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4" r:id="rId1"/>
  </p:sldMasterIdLst>
  <p:sldIdLst>
    <p:sldId id="256" r:id="rId2"/>
    <p:sldId id="257" r:id="rId3"/>
    <p:sldId id="261" r:id="rId4"/>
    <p:sldId id="262" r:id="rId5"/>
    <p:sldId id="266" r:id="rId6"/>
    <p:sldId id="258" r:id="rId7"/>
    <p:sldId id="259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160" d="100"/>
          <a:sy n="160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84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6296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6964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1157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89991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897657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76375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7210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0137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8837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291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3C9273-7FB4-3B4B-8859-00DCA7BE61AB}" type="datetimeFigureOut">
              <a:rPr lang="en-NP" smtClean="0"/>
              <a:t>04/06/2023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5CAA261-D160-8F45-BB5D-668C746A4D70}" type="slidenum">
              <a:rPr lang="en-NP" smtClean="0"/>
              <a:t>‹#›</a:t>
            </a:fld>
            <a:endParaRPr lang="en-NP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334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B79AE6-DD0E-9704-D31C-BCC1EDCB3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952" y="574535"/>
            <a:ext cx="9556624" cy="5017903"/>
          </a:xfrm>
        </p:spPr>
        <p:txBody>
          <a:bodyPr/>
          <a:lstStyle/>
          <a:p>
            <a:endParaRPr lang="en-US" sz="4000" b="1" i="0" dirty="0">
              <a:solidFill>
                <a:schemeClr val="accent3">
                  <a:lumMod val="75000"/>
                </a:schemeClr>
              </a:solidFill>
              <a:effectLst/>
              <a:latin typeface="Söhne"/>
            </a:endParaRPr>
          </a:p>
          <a:p>
            <a:endParaRPr lang="en-US" sz="4000" b="1" dirty="0">
              <a:solidFill>
                <a:schemeClr val="accent3">
                  <a:lumMod val="75000"/>
                </a:schemeClr>
              </a:solidFill>
              <a:latin typeface="Söhne"/>
            </a:endParaRPr>
          </a:p>
          <a:p>
            <a:r>
              <a:rPr lang="en-US" sz="40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COCOMO-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sz="40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COnstructive COst MOdel</a:t>
            </a:r>
            <a:endParaRPr lang="en-NP" sz="4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02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D5E7-73E2-FA72-7D73-4A894EA3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876507"/>
            <a:ext cx="10178322" cy="2289975"/>
          </a:xfrm>
        </p:spPr>
        <p:txBody>
          <a:bodyPr>
            <a:normAutofit/>
          </a:bodyPr>
          <a:lstStyle/>
          <a:p>
            <a:r>
              <a:rPr lang="en-US" sz="6000" dirty="0"/>
              <a:t>		</a:t>
            </a:r>
            <a:br>
              <a:rPr lang="en-US" sz="6000" dirty="0"/>
            </a:br>
            <a:r>
              <a:rPr lang="en-US" sz="6000" dirty="0"/>
              <a:t>			T</a:t>
            </a:r>
            <a:r>
              <a:rPr lang="en-NP" sz="6000" dirty="0"/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188790037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D35E8-BB2B-8530-8F2E-39DBF31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283" y="699716"/>
            <a:ext cx="8537581" cy="5040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COCOMO-COnstructive COst MOdel</a:t>
            </a:r>
            <a:endParaRPr lang="en-NP" sz="2600" dirty="0">
              <a:solidFill>
                <a:schemeClr val="tx1"/>
              </a:solidFill>
            </a:endParaRPr>
          </a:p>
          <a:p>
            <a:r>
              <a:rPr lang="en-NP" sz="2200" dirty="0">
                <a:solidFill>
                  <a:schemeClr val="tx1"/>
                </a:solidFill>
              </a:rPr>
              <a:t>COCOMO proposed by Barry Boehem in 1981.</a:t>
            </a:r>
          </a:p>
          <a:p>
            <a:r>
              <a:rPr lang="en-US" sz="2200" dirty="0">
                <a:solidFill>
                  <a:schemeClr val="tx1"/>
                </a:solidFill>
                <a:latin typeface="Söhne"/>
              </a:rPr>
              <a:t>It is</a:t>
            </a:r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 a software cost estimation model used in the field of software engineering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It is used in the software industry as a foundation for software cost estimation. 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It is widely used in the software industry as a basis for estimating project costs and resources</a:t>
            </a:r>
            <a:endParaRPr lang="en-US" sz="2200" dirty="0">
              <a:solidFill>
                <a:schemeClr val="tx1"/>
              </a:solidFill>
              <a:latin typeface="Söhne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It provides only an estimate and should be used as a starting point for project planning.</a:t>
            </a: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-apple-system"/>
              </a:rPr>
              <a:t>This model depends on the number of lines of code (LOC) for software product development.</a:t>
            </a:r>
            <a:endParaRPr lang="en-US" sz="2200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sz="2200" b="0" i="0" dirty="0">
                <a:solidFill>
                  <a:schemeClr val="tx1"/>
                </a:solidFill>
                <a:effectLst/>
                <a:latin typeface="Söhne"/>
              </a:rPr>
              <a:t>It helps in project planning, resource allocation, and budgeting</a:t>
            </a:r>
            <a:endParaRPr lang="en-US" sz="2200" dirty="0">
              <a:solidFill>
                <a:schemeClr val="tx1"/>
              </a:solidFill>
              <a:latin typeface="Söhne"/>
            </a:endParaRPr>
          </a:p>
          <a:p>
            <a:endParaRPr lang="en-NP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750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D7EB-9CCE-E8A1-BD02-10A3AF47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09" y="614995"/>
            <a:ext cx="9054556" cy="51250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i="0" dirty="0">
                <a:solidFill>
                  <a:schemeClr val="tx1"/>
                </a:solidFill>
                <a:effectLst/>
                <a:latin typeface="inter-bold"/>
              </a:rPr>
              <a:t>In COCOMO, projects are categorized into three types:</a:t>
            </a:r>
            <a:endParaRPr lang="en-US" sz="2600" b="0" i="0" dirty="0">
              <a:solidFill>
                <a:schemeClr val="tx1"/>
              </a:solidFill>
              <a:effectLst/>
              <a:latin typeface="inter-regular"/>
            </a:endParaRPr>
          </a:p>
          <a:p>
            <a:pPr marL="342900" indent="-342900">
              <a:buFont typeface="+mj-lt"/>
              <a:buAutoNum type="arabicPeriod"/>
            </a:pPr>
            <a:r>
              <a:rPr lang="en-NP" b="1" dirty="0">
                <a:solidFill>
                  <a:schemeClr val="tx1"/>
                </a:solidFill>
              </a:rPr>
              <a:t>Organic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NP" dirty="0">
                <a:solidFill>
                  <a:schemeClr val="tx1"/>
                </a:solidFill>
              </a:rPr>
              <a:t>mall team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NP" dirty="0">
                <a:solidFill>
                  <a:schemeClr val="tx1"/>
                </a:solidFill>
              </a:rPr>
              <a:t>roblem solved in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NP" dirty="0">
                <a:solidFill>
                  <a:schemeClr val="tx1"/>
                </a:solidFill>
              </a:rPr>
              <a:t>ominal experience regarding the problem</a:t>
            </a:r>
          </a:p>
          <a:p>
            <a:pPr lvl="1"/>
            <a:r>
              <a:rPr lang="en-NP" dirty="0">
                <a:solidFill>
                  <a:schemeClr val="tx1"/>
                </a:solidFill>
              </a:rPr>
              <a:t>Eg: simple business, data processing system,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NP" dirty="0">
                <a:solidFill>
                  <a:schemeClr val="tx1"/>
                </a:solidFill>
              </a:rPr>
              <a:t>tc.</a:t>
            </a:r>
            <a:endParaRPr lang="en-NP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NP" b="1" dirty="0">
                <a:solidFill>
                  <a:schemeClr val="tx1"/>
                </a:solidFill>
              </a:rPr>
              <a:t>Semi-detached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a mixture of experienced and inexperienced staff</a:t>
            </a:r>
          </a:p>
          <a:p>
            <a:pPr lvl="1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Lie between organic and embedded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inter-regular"/>
              </a:rPr>
              <a:t>Finite experience in related system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inter-regular"/>
              </a:rPr>
              <a:t>E.g. DBMS management, complexity inventory management, etc.</a:t>
            </a:r>
          </a:p>
          <a:p>
            <a:pPr marL="228600" lvl="1" indent="0">
              <a:buNone/>
            </a:pPr>
            <a:endParaRPr lang="en-NP" b="1" dirty="0">
              <a:solidFill>
                <a:schemeClr val="tx1"/>
              </a:solidFill>
            </a:endParaRPr>
          </a:p>
          <a:p>
            <a:pPr marL="571500" lvl="1" indent="-342900">
              <a:buFont typeface="+mj-lt"/>
              <a:buAutoNum type="arabicPeriod"/>
            </a:pPr>
            <a:endParaRPr lang="en-N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1694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D02B-AA95-453F-8A4A-7161DFA1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40978"/>
            <a:ext cx="7729728" cy="4599050"/>
          </a:xfrm>
        </p:spPr>
        <p:txBody>
          <a:bodyPr/>
          <a:lstStyle/>
          <a:p>
            <a:pPr marL="0" indent="0">
              <a:buNone/>
            </a:pPr>
            <a:r>
              <a:rPr lang="en-NP" sz="2800" b="1" dirty="0">
                <a:solidFill>
                  <a:schemeClr val="tx1"/>
                </a:solidFill>
              </a:rPr>
              <a:t>3. Embeded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Requiring highest level of complexity, creativity and experience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Requires large team size than other model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Developers need to be sufficiently experienced.</a:t>
            </a:r>
            <a:endParaRPr lang="en-NP" sz="2200" dirty="0">
              <a:solidFill>
                <a:schemeClr val="tx1"/>
              </a:solidFill>
            </a:endParaRP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E.g.: Banking Software,  ATM, etc.</a:t>
            </a:r>
            <a:endParaRPr lang="en-NP" sz="2200" dirty="0">
              <a:solidFill>
                <a:schemeClr val="tx1"/>
              </a:solidFill>
            </a:endParaRPr>
          </a:p>
          <a:p>
            <a:pPr lvl="1"/>
            <a:endParaRPr lang="en-NP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51744992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0FE79-F322-A6BA-7337-A9082D8C9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1" y="993913"/>
            <a:ext cx="5006908" cy="45401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020B30-0DAC-B039-5D58-BF05B7B0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652" y="993913"/>
            <a:ext cx="6247314" cy="454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7946-DB90-3B54-4E8F-69408641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181" y="404602"/>
            <a:ext cx="8010683" cy="126235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NP" dirty="0"/>
              <a:t>ocomo 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DA2B-1312-411B-741C-A2C2F55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358" y="2023010"/>
            <a:ext cx="9702350" cy="4353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NP" dirty="0">
                <a:solidFill>
                  <a:schemeClr val="tx1"/>
                </a:solidFill>
              </a:rPr>
              <a:t>tatic model to estimates software development effort quickly and roughly.</a:t>
            </a:r>
          </a:p>
          <a:p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NP" dirty="0">
                <a:solidFill>
                  <a:schemeClr val="tx1"/>
                </a:solidFill>
              </a:rPr>
              <a:t>eals with number of lines of code.</a:t>
            </a:r>
          </a:p>
          <a:p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NP" dirty="0">
                <a:solidFill>
                  <a:schemeClr val="tx1"/>
                </a:solidFill>
              </a:rPr>
              <a:t>evel of estimation accuracy is less.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Effort (E) = a*(KLOC)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-apple-system"/>
              </a:rPr>
              <a:t>b 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MM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Scheduled Time (D) = c*(E)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-apple-system"/>
              </a:rPr>
              <a:t>d 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Months(M)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	Where,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	E =</a:t>
            </a:r>
            <a:r>
              <a:rPr lang="en-US" b="0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 Total effort required for the project in Man-Months (MM).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	D =</a:t>
            </a:r>
            <a:r>
              <a:rPr lang="en-US" b="0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 Total time required for project development in Months (M).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	KLOC =</a:t>
            </a:r>
            <a:r>
              <a:rPr lang="en-US" b="0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 the size of the code for the project in Kilo lines of code.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	a, b, c, d</a:t>
            </a:r>
            <a:r>
              <a:rPr lang="en-US" b="0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 </a:t>
            </a:r>
            <a:r>
              <a:rPr lang="en-US" b="1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=</a:t>
            </a:r>
            <a:r>
              <a:rPr lang="en-US" b="0" i="0" dirty="0">
                <a:solidFill>
                  <a:schemeClr val="tx1"/>
                </a:solidFill>
                <a:effectLst/>
                <a:latin typeface="Nunito Sans" panose="020F0502020204030204" pitchFamily="34" charset="0"/>
              </a:rPr>
              <a:t> The constant parameters for a software project.</a:t>
            </a:r>
          </a:p>
          <a:p>
            <a:endParaRPr lang="en-N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25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7167-CF83-B37E-6776-724EF200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	The intermediate cocomo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8979-EB70-9237-97D6-1ACA4F38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31697"/>
            <a:ext cx="10178322" cy="4345422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builds upon the Basic model by incorporating additional cost 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estimates software development effort in terms of size of the program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Cost drivers are categorized into various groups: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-apple-system"/>
              </a:rPr>
              <a:t>Product Factors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-apple-system"/>
              </a:rPr>
              <a:t>Platform Factors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-apple-system"/>
              </a:rPr>
              <a:t>Personnel Factors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-apple-system"/>
              </a:rPr>
              <a:t>Project Factors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estimated effort and scheduled time are given by the relationship: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Effort (E) = a*(KLOC)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-apple-system"/>
              </a:rPr>
              <a:t>b 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*EAF  MM</a:t>
            </a:r>
            <a:b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Scheduled Time (D) = c*(E)</a:t>
            </a:r>
            <a:r>
              <a:rPr lang="en-US" b="0" i="0" baseline="30000" dirty="0">
                <a:solidFill>
                  <a:schemeClr val="tx1"/>
                </a:solidFill>
                <a:effectLst/>
                <a:latin typeface="-apple-system"/>
              </a:rPr>
              <a:t>d 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Months(M)</a:t>
            </a:r>
          </a:p>
          <a:p>
            <a:pPr marL="457200" lvl="1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Nunito Sans" pitchFamily="2" charset="77"/>
              </a:rPr>
              <a:t>EAF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chemeClr val="tx1"/>
                </a:solidFill>
                <a:effectLst/>
                <a:latin typeface="Nunito Sans" pitchFamily="2" charset="77"/>
              </a:rPr>
              <a:t>=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 It is an Effort Adjustment Factor</a:t>
            </a:r>
            <a:br>
              <a:rPr lang="en-US" dirty="0">
                <a:solidFill>
                  <a:schemeClr val="tx1"/>
                </a:solidFill>
              </a:rPr>
            </a:br>
            <a:endParaRPr lang="en-N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136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B08F-BF96-E17B-A399-2AE1A146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T</a:t>
            </a:r>
            <a:r>
              <a:rPr lang="en-NP" dirty="0"/>
              <a:t>he cocomo advanced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8597-45C4-284C-7F73-5819FA6C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58867"/>
            <a:ext cx="10178322" cy="439397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It incorporates all qualities of the standard version with an assessment of the cost drivers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includes a more comprehensive set of cost drivers to estimate the effort, schedule, and cost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is for larger and more complex projects.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help in providing a more accurate estimate for larger projects with diverse characteristics.</a:t>
            </a:r>
          </a:p>
          <a:p>
            <a:pPr algn="just"/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The Six phases of detailed COCOMO are: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Planning and requirements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System structure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Complete structure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Module code and test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Integration and test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inter-regular"/>
              </a:rPr>
              <a:t>Cost Constructive model</a:t>
            </a:r>
          </a:p>
          <a:p>
            <a:endParaRPr lang="en-N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5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57B7-7E6A-2142-8A1F-ACF453E6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216" y="436971"/>
            <a:ext cx="10531784" cy="544262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600" b="1" i="0" dirty="0">
                <a:solidFill>
                  <a:schemeClr val="tx2"/>
                </a:solidFill>
                <a:effectLst/>
                <a:latin typeface="Nunito Sans" pitchFamily="2" charset="77"/>
              </a:rPr>
              <a:t>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Nunito Sans" pitchFamily="2" charset="77"/>
              </a:rPr>
              <a:t>Easy to estimate the total cost of the project.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Benchmarking and comparisons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Communication and stakeholder management:</a:t>
            </a:r>
            <a:endParaRPr lang="en-US" dirty="0">
              <a:solidFill>
                <a:schemeClr val="tx2"/>
              </a:solidFill>
              <a:latin typeface="Nunito Sa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Nunito Sans" pitchFamily="2" charset="77"/>
              </a:rPr>
              <a:t>Easy to implement with various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Nunito Sans" pitchFamily="2" charset="77"/>
              </a:rPr>
              <a:t>Provide ideas about historical projects.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2"/>
              </a:solidFill>
              <a:effectLst/>
              <a:latin typeface="Nunito Sans" pitchFamily="2" charset="77"/>
            </a:endParaRPr>
          </a:p>
          <a:p>
            <a:pPr marL="0" indent="0" algn="l">
              <a:buNone/>
            </a:pPr>
            <a:r>
              <a:rPr lang="en-US" sz="2600" b="1" i="0" dirty="0">
                <a:solidFill>
                  <a:schemeClr val="tx2"/>
                </a:solidFill>
                <a:effectLst/>
                <a:latin typeface="Nunito Sans" pitchFamily="2" charset="77"/>
              </a:rPr>
              <a:t>Disadvantages</a:t>
            </a:r>
            <a:endParaRPr lang="en-US" sz="2600" b="0" i="0" dirty="0">
              <a:solidFill>
                <a:schemeClr val="tx2"/>
              </a:solidFill>
              <a:effectLst/>
              <a:latin typeface="Nunito Sa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Nunito Sans" pitchFamily="2" charset="77"/>
              </a:rPr>
              <a:t>It ignores requirements, customer skills, and hardware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Nunito Sans" pitchFamily="2" charset="77"/>
              </a:rPr>
              <a:t>Lack of flexibility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Dependency on historical data</a:t>
            </a:r>
            <a:endParaRPr lang="en-US" b="0" i="0" dirty="0">
              <a:solidFill>
                <a:schemeClr val="tx2"/>
              </a:solidFill>
              <a:effectLst/>
              <a:latin typeface="Nunito Sa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Nunito Sans" pitchFamily="2" charset="77"/>
              </a:rPr>
              <a:t>It limits the accuracy of the software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Nunito Sans" pitchFamily="2" charset="77"/>
              </a:rPr>
              <a:t>It mostly depends on time factors.</a:t>
            </a:r>
          </a:p>
          <a:p>
            <a:pPr marL="0" indent="0" algn="l">
              <a:buNone/>
            </a:pPr>
            <a:br>
              <a:rPr lang="en-US" b="1" i="0" dirty="0">
                <a:solidFill>
                  <a:schemeClr val="tx2"/>
                </a:solidFill>
                <a:effectLst/>
                <a:latin typeface="Nunito Sans" pitchFamily="2" charset="77"/>
              </a:rPr>
            </a:br>
            <a:endParaRPr lang="en-US" b="1" i="0" dirty="0">
              <a:solidFill>
                <a:schemeClr val="tx2"/>
              </a:solidFill>
              <a:effectLst/>
              <a:latin typeface="Nunito Sans" pitchFamily="2" charset="77"/>
            </a:endParaRPr>
          </a:p>
          <a:p>
            <a:pPr marL="0" indent="0">
              <a:buNone/>
            </a:pPr>
            <a:endParaRPr lang="en-NP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86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{5A020E2D-1724-DC4D-A2CD-4ED676D569CE}tf10001071</Template>
  <TotalTime>104</TotalTime>
  <Words>593</Words>
  <Application>Microsoft Macintosh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Gill Sans MT</vt:lpstr>
      <vt:lpstr>Impact</vt:lpstr>
      <vt:lpstr>inter-bold</vt:lpstr>
      <vt:lpstr>inter-regular</vt:lpstr>
      <vt:lpstr>Nunito Sans</vt:lpstr>
      <vt:lpstr>Söhne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Cocomo Basic Model</vt:lpstr>
      <vt:lpstr> The intermediate cocomo</vt:lpstr>
      <vt:lpstr>  The cocomo advanced model</vt:lpstr>
      <vt:lpstr>PowerPoint Presentation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Rabin Neupane</dc:creator>
  <cp:lastModifiedBy>Rabin Neupane</cp:lastModifiedBy>
  <cp:revision>1</cp:revision>
  <dcterms:created xsi:type="dcterms:W3CDTF">2023-06-04T09:22:56Z</dcterms:created>
  <dcterms:modified xsi:type="dcterms:W3CDTF">2023-06-04T11:07:43Z</dcterms:modified>
</cp:coreProperties>
</file>