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256" r:id="rId2"/>
    <p:sldId id="313" r:id="rId3"/>
    <p:sldId id="287" r:id="rId4"/>
    <p:sldId id="314" r:id="rId5"/>
    <p:sldId id="288" r:id="rId6"/>
    <p:sldId id="331" r:id="rId7"/>
    <p:sldId id="289" r:id="rId8"/>
    <p:sldId id="315" r:id="rId9"/>
    <p:sldId id="327" r:id="rId10"/>
    <p:sldId id="267" r:id="rId11"/>
    <p:sldId id="332" r:id="rId12"/>
    <p:sldId id="257" r:id="rId13"/>
    <p:sldId id="269" r:id="rId14"/>
    <p:sldId id="281" r:id="rId15"/>
    <p:sldId id="271" r:id="rId16"/>
    <p:sldId id="282" r:id="rId17"/>
    <p:sldId id="273" r:id="rId18"/>
    <p:sldId id="283" r:id="rId19"/>
    <p:sldId id="284" r:id="rId20"/>
    <p:sldId id="276" r:id="rId21"/>
    <p:sldId id="333" r:id="rId22"/>
    <p:sldId id="285" r:id="rId23"/>
    <p:sldId id="286" r:id="rId24"/>
    <p:sldId id="279" r:id="rId25"/>
    <p:sldId id="262" r:id="rId26"/>
    <p:sldId id="328" r:id="rId27"/>
    <p:sldId id="318" r:id="rId28"/>
    <p:sldId id="319" r:id="rId29"/>
    <p:sldId id="292" r:id="rId30"/>
    <p:sldId id="263" r:id="rId31"/>
    <p:sldId id="294" r:id="rId32"/>
    <p:sldId id="299" r:id="rId33"/>
    <p:sldId id="264" r:id="rId34"/>
    <p:sldId id="334" r:id="rId35"/>
    <p:sldId id="296" r:id="rId36"/>
    <p:sldId id="297" r:id="rId37"/>
    <p:sldId id="298" r:id="rId38"/>
    <p:sldId id="330" r:id="rId39"/>
    <p:sldId id="300" r:id="rId40"/>
    <p:sldId id="320" r:id="rId41"/>
    <p:sldId id="265" r:id="rId42"/>
    <p:sldId id="321" r:id="rId43"/>
    <p:sldId id="322" r:id="rId44"/>
    <p:sldId id="291" r:id="rId45"/>
    <p:sldId id="302" r:id="rId46"/>
    <p:sldId id="266" r:id="rId47"/>
    <p:sldId id="323" r:id="rId48"/>
    <p:sldId id="311" r:id="rId49"/>
    <p:sldId id="312" r:id="rId50"/>
    <p:sldId id="309" r:id="rId51"/>
    <p:sldId id="310" r:id="rId52"/>
    <p:sldId id="329" r:id="rId53"/>
    <p:sldId id="325"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5/11/2023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xmlns="" val="1605481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5/11/2023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xmlns="" val="25909344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04/12/2014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04/12/2014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04/12/2014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04/12/2014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04/12/2014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04/12/2014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smtClean="0"/>
              <a:t>Chapter </a:t>
            </a:r>
            <a:r>
              <a:rPr lang="en-US" smtClean="0"/>
              <a:t>10</a:t>
            </a:r>
            <a:r>
              <a:rPr lang="en-US" sz="2400" smtClean="0"/>
              <a:t> </a:t>
            </a:r>
            <a:r>
              <a:rPr lang="en-US" sz="2400" dirty="0" smtClean="0"/>
              <a:t>– Project Management</a:t>
            </a:r>
            <a:endParaRPr lang="en-US" sz="2400" dirty="0"/>
          </a:p>
        </p:txBody>
      </p:sp>
      <p:sp>
        <p:nvSpPr>
          <p:cNvPr id="6" name="Subtitle 5"/>
          <p:cNvSpPr>
            <a:spLocks noGrp="1"/>
          </p:cNvSpPr>
          <p:nvPr>
            <p:ph type="subTitle" idx="1"/>
          </p:nvPr>
        </p:nvSpPr>
        <p:spPr/>
        <p:txBody>
          <a:bodyPr/>
          <a:lstStyle/>
          <a:p>
            <a:endParaRPr lang="en-US" dirty="0"/>
          </a:p>
        </p:txBody>
      </p:sp>
      <p:sp>
        <p:nvSpPr>
          <p:cNvPr id="7" name="Date Placeholder 6"/>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idx="1"/>
          </p:nvPr>
        </p:nvSpPr>
        <p:spPr/>
        <p:txBody>
          <a:bodyPr lIns="91797" tIns="45898" rIns="91797" bIns="45898"/>
          <a:lstStyle/>
          <a:p>
            <a:pPr>
              <a:lnSpc>
                <a:spcPct val="90000"/>
              </a:lnSpc>
            </a:pPr>
            <a:r>
              <a:rPr lang="en-GB" dirty="0"/>
              <a:t>Risk management is concerned with identifying risks and drawing up plans to minimise their effect on a project</a:t>
            </a:r>
            <a:r>
              <a:rPr lang="en-GB" dirty="0" smtClean="0"/>
              <a:t>.</a:t>
            </a:r>
          </a:p>
          <a:p>
            <a:pPr>
              <a:lnSpc>
                <a:spcPct val="90000"/>
              </a:lnSpc>
            </a:pPr>
            <a:r>
              <a:rPr lang="en-GB" dirty="0"/>
              <a:t>Software risk management is important because of the inherent uncertainties in software development. </a:t>
            </a:r>
            <a:endParaRPr lang="en-GB" dirty="0" smtClean="0"/>
          </a:p>
          <a:p>
            <a:pPr lvl="1">
              <a:lnSpc>
                <a:spcPct val="90000"/>
              </a:lnSpc>
            </a:pPr>
            <a:r>
              <a:rPr lang="en-GB" dirty="0" smtClean="0"/>
              <a:t>These </a:t>
            </a:r>
            <a:r>
              <a:rPr lang="en-GB" dirty="0"/>
              <a:t>uncertainties stem from loosely defined requirements, requirements changes due to changes in customer needs, difficulties in estimating the time and resources required for software development, and differences in individual skills. </a:t>
            </a:r>
            <a:endParaRPr lang="en-GB" dirty="0" smtClean="0"/>
          </a:p>
          <a:p>
            <a:pPr>
              <a:lnSpc>
                <a:spcPct val="90000"/>
              </a:lnSpc>
            </a:pPr>
            <a:r>
              <a:rPr lang="en-GB" dirty="0"/>
              <a:t>You have to anticipate risks, understand the impact of these risks on the project, the product and the business, and take steps to avoid these risks.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classification</a:t>
            </a:r>
            <a:endParaRPr lang="en-US" dirty="0"/>
          </a:p>
        </p:txBody>
      </p:sp>
      <p:sp>
        <p:nvSpPr>
          <p:cNvPr id="3" name="Content Placeholder 2"/>
          <p:cNvSpPr>
            <a:spLocks noGrp="1"/>
          </p:cNvSpPr>
          <p:nvPr>
            <p:ph idx="1"/>
          </p:nvPr>
        </p:nvSpPr>
        <p:spPr/>
        <p:txBody>
          <a:bodyPr/>
          <a:lstStyle/>
          <a:p>
            <a:pPr>
              <a:lnSpc>
                <a:spcPct val="90000"/>
              </a:lnSpc>
            </a:pPr>
            <a:r>
              <a:rPr lang="en-GB" dirty="0" smtClean="0"/>
              <a:t>There are two dimensions of risk classification</a:t>
            </a:r>
          </a:p>
          <a:p>
            <a:pPr lvl="1">
              <a:lnSpc>
                <a:spcPct val="90000"/>
              </a:lnSpc>
            </a:pPr>
            <a:r>
              <a:rPr lang="en-GB" dirty="0" smtClean="0"/>
              <a:t>The type of risk (technical, organizational, ..) </a:t>
            </a:r>
          </a:p>
          <a:p>
            <a:pPr lvl="1">
              <a:lnSpc>
                <a:spcPct val="90000"/>
              </a:lnSpc>
            </a:pPr>
            <a:r>
              <a:rPr lang="en-GB" dirty="0" smtClean="0"/>
              <a:t>what is affected by the risk:</a:t>
            </a:r>
          </a:p>
          <a:p>
            <a:pPr>
              <a:lnSpc>
                <a:spcPct val="90000"/>
              </a:lnSpc>
            </a:pPr>
            <a:r>
              <a:rPr lang="en-GB" i="1" dirty="0" smtClean="0"/>
              <a:t>Project </a:t>
            </a:r>
            <a:r>
              <a:rPr lang="en-GB" i="1" dirty="0"/>
              <a:t>risks </a:t>
            </a:r>
            <a:r>
              <a:rPr lang="en-GB" dirty="0"/>
              <a:t>affect schedule or resources</a:t>
            </a:r>
            <a:r>
              <a:rPr lang="en-GB" dirty="0" smtClean="0"/>
              <a:t>;</a:t>
            </a:r>
          </a:p>
          <a:p>
            <a:pPr>
              <a:lnSpc>
                <a:spcPct val="90000"/>
              </a:lnSpc>
            </a:pPr>
            <a:r>
              <a:rPr lang="en-GB" i="1" dirty="0" smtClean="0"/>
              <a:t>Product </a:t>
            </a:r>
            <a:r>
              <a:rPr lang="en-GB" i="1" dirty="0"/>
              <a:t>risks </a:t>
            </a:r>
            <a:r>
              <a:rPr lang="en-GB" dirty="0"/>
              <a:t>affect the quality or performance of the software being developed</a:t>
            </a:r>
            <a:r>
              <a:rPr lang="en-GB" dirty="0" smtClean="0"/>
              <a:t>;</a:t>
            </a:r>
          </a:p>
          <a:p>
            <a:pPr>
              <a:lnSpc>
                <a:spcPct val="90000"/>
              </a:lnSpc>
            </a:pPr>
            <a:r>
              <a:rPr lang="en-GB" i="1" dirty="0" smtClean="0"/>
              <a:t>Business </a:t>
            </a:r>
            <a:r>
              <a:rPr lang="en-GB" i="1" dirty="0"/>
              <a:t>risks </a:t>
            </a:r>
            <a:r>
              <a:rPr lang="en-GB" dirty="0"/>
              <a:t>affect the organisation developing or procuring the software.</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11</a:t>
            </a:fld>
            <a:endParaRPr lang="en-US"/>
          </a:p>
        </p:txBody>
      </p:sp>
    </p:spTree>
    <p:extLst>
      <p:ext uri="{BB962C8B-B14F-4D97-AF65-F5344CB8AC3E}">
        <p14:creationId xmlns:p14="http://schemas.microsoft.com/office/powerpoint/2010/main" xmlns="" val="3044948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a:t>
            </a:r>
            <a:r>
              <a:rPr lang="en-US" dirty="0" smtClean="0"/>
              <a:t>project</a:t>
            </a:r>
            <a:r>
              <a:rPr lang="en-US" dirty="0"/>
              <a: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14</a:t>
            </a:fld>
            <a:endParaRPr lang="en-US"/>
          </a:p>
        </p:txBody>
      </p:sp>
      <p:pic>
        <p:nvPicPr>
          <p:cNvPr id="8" name="Picture 7" descr="22.2 Risk-man-process.eps"/>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95730" y="2333592"/>
            <a:ext cx="8090244" cy="2429302"/>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r>
              <a:rPr lang="en-GB" dirty="0" smtClean="0"/>
              <a:t>.</a:t>
            </a:r>
          </a:p>
          <a:p>
            <a:pPr lvl="1"/>
            <a:r>
              <a:rPr lang="en-GB" dirty="0" smtClean="0"/>
              <a:t>Organizational </a:t>
            </a:r>
            <a:r>
              <a:rPr lang="en-GB" dirty="0"/>
              <a:t>risks</a:t>
            </a:r>
            <a:r>
              <a:rPr lang="en-GB" dirty="0" smtClean="0"/>
              <a:t>.</a:t>
            </a:r>
            <a:endParaRPr lang="en-GB" dirty="0"/>
          </a:p>
          <a:p>
            <a:pPr lvl="1"/>
            <a:r>
              <a:rPr lang="en-GB" dirty="0"/>
              <a:t>People risks.</a:t>
            </a:r>
          </a:p>
          <a:p>
            <a:pPr lvl="1"/>
            <a:r>
              <a:rPr lang="en-GB" dirty="0" smtClean="0"/>
              <a:t>Requirements </a:t>
            </a:r>
            <a:r>
              <a:rPr lang="en-GB" dirty="0"/>
              <a:t>risks.</a:t>
            </a:r>
          </a:p>
          <a:p>
            <a:pPr lvl="1"/>
            <a:r>
              <a:rPr lang="en-GB" dirty="0"/>
              <a:t>Estimation risks.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5021504"/>
              </p:ext>
            </p:extLst>
          </p:nvPr>
        </p:nvGraphicFramePr>
        <p:xfrm>
          <a:off x="457200" y="1600200"/>
          <a:ext cx="8229600" cy="4572000"/>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dirty="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It is impossible to recruit staff with the skills required. (3)</a:t>
                      </a:r>
                    </a:p>
                    <a:p>
                      <a:pPr algn="just">
                        <a:spcAft>
                          <a:spcPts val="0"/>
                        </a:spcAft>
                      </a:pPr>
                      <a:r>
                        <a:rPr lang="en-GB" sz="1400" dirty="0">
                          <a:solidFill>
                            <a:srgbClr val="000000"/>
                          </a:solidFill>
                          <a:latin typeface="Arial"/>
                          <a:ea typeface="Times New Roman"/>
                          <a:cs typeface="Arial"/>
                        </a:rPr>
                        <a:t>Key staff are ill and unavailable at critical times. (4)</a:t>
                      </a:r>
                    </a:p>
                    <a:p>
                      <a:pPr algn="just">
                        <a:spcAft>
                          <a:spcPts val="0"/>
                        </a:spcAft>
                      </a:pPr>
                      <a:r>
                        <a:rPr lang="en-GB" sz="1400" dirty="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Changes to requirements that require major design rework are proposed. (10)</a:t>
                      </a:r>
                    </a:p>
                    <a:p>
                      <a:pPr algn="just">
                        <a:spcAft>
                          <a:spcPts val="0"/>
                        </a:spcAft>
                      </a:pPr>
                      <a:r>
                        <a:rPr lang="en-GB" sz="1400" dirty="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code generated by software code generation tools is inefficient. (8)</a:t>
                      </a:r>
                    </a:p>
                    <a:p>
                      <a:pPr algn="just">
                        <a:spcAft>
                          <a:spcPts val="0"/>
                        </a:spcAft>
                      </a:pPr>
                      <a:r>
                        <a:rPr lang="en-GB" sz="1400" dirty="0">
                          <a:solidFill>
                            <a:srgbClr val="000000"/>
                          </a:solidFill>
                          <a:latin typeface="Arial"/>
                          <a:ea typeface="Times New Roman"/>
                          <a:cs typeface="Arial"/>
                        </a:rPr>
                        <a:t>Software tools cannot work together in an integrated way. (9)</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dirty="0" smtClean="0"/>
              <a:t>04/12/2014</a:t>
            </a:r>
            <a:endParaRPr lang="en-US" dirty="0"/>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2" name="Date Placeholder 1"/>
          <p:cNvSpPr>
            <a:spLocks noGrp="1"/>
          </p:cNvSpPr>
          <p:nvPr>
            <p:ph type="dt" sz="half" idx="10"/>
          </p:nvPr>
        </p:nvSpPr>
        <p:spPr/>
        <p:txBody>
          <a:bodyPr/>
          <a:lstStyle/>
          <a:p>
            <a:r>
              <a:rPr lang="en-GB" smtClean="0"/>
              <a:t>04/12/2014</a:t>
            </a:r>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idx="1"/>
          </p:nvPr>
        </p:nvSpPr>
        <p:spPr/>
        <p:txBody>
          <a:bodyPr lIns="91797" tIns="45898" rIns="91797" bIns="45898"/>
          <a:lstStyle/>
          <a:p>
            <a:pPr>
              <a:lnSpc>
                <a:spcPct val="90000"/>
              </a:lnSpc>
            </a:pPr>
            <a:r>
              <a:rPr lang="en-GB" dirty="0"/>
              <a:t>Consider each risk and develop a strategy to manage that risk.</a:t>
            </a:r>
          </a:p>
          <a:p>
            <a:pPr>
              <a:lnSpc>
                <a:spcPct val="90000"/>
              </a:lnSpc>
            </a:pPr>
            <a:r>
              <a:rPr lang="en-GB" dirty="0"/>
              <a:t>Avoidance strategies</a:t>
            </a:r>
          </a:p>
          <a:p>
            <a:pPr lvl="1">
              <a:lnSpc>
                <a:spcPct val="90000"/>
              </a:lnSpc>
            </a:pPr>
            <a:r>
              <a:rPr lang="en-GB" dirty="0"/>
              <a:t>The probability that the risk will arise is reduced;</a:t>
            </a:r>
          </a:p>
          <a:p>
            <a:pPr>
              <a:lnSpc>
                <a:spcPct val="90000"/>
              </a:lnSpc>
            </a:pPr>
            <a:r>
              <a:rPr lang="en-GB" dirty="0" smtClean="0"/>
              <a:t>Minimization </a:t>
            </a:r>
            <a:r>
              <a:rPr lang="en-GB" dirty="0"/>
              <a:t>strategies</a:t>
            </a:r>
          </a:p>
          <a:p>
            <a:pPr lvl="1">
              <a:lnSpc>
                <a:spcPct val="90000"/>
              </a:lnSpc>
            </a:pPr>
            <a:r>
              <a:rPr lang="en-GB" dirty="0"/>
              <a:t>The impact of the risk on the project or product will be reduced;</a:t>
            </a:r>
          </a:p>
          <a:p>
            <a:pPr>
              <a:lnSpc>
                <a:spcPct val="90000"/>
              </a:lnSpc>
            </a:pPr>
            <a:r>
              <a:rPr lang="en-GB" dirty="0"/>
              <a:t>Contingency plans</a:t>
            </a:r>
          </a:p>
          <a:p>
            <a:pPr lvl="1">
              <a:lnSpc>
                <a:spcPct val="90000"/>
              </a:lnSpc>
            </a:pPr>
            <a:r>
              <a:rPr lang="en-GB" dirty="0"/>
              <a:t>If the risk arises, contingency plans are plans to deal with that risk;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What-if questions</a:t>
            </a:r>
            <a:endParaRPr lang="en-US" dirty="0"/>
          </a:p>
        </p:txBody>
      </p:sp>
      <p:sp>
        <p:nvSpPr>
          <p:cNvPr id="3" name="Content Placeholder 2"/>
          <p:cNvSpPr>
            <a:spLocks noGrp="1"/>
          </p:cNvSpPr>
          <p:nvPr>
            <p:ph idx="1"/>
          </p:nvPr>
        </p:nvSpPr>
        <p:spPr/>
        <p:txBody>
          <a:bodyPr/>
          <a:lstStyle/>
          <a:p>
            <a:r>
              <a:rPr lang="en-GB" dirty="0" smtClean="0"/>
              <a:t>What </a:t>
            </a:r>
            <a:r>
              <a:rPr lang="en-GB" dirty="0"/>
              <a:t>if several engineers are ill at the same time?</a:t>
            </a:r>
          </a:p>
          <a:p>
            <a:r>
              <a:rPr lang="en-GB" dirty="0" smtClean="0"/>
              <a:t>What </a:t>
            </a:r>
            <a:r>
              <a:rPr lang="en-GB" dirty="0"/>
              <a:t>if an economic downturn leads to budget cuts of 20% for the project?</a:t>
            </a:r>
          </a:p>
          <a:p>
            <a:r>
              <a:rPr lang="en-GB" dirty="0" smtClean="0"/>
              <a:t>What </a:t>
            </a:r>
            <a:r>
              <a:rPr lang="en-GB" dirty="0"/>
              <a:t>if the performance of open-source software is inadequate and the only expert on that open source software leaves?</a:t>
            </a:r>
          </a:p>
          <a:p>
            <a:r>
              <a:rPr lang="en-GB" dirty="0" smtClean="0"/>
              <a:t>What </a:t>
            </a:r>
            <a:r>
              <a:rPr lang="en-GB" dirty="0"/>
              <a:t>if the company that supplies and maintains software components goes out of business?</a:t>
            </a:r>
          </a:p>
          <a:p>
            <a:r>
              <a:rPr lang="en-GB" dirty="0" smtClean="0"/>
              <a:t>What </a:t>
            </a:r>
            <a:r>
              <a:rPr lang="en-GB" dirty="0"/>
              <a:t>if the customer fails to deliver the revised requirements as predicted? </a:t>
            </a:r>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21</a:t>
            </a:fld>
            <a:endParaRPr lang="en-US"/>
          </a:p>
        </p:txBody>
      </p:sp>
    </p:spTree>
    <p:extLst>
      <p:ext uri="{BB962C8B-B14F-4D97-AF65-F5344CB8AC3E}">
        <p14:creationId xmlns:p14="http://schemas.microsoft.com/office/powerpoint/2010/main" xmlns="" val="344492937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24</a:t>
            </a:fld>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52574508"/>
              </p:ext>
            </p:extLst>
          </p:nvPr>
        </p:nvGraphicFramePr>
        <p:xfrm>
          <a:off x="457200" y="2059545"/>
          <a:ext cx="8229600" cy="3063240"/>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bl>
          </a:graphicData>
        </a:graphic>
      </p:graphicFrame>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Managing people</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26</a:t>
            </a:fld>
            <a:endParaRPr lang="en-US"/>
          </a:p>
        </p:txBody>
      </p:sp>
    </p:spTree>
    <p:extLst>
      <p:ext uri="{BB962C8B-B14F-4D97-AF65-F5344CB8AC3E}">
        <p14:creationId xmlns:p14="http://schemas.microsoft.com/office/powerpoint/2010/main" xmlns="" val="148036469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27</a:t>
            </a:fld>
            <a:endParaRPr lang="en-US"/>
          </a:p>
        </p:txBody>
      </p:sp>
    </p:spTree>
  </p:cSld>
  <p:clrMapOvr>
    <a:masterClrMapping/>
  </p:clrMapOvr>
  <p:transition advTm="2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29</a:t>
            </a:fld>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8194" name="Rectangle 2"/>
          <p:cNvSpPr>
            <a:spLocks noGrp="1" noChangeArrowheads="1"/>
          </p:cNvSpPr>
          <p:nvPr>
            <p:ph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p:blipFill>
          <a:blip r:embed="rId2"/>
          <a:srcRect l="-9445" r="-9445"/>
          <a:stretch>
            <a:fillRect/>
          </a:stretch>
        </p:blipFill>
        <p:spPr>
          <a:xfrm>
            <a:off x="1511107" y="1883909"/>
            <a:ext cx="6285107" cy="3456567"/>
          </a:xfrm>
        </p:spPr>
      </p:pic>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Tree>
  </p:cSld>
  <p:clrMapOvr>
    <a:masterClrMapping/>
  </p:clrMapOvr>
  <p:transition advTm="2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32</a:t>
            </a:fld>
            <a:endParaRPr lang="en-US"/>
          </a:p>
        </p:txBody>
      </p:sp>
      <p:sp>
        <p:nvSpPr>
          <p:cNvPr id="4" name="TextBox 3"/>
          <p:cNvSpPr txBox="1"/>
          <p:nvPr/>
        </p:nvSpPr>
        <p:spPr>
          <a:xfrm>
            <a:off x="297259" y="1719402"/>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Individual </a:t>
            </a:r>
            <a:r>
              <a:rPr lang="en-US" dirty="0"/>
              <a:t>motivation </a:t>
            </a:r>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33</a:t>
            </a:fld>
            <a:endParaRPr lang="en-US"/>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 on case study</a:t>
            </a:r>
            <a:endParaRPr lang="en-US" dirty="0"/>
          </a:p>
        </p:txBody>
      </p:sp>
      <p:sp>
        <p:nvSpPr>
          <p:cNvPr id="3" name="Content Placeholder 2"/>
          <p:cNvSpPr>
            <a:spLocks noGrp="1"/>
          </p:cNvSpPr>
          <p:nvPr>
            <p:ph idx="1"/>
          </p:nvPr>
        </p:nvSpPr>
        <p:spPr/>
        <p:txBody>
          <a:bodyPr/>
          <a:lstStyle/>
          <a:p>
            <a:r>
              <a:rPr lang="en-GB" dirty="0" smtClean="0"/>
              <a:t>If </a:t>
            </a:r>
            <a:r>
              <a:rPr lang="en-GB" dirty="0"/>
              <a:t>you don’t sort out the </a:t>
            </a:r>
            <a:r>
              <a:rPr lang="en-GB" dirty="0" smtClean="0"/>
              <a:t>problem of unacceptable work, </a:t>
            </a:r>
            <a:r>
              <a:rPr lang="en-GB" dirty="0"/>
              <a:t>the other group members will become dissatisfied and feel that they are doing an unfair share of the work. </a:t>
            </a:r>
            <a:endParaRPr lang="en-GB" dirty="0" smtClean="0"/>
          </a:p>
          <a:p>
            <a:r>
              <a:rPr lang="en-GB" dirty="0" smtClean="0"/>
              <a:t>Personal </a:t>
            </a:r>
            <a:r>
              <a:rPr lang="en-GB" dirty="0"/>
              <a:t>difficulties </a:t>
            </a:r>
            <a:r>
              <a:rPr lang="en-GB" dirty="0" smtClean="0"/>
              <a:t>affect </a:t>
            </a:r>
            <a:r>
              <a:rPr lang="en-GB" dirty="0"/>
              <a:t>motivation because people </a:t>
            </a:r>
            <a:r>
              <a:rPr lang="en-GB" dirty="0" smtClean="0"/>
              <a:t>can’t concentrate </a:t>
            </a:r>
            <a:r>
              <a:rPr lang="en-GB" dirty="0"/>
              <a:t>on their work. </a:t>
            </a:r>
            <a:r>
              <a:rPr lang="en-GB" dirty="0" smtClean="0"/>
              <a:t>They need </a:t>
            </a:r>
            <a:r>
              <a:rPr lang="en-GB" dirty="0"/>
              <a:t>time and support to resolve these issues, although you </a:t>
            </a:r>
            <a:r>
              <a:rPr lang="en-GB" dirty="0" smtClean="0"/>
              <a:t>have </a:t>
            </a:r>
            <a:r>
              <a:rPr lang="en-GB" dirty="0"/>
              <a:t>to make </a:t>
            </a:r>
            <a:r>
              <a:rPr lang="en-GB" dirty="0" smtClean="0"/>
              <a:t>clear </a:t>
            </a:r>
            <a:r>
              <a:rPr lang="en-GB" dirty="0"/>
              <a:t>that they </a:t>
            </a:r>
            <a:r>
              <a:rPr lang="en-GB" dirty="0" smtClean="0"/>
              <a:t>still have </a:t>
            </a:r>
            <a:r>
              <a:rPr lang="en-GB" dirty="0"/>
              <a:t>a responsibility to their employer. </a:t>
            </a:r>
            <a:endParaRPr lang="en-GB" dirty="0" smtClean="0"/>
          </a:p>
          <a:p>
            <a:r>
              <a:rPr lang="en-GB" dirty="0"/>
              <a:t>Alice </a:t>
            </a:r>
            <a:r>
              <a:rPr lang="en-GB" dirty="0" smtClean="0"/>
              <a:t>gives </a:t>
            </a:r>
            <a:r>
              <a:rPr lang="en-GB" dirty="0"/>
              <a:t>Dorothy more design autonomy and organizes training courses in software engineering that will give her more opportunities after her current project has finished.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34</a:t>
            </a:fld>
            <a:endParaRPr lang="en-US"/>
          </a:p>
        </p:txBody>
      </p:sp>
    </p:spTree>
    <p:extLst>
      <p:ext uri="{BB962C8B-B14F-4D97-AF65-F5344CB8AC3E}">
        <p14:creationId xmlns:p14="http://schemas.microsoft.com/office/powerpoint/2010/main" xmlns="" val="21938167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idx="1"/>
          </p:nvPr>
        </p:nvSpPr>
        <p:spPr>
          <a:noFill/>
          <a:ln/>
        </p:spPr>
        <p:txBody>
          <a:bodyPr lIns="90840" tIns="44623" rIns="90840" bIns="44623"/>
          <a:lstStyle/>
          <a:p>
            <a:r>
              <a:rPr lang="en-GB" dirty="0"/>
              <a:t>The needs hierarchy is almost certainly an over-simplification of motivation in practice.</a:t>
            </a:r>
          </a:p>
          <a:p>
            <a:r>
              <a:rPr lang="en-GB" dirty="0"/>
              <a:t>Motivation should also take into account different personality types:</a:t>
            </a:r>
          </a:p>
          <a:p>
            <a:pPr lvl="1"/>
            <a:r>
              <a:rPr lang="en-GB" dirty="0"/>
              <a:t>Task-oriented people, who are motivated by the work they do. In software </a:t>
            </a:r>
            <a:r>
              <a:rPr lang="en-GB" dirty="0" smtClean="0"/>
              <a:t>engineering.</a:t>
            </a:r>
            <a:endParaRPr lang="en-GB" dirty="0"/>
          </a:p>
          <a:p>
            <a:pPr lvl="1"/>
            <a:r>
              <a:rPr lang="en-GB" dirty="0"/>
              <a:t>Interaction-oriented</a:t>
            </a:r>
            <a:r>
              <a:rPr lang="en-GB" i="1" dirty="0"/>
              <a:t> </a:t>
            </a:r>
            <a:r>
              <a:rPr lang="en-GB" dirty="0"/>
              <a:t>people, who are motivated by the presence and actions of co-workers. </a:t>
            </a:r>
            <a:endParaRPr lang="en-GB" dirty="0" smtClean="0"/>
          </a:p>
          <a:p>
            <a:pPr lvl="1"/>
            <a:r>
              <a:rPr lang="en-GB" dirty="0"/>
              <a:t>Self-oriented</a:t>
            </a:r>
            <a:r>
              <a:rPr lang="en-GB" i="1" dirty="0"/>
              <a:t> </a:t>
            </a:r>
            <a:r>
              <a:rPr lang="en-GB" dirty="0"/>
              <a:t>people, who are principally motivated by personal </a:t>
            </a:r>
            <a:r>
              <a:rPr lang="en-GB" dirty="0" smtClean="0"/>
              <a:t>success </a:t>
            </a:r>
            <a:r>
              <a:rPr lang="en-GB" dirty="0"/>
              <a:t>and recognition.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Tree>
  </p:cSld>
  <p:clrMapOvr>
    <a:masterClrMapping/>
  </p:clrMapOvr>
  <p:transition advTm="2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ransition advTm="200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2029"/>
            <a:ext cx="8229600" cy="1143000"/>
          </a:xfrm>
        </p:spPr>
        <p:txBody>
          <a:bodyPr/>
          <a:lstStyle/>
          <a:p>
            <a:pPr algn="ctr"/>
            <a:r>
              <a:rPr lang="en-US" dirty="0" smtClean="0"/>
              <a:t>Teamwork</a:t>
            </a:r>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38</a:t>
            </a:fld>
            <a:endParaRPr lang="en-US"/>
          </a:p>
        </p:txBody>
      </p:sp>
    </p:spTree>
    <p:extLst>
      <p:ext uri="{BB962C8B-B14F-4D97-AF65-F5344CB8AC3E}">
        <p14:creationId xmlns:p14="http://schemas.microsoft.com/office/powerpoint/2010/main" xmlns="" val="40654486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coherent and well-functioning development team.</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3" name="Footer Placeholder 2"/>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41</a:t>
            </a:fld>
            <a:endParaRPr lang="en-US"/>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43</a:t>
            </a:fld>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Tree>
  </p:cSld>
  <p:clrMapOvr>
    <a:masterClrMapping/>
  </p:clrMapOvr>
  <p:transition advTm="200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3" name="Date Placeholder 2"/>
          <p:cNvSpPr>
            <a:spLocks noGrp="1"/>
          </p:cNvSpPr>
          <p:nvPr>
            <p:ph type="dt" sz="half" idx="10"/>
          </p:nvPr>
        </p:nvSpPr>
        <p:spPr/>
        <p:txBody>
          <a:bodyPr/>
          <a:lstStyle/>
          <a:p>
            <a:r>
              <a:rPr lang="en-GB" smtClean="0"/>
              <a:t>04/12/2014</a:t>
            </a:r>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46</a:t>
            </a:fld>
            <a:endParaRPr lang="en-US"/>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49</a:t>
            </a:fld>
            <a:endParaRPr 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12290" name="Rectangle 2"/>
          <p:cNvSpPr>
            <a:spLocks noGrp="1" noChangeArrowheads="1"/>
          </p:cNvSpPr>
          <p:nvPr>
            <p:ph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Tree>
  </p:cSld>
  <p:clrMapOvr>
    <a:masterClrMapping/>
  </p:clrMapOvr>
  <p:transition advTm="200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50</a:t>
            </a:fld>
            <a:endParaRPr lang="en-US"/>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60418" name="Rectangle 2"/>
          <p:cNvSpPr>
            <a:spLocks noGrp="1" noChangeArrowheads="1"/>
          </p:cNvSpPr>
          <p:nvPr>
            <p:ph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51</a:t>
            </a:fld>
            <a:endParaRPr lang="en-US"/>
          </a:p>
        </p:txBody>
      </p:sp>
    </p:spTree>
  </p:cSld>
  <p:clrMapOvr>
    <a:masterClrMapping/>
  </p:clrMapOvr>
  <p:transition advTm="2000"/>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52</a:t>
            </a:fld>
            <a:endParaRPr lang="en-US"/>
          </a:p>
        </p:txBody>
      </p:sp>
    </p:spTree>
    <p:extLst>
      <p:ext uri="{BB962C8B-B14F-4D97-AF65-F5344CB8AC3E}">
        <p14:creationId xmlns:p14="http://schemas.microsoft.com/office/powerpoint/2010/main" xmlns="" val="3668415218"/>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management involves choosing the right people to work on a project and organizing the team and its working environment.</a:t>
            </a:r>
          </a:p>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53</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influencing project management</a:t>
            </a:r>
            <a:endParaRPr lang="en-US" dirty="0"/>
          </a:p>
        </p:txBody>
      </p:sp>
      <p:sp>
        <p:nvSpPr>
          <p:cNvPr id="3" name="Content Placeholder 2"/>
          <p:cNvSpPr>
            <a:spLocks noGrp="1"/>
          </p:cNvSpPr>
          <p:nvPr>
            <p:ph idx="1"/>
          </p:nvPr>
        </p:nvSpPr>
        <p:spPr/>
        <p:txBody>
          <a:bodyPr/>
          <a:lstStyle/>
          <a:p>
            <a:r>
              <a:rPr lang="en-GB" dirty="0"/>
              <a:t>Company size </a:t>
            </a:r>
            <a:endParaRPr lang="en-GB" dirty="0" smtClean="0"/>
          </a:p>
          <a:p>
            <a:r>
              <a:rPr lang="en-GB" dirty="0"/>
              <a:t>Software customers </a:t>
            </a:r>
            <a:endParaRPr lang="en-GB" dirty="0" smtClean="0"/>
          </a:p>
          <a:p>
            <a:r>
              <a:rPr lang="en-GB" dirty="0"/>
              <a:t>Software size </a:t>
            </a:r>
            <a:endParaRPr lang="en-GB" dirty="0" smtClean="0"/>
          </a:p>
          <a:p>
            <a:r>
              <a:rPr lang="en-GB" dirty="0"/>
              <a:t>Software </a:t>
            </a:r>
            <a:r>
              <a:rPr lang="en-GB" dirty="0" smtClean="0"/>
              <a:t>type</a:t>
            </a:r>
          </a:p>
          <a:p>
            <a:r>
              <a:rPr lang="en-GB" dirty="0"/>
              <a:t>Organizational culture </a:t>
            </a:r>
            <a:endParaRPr lang="en-GB" dirty="0" smtClean="0"/>
          </a:p>
          <a:p>
            <a:r>
              <a:rPr lang="en-GB" dirty="0"/>
              <a:t>Software development processes </a:t>
            </a:r>
            <a:r>
              <a:rPr lang="en-GB" dirty="0" smtClean="0"/>
              <a:t> </a:t>
            </a:r>
          </a:p>
          <a:p>
            <a:r>
              <a:rPr lang="en-GB" dirty="0"/>
              <a:t>These factors mean that project managers in different organizations may work in quite different ways. </a:t>
            </a:r>
            <a:endParaRPr lang="en-GB" dirty="0" smtClean="0"/>
          </a:p>
          <a:p>
            <a:endParaRPr lang="en-US" dirty="0"/>
          </a:p>
        </p:txBody>
      </p:sp>
      <p:sp>
        <p:nvSpPr>
          <p:cNvPr id="4" name="Date Placeholder 3"/>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p>
            <a:fld id="{A41DB566-6001-1B4F-A74B-7213F33DBA30}" type="slidenum">
              <a:rPr lang="en-US" smtClean="0"/>
              <a:pPr/>
              <a:t>6</a:t>
            </a:fld>
            <a:endParaRPr lang="en-US"/>
          </a:p>
        </p:txBody>
      </p:sp>
    </p:spTree>
    <p:extLst>
      <p:ext uri="{BB962C8B-B14F-4D97-AF65-F5344CB8AC3E}">
        <p14:creationId xmlns:p14="http://schemas.microsoft.com/office/powerpoint/2010/main" xmlns="" val="18247390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lIns="90840" tIns="44623" rIns="90840" bIns="44623"/>
          <a:lstStyle/>
          <a:p>
            <a:r>
              <a:rPr lang="en-GB" dirty="0" smtClean="0"/>
              <a:t>Universal management </a:t>
            </a:r>
            <a:r>
              <a:rPr lang="en-GB" dirty="0"/>
              <a:t>activities</a:t>
            </a:r>
          </a:p>
        </p:txBody>
      </p:sp>
      <p:sp>
        <p:nvSpPr>
          <p:cNvPr id="14338" name="Rectangle 2"/>
          <p:cNvSpPr>
            <a:spLocks noGrp="1" noChangeArrowheads="1"/>
          </p:cNvSpPr>
          <p:nvPr>
            <p:ph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pPr lvl="1"/>
            <a:r>
              <a:rPr lang="en-GB" dirty="0" smtClean="0"/>
              <a:t>Covered in Chapter 23.</a:t>
            </a:r>
          </a:p>
          <a:p>
            <a:r>
              <a:rPr lang="en-GB" i="1" dirty="0" smtClean="0"/>
              <a:t>Risk management</a:t>
            </a:r>
          </a:p>
          <a:p>
            <a:pPr lvl="1"/>
            <a:r>
              <a:rPr lang="en-GB" dirty="0" smtClean="0"/>
              <a:t> Project managers assess the risks that may affect a project, monitor these risks and take action when problems arise.  </a:t>
            </a:r>
          </a:p>
          <a:p>
            <a:r>
              <a:rPr lang="en-GB" i="1" dirty="0"/>
              <a:t>People management</a:t>
            </a:r>
            <a:r>
              <a:rPr lang="en-GB" dirty="0"/>
              <a:t> </a:t>
            </a:r>
          </a:p>
          <a:p>
            <a:pPr lvl="1"/>
            <a:r>
              <a:rPr lang="en-GB" dirty="0"/>
              <a:t>Project managers have to choose people for their team and establish ways of working that leads to effective team </a:t>
            </a:r>
            <a:r>
              <a:rPr lang="en-GB" dirty="0" smtClean="0"/>
              <a:t>performance.</a:t>
            </a:r>
            <a:endParaRPr lang="en-GB" dirty="0"/>
          </a:p>
          <a:p>
            <a:pPr lvl="1"/>
            <a:endParaRPr lang="en-GB" dirty="0" smtClean="0"/>
          </a:p>
        </p:txBody>
      </p:sp>
      <p:sp>
        <p:nvSpPr>
          <p:cNvPr id="2" name="Date Placeholder 1"/>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Tree>
  </p:cSld>
  <p:clrMapOvr>
    <a:masterClrMapping/>
  </p:clrMapOvr>
  <p:transition advTm="2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Reporting</a:t>
            </a:r>
            <a:r>
              <a:rPr lang="en-GB" dirty="0" smtClean="0"/>
              <a:t> </a:t>
            </a:r>
            <a:endParaRPr lang="en-GB" dirty="0"/>
          </a:p>
          <a:p>
            <a:pPr lvl="1"/>
            <a:r>
              <a:rPr lang="en-GB" dirty="0"/>
              <a:t>Project managers are usually responsible for reporting on the progress of a project to customers and to the managers of the company developing the software. </a:t>
            </a:r>
          </a:p>
          <a:p>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0377"/>
            <a:ext cx="8229600" cy="1143000"/>
          </a:xfrm>
        </p:spPr>
        <p:txBody>
          <a:bodyPr/>
          <a:lstStyle/>
          <a:p>
            <a:pPr algn="ctr"/>
            <a:r>
              <a:rPr lang="en-US" dirty="0" smtClean="0"/>
              <a:t>Risk management</a:t>
            </a:r>
            <a:endParaRPr lang="en-US" dirty="0"/>
          </a:p>
        </p:txBody>
      </p:sp>
      <p:sp>
        <p:nvSpPr>
          <p:cNvPr id="6" name="Date Placeholder 5"/>
          <p:cNvSpPr>
            <a:spLocks noGrp="1"/>
          </p:cNvSpPr>
          <p:nvPr>
            <p:ph type="dt" sz="half" idx="10"/>
          </p:nvPr>
        </p:nvSpPr>
        <p:spPr/>
        <p:txBody>
          <a:bodyPr/>
          <a:lstStyle/>
          <a:p>
            <a:r>
              <a:rPr lang="en-GB" smtClean="0"/>
              <a:t>04/12/2014</a:t>
            </a:r>
            <a:endParaRPr lang="en-US"/>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Tree>
    <p:extLst>
      <p:ext uri="{BB962C8B-B14F-4D97-AF65-F5344CB8AC3E}">
        <p14:creationId xmlns:p14="http://schemas.microsoft.com/office/powerpoint/2010/main" xmlns="" val="20788408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408</TotalTime>
  <Words>4222</Words>
  <Application>Microsoft Macintosh PowerPoint</Application>
  <PresentationFormat>On-screen Show (4:3)</PresentationFormat>
  <Paragraphs>560</Paragraphs>
  <Slides>53</Slides>
  <Notes>13</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SE10 slides</vt:lpstr>
      <vt:lpstr>Chapter 10 – Project Management</vt:lpstr>
      <vt:lpstr>Topics covered</vt:lpstr>
      <vt:lpstr>Software project management</vt:lpstr>
      <vt:lpstr>Success criteria</vt:lpstr>
      <vt:lpstr>Software management distinctions</vt:lpstr>
      <vt:lpstr>Factors influencing project management</vt:lpstr>
      <vt:lpstr>Universal management activities</vt:lpstr>
      <vt:lpstr>Management activities</vt:lpstr>
      <vt:lpstr>Risk management</vt:lpstr>
      <vt:lpstr>Risk management</vt:lpstr>
      <vt:lpstr>Risk classification</vt:lpstr>
      <vt:lpstr>Examples of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What-if questions</vt:lpstr>
      <vt:lpstr>Strategies to help manage risk </vt:lpstr>
      <vt:lpstr>Strategies to help manage risk </vt:lpstr>
      <vt:lpstr>Risk monitoring</vt:lpstr>
      <vt:lpstr>Risk indicators </vt:lpstr>
      <vt:lpstr>Managing people</vt:lpstr>
      <vt:lpstr>Managing people</vt:lpstr>
      <vt:lpstr>People management factors</vt:lpstr>
      <vt:lpstr>Motivating people</vt:lpstr>
      <vt:lpstr>Human needs hierarchy  </vt:lpstr>
      <vt:lpstr>Need satisfaction</vt:lpstr>
      <vt:lpstr>Case study: Individual motivation </vt:lpstr>
      <vt:lpstr>Case study: Individual motivation </vt:lpstr>
      <vt:lpstr>Comments on case study</vt:lpstr>
      <vt:lpstr>Personality types</vt:lpstr>
      <vt:lpstr>Personality types</vt:lpstr>
      <vt:lpstr>Motivation balance</vt:lpstr>
      <vt:lpstr>Teamwork</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NTA</cp:lastModifiedBy>
  <cp:revision>17</cp:revision>
  <dcterms:created xsi:type="dcterms:W3CDTF">2010-02-12T10:22:34Z</dcterms:created>
  <dcterms:modified xsi:type="dcterms:W3CDTF">2023-05-11T00:31:36Z</dcterms:modified>
</cp:coreProperties>
</file>