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6"/>
  </p:notesMasterIdLst>
  <p:handoutMasterIdLst>
    <p:handoutMasterId r:id="rId77"/>
  </p:handoutMasterIdLst>
  <p:sldIdLst>
    <p:sldId id="256" r:id="rId2"/>
    <p:sldId id="307" r:id="rId3"/>
    <p:sldId id="308" r:id="rId4"/>
    <p:sldId id="309" r:id="rId5"/>
    <p:sldId id="310" r:id="rId6"/>
    <p:sldId id="332" r:id="rId7"/>
    <p:sldId id="333" r:id="rId8"/>
    <p:sldId id="325" r:id="rId9"/>
    <p:sldId id="271" r:id="rId10"/>
    <p:sldId id="257" r:id="rId11"/>
    <p:sldId id="311" r:id="rId12"/>
    <p:sldId id="334" r:id="rId13"/>
    <p:sldId id="335" r:id="rId14"/>
    <p:sldId id="327" r:id="rId15"/>
    <p:sldId id="299" r:id="rId16"/>
    <p:sldId id="312" r:id="rId17"/>
    <p:sldId id="300" r:id="rId18"/>
    <p:sldId id="258" r:id="rId19"/>
    <p:sldId id="301" r:id="rId20"/>
    <p:sldId id="259" r:id="rId21"/>
    <p:sldId id="336" r:id="rId22"/>
    <p:sldId id="337" r:id="rId23"/>
    <p:sldId id="326" r:id="rId24"/>
    <p:sldId id="302" r:id="rId25"/>
    <p:sldId id="304" r:id="rId26"/>
    <p:sldId id="260" r:id="rId27"/>
    <p:sldId id="305" r:id="rId28"/>
    <p:sldId id="306" r:id="rId29"/>
    <p:sldId id="338" r:id="rId30"/>
    <p:sldId id="339" r:id="rId31"/>
    <p:sldId id="261" r:id="rId32"/>
    <p:sldId id="262" r:id="rId33"/>
    <p:sldId id="263" r:id="rId34"/>
    <p:sldId id="328" r:id="rId35"/>
    <p:sldId id="303" r:id="rId36"/>
    <p:sldId id="316" r:id="rId37"/>
    <p:sldId id="340" r:id="rId38"/>
    <p:sldId id="317" r:id="rId39"/>
    <p:sldId id="264" r:id="rId40"/>
    <p:sldId id="341" r:id="rId41"/>
    <p:sldId id="342" r:id="rId42"/>
    <p:sldId id="343" r:id="rId43"/>
    <p:sldId id="344" r:id="rId44"/>
    <p:sldId id="345" r:id="rId45"/>
    <p:sldId id="329" r:id="rId46"/>
    <p:sldId id="272" r:id="rId47"/>
    <p:sldId id="346" r:id="rId48"/>
    <p:sldId id="318" r:id="rId49"/>
    <p:sldId id="347" r:id="rId50"/>
    <p:sldId id="273" r:id="rId51"/>
    <p:sldId id="274" r:id="rId52"/>
    <p:sldId id="349" r:id="rId53"/>
    <p:sldId id="348" r:id="rId54"/>
    <p:sldId id="276" r:id="rId55"/>
    <p:sldId id="279" r:id="rId56"/>
    <p:sldId id="266" r:id="rId57"/>
    <p:sldId id="281" r:id="rId58"/>
    <p:sldId id="267" r:id="rId59"/>
    <p:sldId id="321" r:id="rId60"/>
    <p:sldId id="322" r:id="rId61"/>
    <p:sldId id="285" r:id="rId62"/>
    <p:sldId id="286" r:id="rId63"/>
    <p:sldId id="287" r:id="rId64"/>
    <p:sldId id="288" r:id="rId65"/>
    <p:sldId id="289" r:id="rId66"/>
    <p:sldId id="268" r:id="rId67"/>
    <p:sldId id="291" r:id="rId68"/>
    <p:sldId id="319" r:id="rId69"/>
    <p:sldId id="269" r:id="rId70"/>
    <p:sldId id="297" r:id="rId71"/>
    <p:sldId id="298" r:id="rId72"/>
    <p:sldId id="330" r:id="rId73"/>
    <p:sldId id="320" r:id="rId74"/>
    <p:sldId id="331"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0" d="100"/>
          <a:sy n="80" d="100"/>
        </p:scale>
        <p:origin x="-151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pPr/>
              <a:t>5/18/2023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pPr/>
              <a:t>‹#›</a:t>
            </a:fld>
            <a:endParaRPr lang="en-US"/>
          </a:p>
        </p:txBody>
      </p:sp>
    </p:spTree>
    <p:extLst>
      <p:ext uri="{BB962C8B-B14F-4D97-AF65-F5344CB8AC3E}">
        <p14:creationId xmlns:p14="http://schemas.microsoft.com/office/powerpoint/2010/main" xmlns=""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5/18/2023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xmlns=""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23 Project Planning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Chapter </a:t>
            </a:r>
            <a:r>
              <a:rPr lang="en-US" smtClean="0"/>
              <a:t>10</a:t>
            </a:r>
            <a:r>
              <a:rPr lang="en-US" smtClean="0"/>
              <a:t> </a:t>
            </a:r>
            <a:r>
              <a:rPr lang="en-US" dirty="0" smtClean="0"/>
              <a:t>– Project planning</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strategies</a:t>
            </a:r>
            <a:endParaRPr lang="en-US" dirty="0"/>
          </a:p>
        </p:txBody>
      </p:sp>
      <p:sp>
        <p:nvSpPr>
          <p:cNvPr id="3" name="Content Placeholder 2"/>
          <p:cNvSpPr>
            <a:spLocks noGrp="1"/>
          </p:cNvSpPr>
          <p:nvPr>
            <p:ph idx="1"/>
          </p:nvPr>
        </p:nvSpPr>
        <p:spPr/>
        <p:txBody>
          <a:bodyPr/>
          <a:lstStyle/>
          <a:p>
            <a:r>
              <a:rPr lang="en-US" dirty="0" smtClean="0"/>
              <a:t>Under pricing</a:t>
            </a:r>
          </a:p>
          <a:p>
            <a:pPr lvl="1"/>
            <a:r>
              <a:rPr lang="en-US" dirty="0" smtClean="0"/>
              <a:t>A company may underprice a system in order to gain a contract that allows them to retain staff for future opportunities</a:t>
            </a:r>
          </a:p>
          <a:p>
            <a:pPr lvl="1"/>
            <a:r>
              <a:rPr lang="en-US" dirty="0" smtClean="0"/>
              <a:t>A company may underprice a system to gain access to a new market area</a:t>
            </a:r>
          </a:p>
          <a:p>
            <a:r>
              <a:rPr lang="en-US" dirty="0" smtClean="0"/>
              <a:t>Increased pricing</a:t>
            </a:r>
          </a:p>
          <a:p>
            <a:pPr lvl="1"/>
            <a:r>
              <a:rPr lang="en-US" dirty="0" smtClean="0"/>
              <a:t>The price may be increased when a buyer wishes a fixed-price contract and so the seller increases the price to allow for unexpected risks</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extLst>
      <p:ext uri="{BB962C8B-B14F-4D97-AF65-F5344CB8AC3E}">
        <p14:creationId xmlns:p14="http://schemas.microsoft.com/office/powerpoint/2010/main" xmlns="" val="211608199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to win</a:t>
            </a:r>
            <a:endParaRPr lang="en-US" dirty="0"/>
          </a:p>
        </p:txBody>
      </p:sp>
      <p:sp>
        <p:nvSpPr>
          <p:cNvPr id="3" name="Content Placeholder 2"/>
          <p:cNvSpPr>
            <a:spLocks noGrp="1"/>
          </p:cNvSpPr>
          <p:nvPr>
            <p:ph idx="1"/>
          </p:nvPr>
        </p:nvSpPr>
        <p:spPr/>
        <p:txBody>
          <a:bodyPr/>
          <a:lstStyle/>
          <a:p>
            <a:r>
              <a:rPr lang="en-US" dirty="0" smtClean="0"/>
              <a:t>The software is priced according to what the software developer believes the buyer is willing to pay</a:t>
            </a:r>
          </a:p>
          <a:p>
            <a:r>
              <a:rPr lang="en-US" dirty="0" smtClean="0"/>
              <a:t>If this is less that the development costs, the software functionality may be reduced accordingly with a view to extra functionality being added in a later release</a:t>
            </a:r>
          </a:p>
          <a:p>
            <a:r>
              <a:rPr lang="en-US" dirty="0" smtClean="0"/>
              <a:t>Additional costs may be added as the requirements change and these may be priced at a higher level to make up the shortfall in the original price</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xmlns="" val="182245932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Plan-driven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xmlns="" val="37540291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1830387"/>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p>
          <a:p>
            <a:r>
              <a:rPr lang="en-US" dirty="0" smtClean="0"/>
              <a:t>COCOMO  cost modeling</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20</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421" y="1949173"/>
            <a:ext cx="7883463" cy="3373783"/>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assumptions</a:t>
            </a:r>
            <a:endParaRPr lang="en-US" dirty="0"/>
          </a:p>
        </p:txBody>
      </p:sp>
      <p:sp>
        <p:nvSpPr>
          <p:cNvPr id="3" name="Content Placeholder 2"/>
          <p:cNvSpPr>
            <a:spLocks noGrp="1"/>
          </p:cNvSpPr>
          <p:nvPr>
            <p:ph idx="1"/>
          </p:nvPr>
        </p:nvSpPr>
        <p:spPr/>
        <p:txBody>
          <a:bodyPr/>
          <a:lstStyle/>
          <a:p>
            <a:r>
              <a:rPr lang="en-US" dirty="0"/>
              <a:t>You should make realistic rather than optimistic assumptions when you are defining a project </a:t>
            </a:r>
            <a:r>
              <a:rPr lang="en-US" dirty="0" smtClean="0"/>
              <a:t>plan.</a:t>
            </a:r>
          </a:p>
          <a:p>
            <a:r>
              <a:rPr lang="en-US" dirty="0" smtClean="0"/>
              <a:t>Problems </a:t>
            </a:r>
            <a:r>
              <a:rPr lang="en-US" dirty="0"/>
              <a:t>of some description always arise during a project, and these lead to project delays. </a:t>
            </a:r>
            <a:endParaRPr lang="en-US" dirty="0" smtClean="0"/>
          </a:p>
          <a:p>
            <a:r>
              <a:rPr lang="en-US" dirty="0" smtClean="0"/>
              <a:t>Your </a:t>
            </a:r>
            <a:r>
              <a:rPr lang="en-US" dirty="0"/>
              <a:t>initial assumptions and scheduling should therefore </a:t>
            </a:r>
            <a:r>
              <a:rPr lang="en-US" dirty="0" smtClean="0"/>
              <a:t>take </a:t>
            </a:r>
            <a:r>
              <a:rPr lang="en-US" dirty="0"/>
              <a:t>unexpected problems into account. </a:t>
            </a:r>
            <a:endParaRPr lang="en-US" dirty="0" smtClean="0"/>
          </a:p>
          <a:p>
            <a:r>
              <a:rPr lang="en-US" dirty="0" smtClean="0"/>
              <a:t>You </a:t>
            </a:r>
            <a:r>
              <a:rPr lang="en-US" dirty="0"/>
              <a:t>should include contingency in your plan so that if things go wrong, then your delivery schedule is not seriously disrupted.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spTree>
    <p:extLst>
      <p:ext uri="{BB962C8B-B14F-4D97-AF65-F5344CB8AC3E}">
        <p14:creationId xmlns:p14="http://schemas.microsoft.com/office/powerpoint/2010/main" xmlns="" val="339575727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a:t>If there are serious problems with the development work that are likely to lead to significant delays, you need to initiate risk mitigation actions to reduce the risks of project failure. </a:t>
            </a:r>
            <a:endParaRPr lang="en-US" dirty="0" smtClean="0"/>
          </a:p>
          <a:p>
            <a:r>
              <a:rPr lang="en-US" dirty="0" smtClean="0"/>
              <a:t>In </a:t>
            </a:r>
            <a:r>
              <a:rPr lang="en-US" dirty="0"/>
              <a:t>conjunction with these actions, you also have to re-plan the project. </a:t>
            </a:r>
            <a:endParaRPr lang="en-US" dirty="0" smtClean="0"/>
          </a:p>
          <a:p>
            <a:r>
              <a:rPr lang="en-US" dirty="0" smtClean="0"/>
              <a:t>This </a:t>
            </a:r>
            <a:r>
              <a:rPr lang="en-US" dirty="0"/>
              <a:t>may involve renegotiating the project constraints and deliverables with the customer. A new schedule of when work should be completed also has to be established and agreed with the customer.</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xmlns="" val="7397723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Project scheduling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extLst>
      <p:ext uri="{BB962C8B-B14F-4D97-AF65-F5344CB8AC3E}">
        <p14:creationId xmlns:p14="http://schemas.microsoft.com/office/powerpoint/2010/main" xmlns="" val="273202821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0339" y="2639943"/>
            <a:ext cx="7594516" cy="1457187"/>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a:t>
            </a:r>
            <a:r>
              <a:rPr lang="en-GB" dirty="0"/>
              <a:t>p</a:t>
            </a:r>
            <a:r>
              <a:rPr lang="en-GB" dirty="0" smtClean="0"/>
              <a:t>resentation</a:t>
            </a:r>
            <a:endParaRPr lang="en-GB" dirty="0"/>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Calendar-based</a:t>
            </a:r>
          </a:p>
          <a:p>
            <a:pPr lvl="1"/>
            <a:r>
              <a:rPr lang="en-GB" dirty="0" smtClean="0"/>
              <a:t>Bar </a:t>
            </a:r>
            <a:r>
              <a:rPr lang="en-GB" dirty="0"/>
              <a:t>charts</a:t>
            </a:r>
            <a:r>
              <a:rPr lang="en-GB" dirty="0" smtClean="0"/>
              <a:t> are the most commonly used representation for project schedules. They show the schedule as activities or resources against time.</a:t>
            </a:r>
          </a:p>
          <a:p>
            <a:r>
              <a:rPr lang="en-GB" dirty="0" smtClean="0"/>
              <a:t>Activity networks</a:t>
            </a:r>
          </a:p>
          <a:p>
            <a:pPr lvl="1"/>
            <a:r>
              <a:rPr lang="en-GB" dirty="0" smtClean="0"/>
              <a:t>Show task dependencies</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activites</a:t>
            </a:r>
            <a:endParaRPr lang="en-US" dirty="0"/>
          </a:p>
        </p:txBody>
      </p:sp>
      <p:sp>
        <p:nvSpPr>
          <p:cNvPr id="3" name="Content Placeholder 2"/>
          <p:cNvSpPr>
            <a:spLocks noGrp="1"/>
          </p:cNvSpPr>
          <p:nvPr>
            <p:ph idx="1"/>
          </p:nvPr>
        </p:nvSpPr>
        <p:spPr/>
        <p:txBody>
          <a:bodyPr/>
          <a:lstStyle/>
          <a:p>
            <a:r>
              <a:rPr lang="en-US" dirty="0" smtClean="0"/>
              <a:t>Project </a:t>
            </a:r>
            <a:r>
              <a:rPr lang="en-US" dirty="0"/>
              <a:t>activities </a:t>
            </a:r>
            <a:r>
              <a:rPr lang="en-US" dirty="0" smtClean="0"/>
              <a:t>(tasks) are </a:t>
            </a:r>
            <a:r>
              <a:rPr lang="en-US" dirty="0"/>
              <a:t>the basic planning element. Each activity has:</a:t>
            </a:r>
            <a:endParaRPr lang="en-GB" dirty="0"/>
          </a:p>
          <a:p>
            <a:pPr lvl="1"/>
            <a:r>
              <a:rPr lang="en-US" dirty="0" smtClean="0"/>
              <a:t>a </a:t>
            </a:r>
            <a:r>
              <a:rPr lang="en-US" dirty="0"/>
              <a:t>duration in calendar days or months,</a:t>
            </a:r>
            <a:endParaRPr lang="en-GB" dirty="0"/>
          </a:p>
          <a:p>
            <a:pPr lvl="1"/>
            <a:r>
              <a:rPr lang="en-US" dirty="0" smtClean="0"/>
              <a:t>an </a:t>
            </a:r>
            <a:r>
              <a:rPr lang="en-US" dirty="0"/>
              <a:t>effort estimate, which shows the number of person-days or person-months to complete the work,</a:t>
            </a:r>
            <a:endParaRPr lang="en-GB" dirty="0"/>
          </a:p>
          <a:p>
            <a:pPr lvl="1"/>
            <a:r>
              <a:rPr lang="en-US" dirty="0" smtClean="0"/>
              <a:t>a </a:t>
            </a:r>
            <a:r>
              <a:rPr lang="en-US" dirty="0"/>
              <a:t>deadline by which the activity should be complete,</a:t>
            </a:r>
            <a:endParaRPr lang="en-GB" dirty="0"/>
          </a:p>
          <a:p>
            <a:pPr lvl="1"/>
            <a:r>
              <a:rPr lang="en-US" dirty="0" smtClean="0"/>
              <a:t>a </a:t>
            </a:r>
            <a:r>
              <a:rPr lang="en-US" dirty="0"/>
              <a:t>defined end-point, which might be a document, the holding of a review meeting, the successful execution of all tests, etc.</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29</a:t>
            </a:fld>
            <a:endParaRPr lang="en-US"/>
          </a:p>
        </p:txBody>
      </p:sp>
    </p:spTree>
    <p:extLst>
      <p:ext uri="{BB962C8B-B14F-4D97-AF65-F5344CB8AC3E}">
        <p14:creationId xmlns:p14="http://schemas.microsoft.com/office/powerpoint/2010/main" xmlns="" val="172894680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extLst>
      <p:ext uri="{BB962C8B-B14F-4D97-AF65-F5344CB8AC3E}">
        <p14:creationId xmlns:p14="http://schemas.microsoft.com/office/powerpoint/2010/main" xmlns="" val="383264680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r>
              <a:rPr lang="en-GB" smtClean="0"/>
              <a:t>10/12/2014</a:t>
            </a:r>
            <a:endParaRPr lang="en-US"/>
          </a:p>
        </p:txBody>
      </p:sp>
      <p:sp>
        <p:nvSpPr>
          <p:cNvPr id="4" name="Footer Placeholder 3"/>
          <p:cNvSpPr>
            <a:spLocks noGrp="1"/>
          </p:cNvSpPr>
          <p:nvPr>
            <p:ph type="ftr" sz="quarter" idx="11"/>
          </p:nvPr>
        </p:nvSpPr>
        <p:spPr/>
        <p:txBody>
          <a:bodyPr/>
          <a:lstStyle/>
          <a:p>
            <a:r>
              <a:rPr lang="en-US" smtClean="0"/>
              <a:t>Chapter 23 Project Planning</a:t>
            </a:r>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33</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smtClean="0"/>
              <a:t>Agile planning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34</a:t>
            </a:fld>
            <a:endParaRPr lang="en-US"/>
          </a:p>
        </p:txBody>
      </p:sp>
    </p:spTree>
    <p:extLst>
      <p:ext uri="{BB962C8B-B14F-4D97-AF65-F5344CB8AC3E}">
        <p14:creationId xmlns:p14="http://schemas.microsoft.com/office/powerpoint/2010/main" xmlns="" val="3511542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agile planning</a:t>
            </a:r>
            <a:endParaRPr lang="en-US" dirty="0"/>
          </a:p>
        </p:txBody>
      </p:sp>
      <p:sp>
        <p:nvSpPr>
          <p:cNvPr id="3" name="Content Placeholder 2"/>
          <p:cNvSpPr>
            <a:spLocks noGrp="1"/>
          </p:cNvSpPr>
          <p:nvPr>
            <p:ph idx="1"/>
          </p:nvPr>
        </p:nvSpPr>
        <p:spPr/>
        <p:txBody>
          <a:bodyPr/>
          <a:lstStyle/>
          <a:p>
            <a:r>
              <a:rPr lang="en-US" dirty="0" smtClean="0"/>
              <a:t>Planning in Scrum</a:t>
            </a:r>
          </a:p>
          <a:p>
            <a:pPr lvl="1"/>
            <a:r>
              <a:rPr lang="en-US" dirty="0" smtClean="0"/>
              <a:t>Covered in Chapter 3</a:t>
            </a:r>
          </a:p>
          <a:p>
            <a:r>
              <a:rPr lang="en-US" dirty="0" smtClean="0"/>
              <a:t>Based on managing a project backlog (things to be done) with daily reviews of progress and problems</a:t>
            </a:r>
          </a:p>
          <a:p>
            <a:r>
              <a:rPr lang="en-US" dirty="0" smtClean="0"/>
              <a:t>The planning game</a:t>
            </a:r>
          </a:p>
          <a:p>
            <a:pPr lvl="1"/>
            <a:r>
              <a:rPr lang="en-US" dirty="0" smtClean="0"/>
              <a:t>Developed originally as part of Extreme Programming (XP)</a:t>
            </a:r>
          </a:p>
          <a:p>
            <a:pPr lvl="1"/>
            <a:r>
              <a:rPr lang="en-US" dirty="0" smtClean="0"/>
              <a:t>Dependent on user stories as a measure of progress in the project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extLst>
      <p:ext uri="{BB962C8B-B14F-4D97-AF65-F5344CB8AC3E}">
        <p14:creationId xmlns:p14="http://schemas.microsoft.com/office/powerpoint/2010/main" xmlns="" val="381758087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planning game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GB" sz="2000" dirty="0" smtClean="0"/>
              <a:t>Stories are assigned ‘effort points’ reflecting their size and difficulty of implementation</a:t>
            </a:r>
          </a:p>
          <a:p>
            <a:r>
              <a:rPr lang="en-GB" sz="2000" dirty="0" smtClean="0"/>
              <a:t>The number of effort points implemented per day is measured giving an estimate of the team’s ‘velocity’</a:t>
            </a:r>
          </a:p>
          <a:p>
            <a:r>
              <a:rPr lang="en-GB" sz="2000" dirty="0" smtClean="0"/>
              <a:t>This allows the total effort required to implement the system to be estimated</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planning game</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39</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9966" y="2714486"/>
            <a:ext cx="8225176" cy="1028147"/>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and iteration planning</a:t>
            </a:r>
            <a:endParaRPr lang="en-US" dirty="0"/>
          </a:p>
        </p:txBody>
      </p:sp>
      <p:sp>
        <p:nvSpPr>
          <p:cNvPr id="3" name="Content Placeholder 2"/>
          <p:cNvSpPr>
            <a:spLocks noGrp="1"/>
          </p:cNvSpPr>
          <p:nvPr>
            <p:ph idx="1"/>
          </p:nvPr>
        </p:nvSpPr>
        <p:spPr/>
        <p:txBody>
          <a:bodyPr/>
          <a:lstStyle/>
          <a:p>
            <a:r>
              <a:rPr lang="en-US" dirty="0"/>
              <a:t>Release planning involves selecting and refining the stories that will reflect the features to be implemented in a release of a system and the order in which the stories should be implemented.</a:t>
            </a:r>
            <a:r>
              <a:rPr lang="en-GB" dirty="0"/>
              <a:t> </a:t>
            </a:r>
          </a:p>
          <a:p>
            <a:r>
              <a:rPr lang="en-US" dirty="0"/>
              <a:t>Stories to be implemented in each iteration are chosen, with the number of stories reflecting the time to deliver an iteration (usually 2 or 3 weeks).</a:t>
            </a:r>
            <a:r>
              <a:rPr lang="en-GB" dirty="0"/>
              <a:t> </a:t>
            </a:r>
            <a:endParaRPr lang="en-US" dirty="0"/>
          </a:p>
          <a:p>
            <a:r>
              <a:rPr lang="en-US" dirty="0" smtClean="0"/>
              <a:t>The team’s velocity is used to guide the choice of stories so that they can be delivered within an iteration.</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spTree>
    <p:extLst>
      <p:ext uri="{BB962C8B-B14F-4D97-AF65-F5344CB8AC3E}">
        <p14:creationId xmlns:p14="http://schemas.microsoft.com/office/powerpoint/2010/main" xmlns="" val="541982969"/>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allocation</a:t>
            </a:r>
            <a:endParaRPr lang="en-US" dirty="0"/>
          </a:p>
        </p:txBody>
      </p:sp>
      <p:sp>
        <p:nvSpPr>
          <p:cNvPr id="3" name="Content Placeholder 2"/>
          <p:cNvSpPr>
            <a:spLocks noGrp="1"/>
          </p:cNvSpPr>
          <p:nvPr>
            <p:ph idx="1"/>
          </p:nvPr>
        </p:nvSpPr>
        <p:spPr/>
        <p:txBody>
          <a:bodyPr/>
          <a:lstStyle/>
          <a:p>
            <a:r>
              <a:rPr lang="en-US" dirty="0" smtClean="0"/>
              <a:t>During the task </a:t>
            </a:r>
            <a:r>
              <a:rPr lang="en-US" dirty="0"/>
              <a:t>planning </a:t>
            </a:r>
            <a:r>
              <a:rPr lang="en-US" dirty="0" smtClean="0"/>
              <a:t>stage, the </a:t>
            </a:r>
            <a:r>
              <a:rPr lang="en-US" dirty="0"/>
              <a:t>developers break down stories into development tasks. </a:t>
            </a:r>
            <a:endParaRPr lang="en-US" dirty="0" smtClean="0"/>
          </a:p>
          <a:p>
            <a:pPr lvl="1"/>
            <a:r>
              <a:rPr lang="en-US" dirty="0" smtClean="0"/>
              <a:t>A </a:t>
            </a:r>
            <a:r>
              <a:rPr lang="en-US" dirty="0"/>
              <a:t>development task should take 4–16 hours. </a:t>
            </a:r>
            <a:endParaRPr lang="en-US" dirty="0" smtClean="0"/>
          </a:p>
          <a:p>
            <a:pPr lvl="1"/>
            <a:r>
              <a:rPr lang="en-US" dirty="0" smtClean="0"/>
              <a:t>All </a:t>
            </a:r>
            <a:r>
              <a:rPr lang="en-US" dirty="0"/>
              <a:t>of the tasks that must be completed to implement all of the stories in that iteration are listed.</a:t>
            </a:r>
            <a:r>
              <a:rPr lang="en-GB" dirty="0"/>
              <a:t> </a:t>
            </a:r>
            <a:endParaRPr lang="en-GB" dirty="0" smtClean="0"/>
          </a:p>
          <a:p>
            <a:pPr lvl="1"/>
            <a:r>
              <a:rPr lang="en-US" dirty="0"/>
              <a:t>The individual developers then sign up for the specific tasks that they will implement. </a:t>
            </a:r>
            <a:endParaRPr lang="en-GB" dirty="0" smtClean="0"/>
          </a:p>
          <a:p>
            <a:r>
              <a:rPr lang="en-GB" dirty="0" smtClean="0"/>
              <a:t>Benefits of this approach:</a:t>
            </a:r>
          </a:p>
          <a:p>
            <a:pPr lvl="1"/>
            <a:r>
              <a:rPr lang="en-US" dirty="0"/>
              <a:t>The whole team gets an overview of the tasks to be completed in an iteration. </a:t>
            </a:r>
            <a:endParaRPr lang="en-US" dirty="0" smtClean="0"/>
          </a:p>
          <a:p>
            <a:pPr lvl="1"/>
            <a:r>
              <a:rPr lang="en-US" dirty="0" smtClean="0"/>
              <a:t>Developers have </a:t>
            </a:r>
            <a:r>
              <a:rPr lang="en-US" dirty="0"/>
              <a:t>a sense of ownership in these tasks and this is likely to motivate them to complete the task.</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xmlns="" val="170730646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delivery</a:t>
            </a:r>
            <a:endParaRPr lang="en-US" dirty="0"/>
          </a:p>
        </p:txBody>
      </p:sp>
      <p:sp>
        <p:nvSpPr>
          <p:cNvPr id="3" name="Content Placeholder 2"/>
          <p:cNvSpPr>
            <a:spLocks noGrp="1"/>
          </p:cNvSpPr>
          <p:nvPr>
            <p:ph idx="1"/>
          </p:nvPr>
        </p:nvSpPr>
        <p:spPr/>
        <p:txBody>
          <a:bodyPr/>
          <a:lstStyle/>
          <a:p>
            <a:r>
              <a:rPr lang="en-US" dirty="0" smtClean="0"/>
              <a:t>A </a:t>
            </a:r>
            <a:r>
              <a:rPr lang="en-US" dirty="0"/>
              <a:t>software increment is always delivered at the end of each project iteration. </a:t>
            </a:r>
            <a:endParaRPr lang="en-US" dirty="0" smtClean="0"/>
          </a:p>
          <a:p>
            <a:r>
              <a:rPr lang="en-US" dirty="0" smtClean="0"/>
              <a:t>If </a:t>
            </a:r>
            <a:r>
              <a:rPr lang="en-US" dirty="0"/>
              <a:t>the features to be included in the increment cannot be completed in the time allowed, the scope of the work is reduced. </a:t>
            </a:r>
            <a:endParaRPr lang="en-US" dirty="0" smtClean="0"/>
          </a:p>
          <a:p>
            <a:r>
              <a:rPr lang="en-US" dirty="0" smtClean="0"/>
              <a:t>The </a:t>
            </a:r>
            <a:r>
              <a:rPr lang="en-US" dirty="0"/>
              <a:t>delivery schedule is never extended.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a:p>
        </p:txBody>
      </p:sp>
    </p:spTree>
    <p:extLst>
      <p:ext uri="{BB962C8B-B14F-4D97-AF65-F5344CB8AC3E}">
        <p14:creationId xmlns:p14="http://schemas.microsoft.com/office/powerpoint/2010/main" xmlns="" val="260527670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difficulties</a:t>
            </a:r>
            <a:endParaRPr lang="en-US" dirty="0"/>
          </a:p>
        </p:txBody>
      </p:sp>
      <p:sp>
        <p:nvSpPr>
          <p:cNvPr id="3" name="Content Placeholder 2"/>
          <p:cNvSpPr>
            <a:spLocks noGrp="1"/>
          </p:cNvSpPr>
          <p:nvPr>
            <p:ph idx="1"/>
          </p:nvPr>
        </p:nvSpPr>
        <p:spPr/>
        <p:txBody>
          <a:bodyPr/>
          <a:lstStyle/>
          <a:p>
            <a:r>
              <a:rPr lang="en-US" dirty="0" smtClean="0"/>
              <a:t>Agile planning is </a:t>
            </a:r>
            <a:r>
              <a:rPr lang="en-US" dirty="0"/>
              <a:t>reliant on customer involvement and availability. </a:t>
            </a:r>
            <a:endParaRPr lang="en-US" dirty="0" smtClean="0"/>
          </a:p>
          <a:p>
            <a:r>
              <a:rPr lang="en-US" dirty="0" smtClean="0"/>
              <a:t>This </a:t>
            </a:r>
            <a:r>
              <a:rPr lang="en-US" dirty="0"/>
              <a:t>can be difficult to arrange, as customer representatives sometimes have to prioritize other work and are not available for the planning game. </a:t>
            </a:r>
            <a:endParaRPr lang="en-US" dirty="0" smtClean="0"/>
          </a:p>
          <a:p>
            <a:r>
              <a:rPr lang="en-US" dirty="0" smtClean="0"/>
              <a:t>Furthermore</a:t>
            </a:r>
            <a:r>
              <a:rPr lang="en-US" dirty="0"/>
              <a:t>, some customers may be more familiar with traditional project plans and may find it difficult to engage in an agile planning process.</a:t>
            </a:r>
            <a:endParaRPr lang="en-GB"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Tree>
    <p:extLst>
      <p:ext uri="{BB962C8B-B14F-4D97-AF65-F5344CB8AC3E}">
        <p14:creationId xmlns:p14="http://schemas.microsoft.com/office/powerpoint/2010/main" xmlns="" val="16277057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73" y="274638"/>
            <a:ext cx="7293232" cy="1143000"/>
          </a:xfrm>
        </p:spPr>
        <p:txBody>
          <a:bodyPr/>
          <a:lstStyle/>
          <a:p>
            <a:r>
              <a:rPr lang="en-US" dirty="0" smtClean="0"/>
              <a:t>Agile planning applicability</a:t>
            </a:r>
            <a:endParaRPr lang="en-US" dirty="0"/>
          </a:p>
        </p:txBody>
      </p:sp>
      <p:sp>
        <p:nvSpPr>
          <p:cNvPr id="3" name="Content Placeholder 2"/>
          <p:cNvSpPr>
            <a:spLocks noGrp="1"/>
          </p:cNvSpPr>
          <p:nvPr>
            <p:ph idx="1"/>
          </p:nvPr>
        </p:nvSpPr>
        <p:spPr/>
        <p:txBody>
          <a:bodyPr/>
          <a:lstStyle/>
          <a:p>
            <a:r>
              <a:rPr lang="en-US" dirty="0"/>
              <a:t>Agile planning works well with small, stable development teams that can get together and discuss the stories to be implemented. </a:t>
            </a:r>
            <a:endParaRPr lang="en-US" dirty="0" smtClean="0"/>
          </a:p>
          <a:p>
            <a:r>
              <a:rPr lang="en-US" dirty="0" smtClean="0"/>
              <a:t>However</a:t>
            </a:r>
            <a:r>
              <a:rPr lang="en-US" dirty="0"/>
              <a:t>, where teams are large and/or geographically distributed, or when team membership changes frequently, it is practically impossible for everyone to be involved in the collaborative planning that is essential for agile project management.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xmlns="" val="73858935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smtClean="0"/>
              <a:t>Estimation techniques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xmlns="" val="411179874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uncertainty</a:t>
            </a:r>
            <a:r>
              <a:rPr lang="en-GB" dirty="0" smtClean="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47</a:t>
            </a:fld>
            <a:endParaRPr lang="en-US"/>
          </a:p>
        </p:txBody>
      </p:sp>
    </p:spTree>
    <p:extLst>
      <p:ext uri="{BB962C8B-B14F-4D97-AF65-F5344CB8AC3E}">
        <p14:creationId xmlns:p14="http://schemas.microsoft.com/office/powerpoint/2010/main" xmlns="" val="1697361340"/>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experience-based approaches</a:t>
            </a:r>
            <a:endParaRPr lang="en-US" dirty="0"/>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endParaRPr lang="en-US" dirty="0" smtClean="0"/>
          </a:p>
          <a:p>
            <a:r>
              <a:rPr lang="en-US" dirty="0" smtClean="0"/>
              <a:t>Software </a:t>
            </a:r>
            <a:r>
              <a:rPr lang="en-US" dirty="0"/>
              <a:t>development changes very quickly and a project will often use unfamiliar techniques such as web services, application system configuration or HTML5. </a:t>
            </a:r>
            <a:endParaRPr lang="en-US" dirty="0" smtClean="0"/>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extLst>
      <p:ext uri="{BB962C8B-B14F-4D97-AF65-F5344CB8AC3E}">
        <p14:creationId xmlns:p14="http://schemas.microsoft.com/office/powerpoint/2010/main" xmlns="" val="416642000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p>
          <a:p>
            <a:r>
              <a:rPr lang="en-US" dirty="0" smtClean="0"/>
              <a:t>Project pricing involves estimating how much the software will cost to develop, taking factors such as staff costs, hardware costs, software costs, etc. into account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50</a:t>
            </a:fld>
            <a:endParaRPr lang="en-US"/>
          </a:p>
        </p:txBody>
      </p:sp>
    </p:spTree>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a:t>
            </a:r>
            <a:r>
              <a:rPr lang="en-GB" dirty="0" smtClean="0"/>
              <a:t>reused systems and </a:t>
            </a:r>
            <a:r>
              <a:rPr lang="en-GB" dirty="0"/>
              <a:t>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of algorithmic models</a:t>
            </a:r>
            <a:endParaRPr lang="en-US" dirty="0"/>
          </a:p>
        </p:txBody>
      </p:sp>
      <p:sp>
        <p:nvSpPr>
          <p:cNvPr id="3" name="Content Placeholder 2"/>
          <p:cNvSpPr>
            <a:spLocks noGrp="1"/>
          </p:cNvSpPr>
          <p:nvPr>
            <p:ph idx="1"/>
          </p:nvPr>
        </p:nvSpPr>
        <p:spPr/>
        <p:txBody>
          <a:bodyPr/>
          <a:lstStyle/>
          <a:p>
            <a:r>
              <a:rPr lang="en-US" dirty="0"/>
              <a:t>Algorithmic cost models are a systematic way to estimate the effort required to develop a system. However, these models are complex and difficult to use. </a:t>
            </a:r>
            <a:endParaRPr lang="en-US" dirty="0" smtClean="0"/>
          </a:p>
          <a:p>
            <a:r>
              <a:rPr lang="en-US" dirty="0" smtClean="0"/>
              <a:t>There are </a:t>
            </a:r>
            <a:r>
              <a:rPr lang="en-US" dirty="0"/>
              <a:t>many attributes and considerable scope for uncertainty in estimating their values. </a:t>
            </a:r>
            <a:endParaRPr lang="en-US" dirty="0" smtClean="0"/>
          </a:p>
          <a:p>
            <a:r>
              <a:rPr lang="en-US" dirty="0" smtClean="0"/>
              <a:t>This </a:t>
            </a:r>
            <a:r>
              <a:rPr lang="en-US" dirty="0"/>
              <a:t>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52</a:t>
            </a:fld>
            <a:endParaRPr lang="en-US"/>
          </a:p>
        </p:txBody>
      </p:sp>
    </p:spTree>
    <p:extLst>
      <p:ext uri="{BB962C8B-B14F-4D97-AF65-F5344CB8AC3E}">
        <p14:creationId xmlns:p14="http://schemas.microsoft.com/office/powerpoint/2010/main" xmlns="" val="281561989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smtClean="0"/>
              <a:t>COCOMO cost modeling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spTree>
    <p:extLst>
      <p:ext uri="{BB962C8B-B14F-4D97-AF65-F5344CB8AC3E}">
        <p14:creationId xmlns:p14="http://schemas.microsoft.com/office/powerpoint/2010/main" xmlns="" val="72132962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smtClean="0"/>
              <a:t>COCOMO cost modeling</a:t>
            </a:r>
            <a:endParaRPr lang="en-GB" dirty="0"/>
          </a:p>
        </p:txBody>
      </p:sp>
      <p:sp>
        <p:nvSpPr>
          <p:cNvPr id="53251" name="Rectangle 3"/>
          <p:cNvSpPr>
            <a:spLocks noGrp="1" noChangeArrowheads="1"/>
          </p:cNvSpPr>
          <p:nvPr>
            <p:ph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54</a:t>
            </a:fld>
            <a:endParaRPr lang="en-US"/>
          </a:p>
        </p:txBody>
      </p:sp>
    </p:spTree>
  </p:cSld>
  <p:clrMapOvr>
    <a:masterClrMapping/>
  </p:clrMapOvr>
  <p:transition advTm="2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56</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1512" y="1839290"/>
            <a:ext cx="7584661" cy="4455741"/>
          </a:xfrm>
          <a:prstGeom prst="rect">
            <a:avLst/>
          </a:prstGeom>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idx="1"/>
          </p:nvPr>
        </p:nvSpPr>
        <p:spPr/>
        <p:txBody>
          <a:bodyPr/>
          <a:lstStyle/>
          <a:p>
            <a:r>
              <a:rPr lang="en-GB" sz="2400" dirty="0"/>
              <a:t>Supports prototyping projects and projects where there is extensive reuse.</a:t>
            </a:r>
          </a:p>
          <a:p>
            <a:r>
              <a:rPr lang="en-GB" sz="2400" dirty="0"/>
              <a:t>Based on standard estimates of developer productivity in application (object) points/month.</a:t>
            </a:r>
          </a:p>
          <a:p>
            <a:r>
              <a:rPr lang="en-GB" sz="2400" dirty="0"/>
              <a:t>Takes </a:t>
            </a:r>
            <a:r>
              <a:rPr lang="en-GB" sz="2400" dirty="0" smtClean="0"/>
              <a:t>software tool </a:t>
            </a:r>
            <a:r>
              <a:rPr lang="en-GB" sz="2400" dirty="0"/>
              <a:t>use into account.</a:t>
            </a:r>
          </a:p>
          <a:p>
            <a:r>
              <a:rPr lang="en-GB" sz="2400" dirty="0"/>
              <a:t>Formula is</a:t>
            </a:r>
          </a:p>
          <a:p>
            <a:pPr lvl="1" algn="just">
              <a:spcBef>
                <a:spcPts val="600"/>
              </a:spcBef>
              <a:spcAft>
                <a:spcPts val="600"/>
              </a:spcAft>
            </a:pPr>
            <a:r>
              <a:rPr lang="en-GB" sz="2000" dirty="0">
                <a:latin typeface="Helvetica" charset="0"/>
              </a:rPr>
              <a:t>PM</a:t>
            </a:r>
            <a:r>
              <a:rPr lang="en-GB" sz="2000" dirty="0"/>
              <a:t> = </a:t>
            </a:r>
            <a:r>
              <a:rPr lang="en-GB" sz="2000" dirty="0">
                <a:latin typeface="Helvetica" charset="0"/>
              </a:rPr>
              <a:t>( NAP</a:t>
            </a:r>
            <a:r>
              <a:rPr lang="en-GB" sz="2000" dirty="0"/>
              <a:t> </a:t>
            </a:r>
            <a:r>
              <a:rPr lang="en-GB" sz="2000" dirty="0">
                <a:latin typeface="Symbol" charset="2"/>
              </a:rPr>
              <a:t>´</a:t>
            </a:r>
            <a:r>
              <a:rPr lang="en-GB" sz="2000" dirty="0"/>
              <a:t> </a:t>
            </a:r>
            <a:r>
              <a:rPr lang="en-GB" sz="2000" dirty="0">
                <a:latin typeface="Helvetica" charset="0"/>
              </a:rPr>
              <a:t>(1 - %reuse/100 ) ) / PROD</a:t>
            </a:r>
            <a:endParaRPr lang="en-GB" sz="2000" dirty="0"/>
          </a:p>
          <a:p>
            <a:pPr lvl="1" algn="just"/>
            <a:r>
              <a:rPr lang="en-GB" sz="2000" dirty="0">
                <a:latin typeface="Helvetica" charset="0"/>
              </a:rPr>
              <a:t>PM</a:t>
            </a:r>
            <a:r>
              <a:rPr lang="en-GB" sz="2000" dirty="0"/>
              <a:t> is the effort in person-months, </a:t>
            </a:r>
            <a:r>
              <a:rPr lang="en-GB" sz="2000" dirty="0">
                <a:latin typeface="Helvetica" charset="0"/>
              </a:rPr>
              <a:t>NAP</a:t>
            </a:r>
            <a:r>
              <a:rPr lang="en-GB" sz="2000" dirty="0"/>
              <a:t> is the number of application points and </a:t>
            </a:r>
            <a:r>
              <a:rPr lang="en-GB" sz="2000" dirty="0">
                <a:latin typeface="Helvetica" charset="0"/>
              </a:rPr>
              <a:t>PROD</a:t>
            </a:r>
            <a:r>
              <a:rPr lang="en-GB" sz="2000" dirty="0"/>
              <a:t> is the productivity.</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idx="1"/>
          </p:nvPr>
        </p:nvSpPr>
        <p:spPr>
          <a:noFill/>
          <a:ln/>
        </p:spPr>
        <p:txBody>
          <a:bodyPr lIns="90840" tIns="44623" rIns="90840" bIns="44623"/>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algn="just">
              <a:lnSpc>
                <a:spcPct val="90000"/>
              </a:lnSpc>
            </a:pPr>
            <a:r>
              <a:rPr lang="en-GB" dirty="0">
                <a:latin typeface="Helvetica" charset="0"/>
              </a:rPr>
              <a:t>PM</a:t>
            </a:r>
            <a:r>
              <a:rPr lang="en-GB" dirty="0"/>
              <a:t> = </a:t>
            </a:r>
            <a:r>
              <a:rPr lang="en-GB" dirty="0">
                <a:latin typeface="Helvetica" charset="0"/>
              </a:rPr>
              <a:t>A</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dirty="0">
                <a:latin typeface="Symbol" charset="2"/>
              </a:rPr>
              <a:t>´</a:t>
            </a:r>
            <a:r>
              <a:rPr lang="en-GB" dirty="0"/>
              <a:t> </a:t>
            </a:r>
            <a:r>
              <a:rPr lang="en-GB" dirty="0">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a:t>
            </a:r>
            <a:endParaRPr lang="en-GB" dirty="0" smtClean="0"/>
          </a:p>
          <a:p>
            <a:pPr lvl="1" algn="just">
              <a:lnSpc>
                <a:spcPct val="90000"/>
              </a:lnSpc>
            </a:pPr>
            <a:r>
              <a:rPr lang="en-GB" dirty="0" smtClean="0"/>
              <a:t>Size </a:t>
            </a:r>
            <a:r>
              <a:rPr lang="en-GB" dirty="0"/>
              <a:t>in KLOC</a:t>
            </a:r>
            <a:r>
              <a:rPr lang="en-GB" dirty="0" smtClean="0"/>
              <a:t>,</a:t>
            </a:r>
          </a:p>
          <a:p>
            <a:pPr lvl="1" algn="just">
              <a:lnSpc>
                <a:spcPct val="90000"/>
              </a:lnSpc>
            </a:pPr>
            <a:r>
              <a:rPr lang="en-GB" dirty="0" smtClean="0"/>
              <a:t>B </a:t>
            </a:r>
            <a:r>
              <a:rPr lang="en-GB" dirty="0"/>
              <a:t>varies from 1.1 to 1.24 depending on novelty of the project, development flexibility, risk management approaches and the process maturity.</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59</a:t>
            </a:fld>
            <a:endParaRPr lang="en-US"/>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startup planning</a:t>
            </a:r>
            <a:endParaRPr lang="en-US" dirty="0"/>
          </a:p>
        </p:txBody>
      </p:sp>
      <p:sp>
        <p:nvSpPr>
          <p:cNvPr id="3" name="Content Placeholder 2"/>
          <p:cNvSpPr>
            <a:spLocks noGrp="1"/>
          </p:cNvSpPr>
          <p:nvPr>
            <p:ph idx="1"/>
          </p:nvPr>
        </p:nvSpPr>
        <p:spPr/>
        <p:txBody>
          <a:bodyPr/>
          <a:lstStyle/>
          <a:p>
            <a:r>
              <a:rPr lang="en-US" dirty="0" smtClean="0"/>
              <a:t>At this stage, you know more about the system requirements but do not have design or implementation information</a:t>
            </a:r>
          </a:p>
          <a:p>
            <a:r>
              <a:rPr lang="en-US" dirty="0" smtClean="0"/>
              <a:t>Create a plan with enough detail to make decisions about the project budget and staffing. </a:t>
            </a:r>
            <a:endParaRPr lang="en-US" dirty="0"/>
          </a:p>
          <a:p>
            <a:pPr lvl="1"/>
            <a:r>
              <a:rPr lang="en-US" dirty="0" smtClean="0"/>
              <a:t>This plan is the basis for project resource allocation</a:t>
            </a:r>
          </a:p>
          <a:p>
            <a:r>
              <a:rPr lang="en-US" dirty="0" smtClean="0"/>
              <a:t>The startup plan should also define project monitoring mechanisms</a:t>
            </a:r>
          </a:p>
          <a:p>
            <a:r>
              <a:rPr lang="en-US" dirty="0" smtClean="0"/>
              <a:t>A startup plan is still needed for agile development to allow resources to be allocated to the project</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xmlns="" val="83324443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idx="1"/>
          </p:nvPr>
        </p:nvSpPr>
        <p:spPr/>
        <p:txBody>
          <a:bodyPr/>
          <a:lstStyle/>
          <a:p>
            <a:r>
              <a:rPr lang="en-US" dirty="0"/>
              <a:t>For generated code:</a:t>
            </a:r>
          </a:p>
          <a:p>
            <a:r>
              <a:rPr lang="en-US"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idx="1"/>
          </p:nvPr>
        </p:nvSpPr>
        <p:spPr/>
        <p:txBody>
          <a:bodyPr/>
          <a:lstStyle/>
          <a:p>
            <a:r>
              <a:rPr lang="en-US" dirty="0"/>
              <a:t>When code has to be understood and integrated:</a:t>
            </a:r>
          </a:p>
          <a:p>
            <a:r>
              <a:rPr lang="en-US" dirty="0"/>
              <a:t>ESLOC = ASLOC * (1-AT/100) * AAM.</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
        <p:nvSpPr>
          <p:cNvPr id="61442" name="Rectangle 2"/>
          <p:cNvSpPr>
            <a:spLocks noGrp="1" noChangeArrowheads="1"/>
          </p:cNvSpPr>
          <p:nvPr>
            <p:ph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65</a:t>
            </a:fld>
            <a:endParaRPr lang="en-US"/>
          </a:p>
        </p:txBody>
      </p:sp>
    </p:spTree>
  </p:cSld>
  <p:clrMapOvr>
    <a:masterClrMapping/>
  </p:clrMapOvr>
  <p:transition advTm="2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39172610"/>
              </p:ext>
            </p:extLst>
          </p:nvPr>
        </p:nvGraphicFramePr>
        <p:xfrm>
          <a:off x="457200" y="1600200"/>
          <a:ext cx="8229600" cy="4053839"/>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a:solidFill>
                            <a:srgbClr val="000000"/>
                          </a:solidFill>
                          <a:latin typeface="Arial"/>
                          <a:ea typeface="Times New Roman"/>
                          <a:cs typeface="Arial"/>
                        </a:rPr>
                        <a:t>Architecture/risk resolution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Development flexibility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Process maturity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Team cohesion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66</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a:t>Multipliers</a:t>
            </a:r>
          </a:p>
        </p:txBody>
      </p:sp>
      <p:sp>
        <p:nvSpPr>
          <p:cNvPr id="63490" name="Rectangle 2"/>
          <p:cNvSpPr>
            <a:spLocks noGrp="1" noChangeArrowheads="1"/>
          </p:cNvSpPr>
          <p:nvPr>
            <p:ph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67</a:t>
            </a:fld>
            <a:endParaRPr lang="en-US"/>
          </a:p>
        </p:txBody>
      </p:sp>
    </p:spTree>
  </p:cSld>
  <p:clrMapOvr>
    <a:masterClrMapping/>
  </p:clrMapOvr>
  <p:transition advTm="2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099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68</a:t>
            </a:fld>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1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69</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planning</a:t>
            </a:r>
            <a:endParaRPr lang="en-US" dirty="0"/>
          </a:p>
        </p:txBody>
      </p:sp>
      <p:sp>
        <p:nvSpPr>
          <p:cNvPr id="3" name="Content Placeholder 2"/>
          <p:cNvSpPr>
            <a:spLocks noGrp="1"/>
          </p:cNvSpPr>
          <p:nvPr>
            <p:ph idx="1"/>
          </p:nvPr>
        </p:nvSpPr>
        <p:spPr/>
        <p:txBody>
          <a:bodyPr/>
          <a:lstStyle/>
          <a:p>
            <a:r>
              <a:rPr lang="en-US" dirty="0" smtClean="0"/>
              <a:t>The project plan should be regularly amended as the project progresses and you know more about the software and its development</a:t>
            </a:r>
          </a:p>
          <a:p>
            <a:r>
              <a:rPr lang="en-US" dirty="0" smtClean="0"/>
              <a:t>The project schedule, cost-estimate and risks have to be regularly revised</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extLst>
      <p:ext uri="{BB962C8B-B14F-4D97-AF65-F5344CB8AC3E}">
        <p14:creationId xmlns:p14="http://schemas.microsoft.com/office/powerpoint/2010/main" xmlns="" val="1552477079"/>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70</a:t>
            </a:fld>
            <a:endParaRPr lang="en-US"/>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endParaRPr lang="en-GB" sz="2000"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72</a:t>
            </a:fld>
            <a:endParaRPr lang="en-US"/>
          </a:p>
        </p:txBody>
      </p:sp>
    </p:spTree>
    <p:extLst>
      <p:ext uri="{BB962C8B-B14F-4D97-AF65-F5344CB8AC3E}">
        <p14:creationId xmlns:p14="http://schemas.microsoft.com/office/powerpoint/2010/main" xmlns="" val="3246827656"/>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73</a:t>
            </a:fld>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sz="2000"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74</a:t>
            </a:fld>
            <a:endParaRPr lang="en-US"/>
          </a:p>
        </p:txBody>
      </p:sp>
    </p:spTree>
    <p:extLst>
      <p:ext uri="{BB962C8B-B14F-4D97-AF65-F5344CB8AC3E}">
        <p14:creationId xmlns:p14="http://schemas.microsoft.com/office/powerpoint/2010/main" xmlns="" val="21607816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Software pricing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xmlns="" val="67204206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408</TotalTime>
  <Words>4961</Words>
  <Application>Microsoft Macintosh PowerPoint</Application>
  <PresentationFormat>On-screen Show (4:3)</PresentationFormat>
  <Paragraphs>658</Paragraphs>
  <Slides>74</Slides>
  <Notes>8</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SE10 slides</vt:lpstr>
      <vt:lpstr>Chapter 10 – Project planning</vt:lpstr>
      <vt:lpstr>Topics covered</vt:lpstr>
      <vt:lpstr>Project planning</vt:lpstr>
      <vt:lpstr>Planning stages</vt:lpstr>
      <vt:lpstr>Proposal planning</vt:lpstr>
      <vt:lpstr>Project startup planning</vt:lpstr>
      <vt:lpstr>Development planning</vt:lpstr>
      <vt:lpstr>Software pricing</vt:lpstr>
      <vt:lpstr>Software pricing</vt:lpstr>
      <vt:lpstr>Factors affecting software pricing </vt:lpstr>
      <vt:lpstr>Factors affecting software pricing </vt:lpstr>
      <vt:lpstr>Pricing strategies</vt:lpstr>
      <vt:lpstr>Pricing to win</vt:lpstr>
      <vt:lpstr>Plan-driven development</vt:lpstr>
      <vt:lpstr>Plan-driven development</vt:lpstr>
      <vt:lpstr>Plan-driven development – pros and cons</vt:lpstr>
      <vt:lpstr>Project plans</vt:lpstr>
      <vt:lpstr>Project plan supplements </vt:lpstr>
      <vt:lpstr>The planning process</vt:lpstr>
      <vt:lpstr>The project planning process </vt:lpstr>
      <vt:lpstr>Planning assumptions</vt:lpstr>
      <vt:lpstr>Risk mitigation</vt:lpstr>
      <vt:lpstr>Project scheduling</vt:lpstr>
      <vt:lpstr>Project scheduling</vt:lpstr>
      <vt:lpstr>Project scheduling activities</vt:lpstr>
      <vt:lpstr>The project scheduling process </vt:lpstr>
      <vt:lpstr>Scheduling problems</vt:lpstr>
      <vt:lpstr>Schedule presentation</vt:lpstr>
      <vt:lpstr>Project activites</vt:lpstr>
      <vt:lpstr>Milestones and deliverables</vt:lpstr>
      <vt:lpstr>Tasks, durations, and dependencies </vt:lpstr>
      <vt:lpstr>Activity bar chart </vt:lpstr>
      <vt:lpstr>Staff allocation chart </vt:lpstr>
      <vt:lpstr>Agile planning</vt:lpstr>
      <vt:lpstr>Agile planning</vt:lpstr>
      <vt:lpstr>Agile planning stages</vt:lpstr>
      <vt:lpstr>Approaches to agile planning</vt:lpstr>
      <vt:lpstr>Story-based planning</vt:lpstr>
      <vt:lpstr>The planning game</vt:lpstr>
      <vt:lpstr>Release and iteration planning</vt:lpstr>
      <vt:lpstr>Task allocation</vt:lpstr>
      <vt:lpstr>Software delivery</vt:lpstr>
      <vt:lpstr>Agile planning difficulties</vt:lpstr>
      <vt:lpstr>Agile planning applicability</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COCOMO cost modeling</vt:lpstr>
      <vt:lpstr>COCOMO cost modeling</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NTA</cp:lastModifiedBy>
  <cp:revision>18</cp:revision>
  <dcterms:created xsi:type="dcterms:W3CDTF">2010-02-15T19:53:37Z</dcterms:created>
  <dcterms:modified xsi:type="dcterms:W3CDTF">2023-05-18T00:34:14Z</dcterms:modified>
</cp:coreProperties>
</file>