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5" r:id="rId1"/>
  </p:sldMasterIdLst>
  <p:notesMasterIdLst>
    <p:notesMasterId r:id="rId11"/>
  </p:notesMasterIdLst>
  <p:sldIdLst>
    <p:sldId id="256" r:id="rId2"/>
    <p:sldId id="257" r:id="rId3"/>
    <p:sldId id="263" r:id="rId4"/>
    <p:sldId id="258" r:id="rId5"/>
    <p:sldId id="259" r:id="rId6"/>
    <p:sldId id="260" r:id="rId7"/>
    <p:sldId id="264" r:id="rId8"/>
    <p:sldId id="261"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680"/>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F4D10-6944-8241-B2DA-B185BAF87A81}" type="datetimeFigureOut">
              <a:rPr lang="en-NP" smtClean="0"/>
              <a:t>26/06/2023</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A6A93-E63C-1F45-BD9E-D138657CE23B}" type="slidenum">
              <a:rPr lang="en-NP" smtClean="0"/>
              <a:t>‹#›</a:t>
            </a:fld>
            <a:endParaRPr lang="en-NP"/>
          </a:p>
        </p:txBody>
      </p:sp>
    </p:spTree>
    <p:extLst>
      <p:ext uri="{BB962C8B-B14F-4D97-AF65-F5344CB8AC3E}">
        <p14:creationId xmlns:p14="http://schemas.microsoft.com/office/powerpoint/2010/main" val="775885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BEC42B8-45BD-A047-8DF5-8699A5C46D06}" type="datetime1">
              <a:rPr lang="en-US" smtClean="0"/>
              <a:t>6/26/23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r>
              <a:rPr lang="en-US"/>
              <a:t>
              </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10405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D72B3-2857-3446-9728-6699D390F082}" type="datetime1">
              <a:rPr lang="en-US" smtClean="0"/>
              <a:t>6/26/23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8389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D837F8-14D4-0D4E-84B7-D5ABC312A9DB}"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0854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A726C-A448-2041-8786-ED1CDC4D9632}"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887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877F96-B3C5-1244-99DE-EAD87D366912}"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1029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262600-2954-894B-A5B2-6E4F09DABFBC}"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18038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91B469-D395-8349-87ED-57105D4DF7DA}"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74185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70473-BBFF-6543-A81E-4BC669465F21}"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30071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235BF-2FB1-944B-9280-44413EB8A801}"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491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79AE-9564-7F41-ACD2-CA7415A0D380}"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163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6C06B-0282-364D-B05F-BF1D17BA30B0}" type="datetime1">
              <a:rPr lang="en-US" smtClean="0"/>
              <a:t>6/26/23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6543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61FB5-CFA3-2E4A-81B0-5F3E5C8E3D55}" type="datetime1">
              <a:rPr lang="en-US" smtClean="0"/>
              <a:t>6/26/23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4473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41DEAE-D39D-2044-B153-B300F8A259DF}" type="datetime1">
              <a:rPr lang="en-US" smtClean="0"/>
              <a:t>6/26/23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94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521ED-17E9-604D-9C41-CEDF8ADB4F02}" type="datetime1">
              <a:rPr lang="en-US" smtClean="0"/>
              <a:t>6/26/23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885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559EE4-FAE4-234B-840D-268E25C1122D}" type="datetime1">
              <a:rPr lang="en-US" smtClean="0"/>
              <a:t>6/26/23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4462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E40426-0125-EA4A-92E7-ECCFF15A9593}" type="datetime1">
              <a:rPr lang="en-US" smtClean="0"/>
              <a:t>6/26/23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342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75E18E-80B5-C645-852C-E419AD8BC55A}" type="datetime1">
              <a:rPr lang="en-US" smtClean="0"/>
              <a:t>6/26/23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9974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FF096E-A26C-3C49-B20D-FF1367B26717}" type="datetime1">
              <a:rPr lang="en-US" smtClean="0"/>
              <a:t>6/26/23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22715321"/>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9405-2F18-16A8-11D8-01B0B016F85A}"/>
              </a:ext>
            </a:extLst>
          </p:cNvPr>
          <p:cNvSpPr>
            <a:spLocks noGrp="1"/>
          </p:cNvSpPr>
          <p:nvPr>
            <p:ph type="ctrTitle"/>
          </p:nvPr>
        </p:nvSpPr>
        <p:spPr>
          <a:xfrm>
            <a:off x="5875283" y="5276194"/>
            <a:ext cx="5108027" cy="903889"/>
          </a:xfrm>
        </p:spPr>
        <p:txBody>
          <a:bodyPr>
            <a:normAutofit fontScale="90000"/>
          </a:bodyPr>
          <a:lstStyle/>
          <a:p>
            <a:r>
              <a:rPr lang="en-NP" sz="3200" b="1" dirty="0"/>
              <a:t>Presented By: Rabin neupane</a:t>
            </a:r>
          </a:p>
        </p:txBody>
      </p:sp>
      <p:sp>
        <p:nvSpPr>
          <p:cNvPr id="3" name="Subtitle 2">
            <a:extLst>
              <a:ext uri="{FF2B5EF4-FFF2-40B4-BE49-F238E27FC236}">
                <a16:creationId xmlns:a16="http://schemas.microsoft.com/office/drawing/2014/main" id="{565BCC91-87E8-C1D2-D69B-40D4D386F206}"/>
              </a:ext>
            </a:extLst>
          </p:cNvPr>
          <p:cNvSpPr>
            <a:spLocks noGrp="1"/>
          </p:cNvSpPr>
          <p:nvPr>
            <p:ph type="subTitle" idx="1"/>
          </p:nvPr>
        </p:nvSpPr>
        <p:spPr>
          <a:xfrm>
            <a:off x="130629" y="1355834"/>
            <a:ext cx="8782143" cy="2669628"/>
          </a:xfrm>
        </p:spPr>
        <p:txBody>
          <a:bodyPr>
            <a:noAutofit/>
          </a:bodyPr>
          <a:lstStyle/>
          <a:p>
            <a:r>
              <a:rPr lang="en-NP" sz="6000" b="1" dirty="0"/>
              <a:t>PAYROLL SYSTEM</a:t>
            </a:r>
          </a:p>
        </p:txBody>
      </p:sp>
      <p:sp>
        <p:nvSpPr>
          <p:cNvPr id="4" name="Slide Number Placeholder 3">
            <a:extLst>
              <a:ext uri="{FF2B5EF4-FFF2-40B4-BE49-F238E27FC236}">
                <a16:creationId xmlns:a16="http://schemas.microsoft.com/office/drawing/2014/main" id="{5E5A8908-0E45-89DF-0A25-8B83FAA45C43}"/>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87316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9E1BF-EEFF-C363-00A1-0D096CEFA20A}"/>
              </a:ext>
            </a:extLst>
          </p:cNvPr>
          <p:cNvSpPr>
            <a:spLocks noGrp="1"/>
          </p:cNvSpPr>
          <p:nvPr>
            <p:ph type="title"/>
          </p:nvPr>
        </p:nvSpPr>
        <p:spPr/>
        <p:txBody>
          <a:bodyPr/>
          <a:lstStyle/>
          <a:p>
            <a:r>
              <a:rPr lang="en-NP" b="1" dirty="0"/>
              <a:t>Introduction</a:t>
            </a:r>
            <a:r>
              <a:rPr lang="en-NP" dirty="0"/>
              <a:t>: </a:t>
            </a:r>
          </a:p>
        </p:txBody>
      </p:sp>
      <p:sp>
        <p:nvSpPr>
          <p:cNvPr id="3" name="Content Placeholder 2">
            <a:extLst>
              <a:ext uri="{FF2B5EF4-FFF2-40B4-BE49-F238E27FC236}">
                <a16:creationId xmlns:a16="http://schemas.microsoft.com/office/drawing/2014/main" id="{71AECCDC-7DBF-D608-1533-BAB043137EB1}"/>
              </a:ext>
            </a:extLst>
          </p:cNvPr>
          <p:cNvSpPr>
            <a:spLocks noGrp="1"/>
          </p:cNvSpPr>
          <p:nvPr>
            <p:ph idx="1"/>
          </p:nvPr>
        </p:nvSpPr>
        <p:spPr/>
        <p:txBody>
          <a:bodyPr>
            <a:normAutofit/>
          </a:bodyPr>
          <a:lstStyle/>
          <a:p>
            <a:pPr algn="l"/>
            <a:r>
              <a:rPr lang="en-US" sz="2400" b="0" i="0" dirty="0">
                <a:effectLst/>
              </a:rPr>
              <a:t>A payroll system is a software application businesses used to manage and automate the process of paying employees. It calculates employee salaries and taxes, tracks hours worked, and issues payments through direct deposit or check.</a:t>
            </a:r>
          </a:p>
          <a:p>
            <a:pPr algn="l"/>
            <a:r>
              <a:rPr lang="en-US" sz="2400" b="0" i="0" dirty="0">
                <a:effectLst/>
              </a:rPr>
              <a:t>From handling sensitive employee information to calculating taxes and depositing money into the bank accounts of your employees, payroll management can be complicated and fraught with liabilities.</a:t>
            </a:r>
            <a:br>
              <a:rPr lang="en-US" sz="2400" b="0" i="0" dirty="0">
                <a:effectLst/>
              </a:rPr>
            </a:br>
            <a:endParaRPr lang="en-US" sz="2400" b="0" i="0" dirty="0">
              <a:effectLst/>
            </a:endParaRPr>
          </a:p>
          <a:p>
            <a:endParaRPr lang="en-NP" sz="2400" dirty="0"/>
          </a:p>
        </p:txBody>
      </p:sp>
      <p:sp>
        <p:nvSpPr>
          <p:cNvPr id="4" name="Slide Number Placeholder 3">
            <a:extLst>
              <a:ext uri="{FF2B5EF4-FFF2-40B4-BE49-F238E27FC236}">
                <a16:creationId xmlns:a16="http://schemas.microsoft.com/office/drawing/2014/main" id="{71913A1A-94DA-3BF8-BF1E-423DEBD656E4}"/>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597691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680A-6B45-BF30-0EA3-ABD16E61C096}"/>
              </a:ext>
            </a:extLst>
          </p:cNvPr>
          <p:cNvSpPr>
            <a:spLocks noGrp="1"/>
          </p:cNvSpPr>
          <p:nvPr>
            <p:ph type="title"/>
          </p:nvPr>
        </p:nvSpPr>
        <p:spPr/>
        <p:txBody>
          <a:bodyPr/>
          <a:lstStyle/>
          <a:p>
            <a:r>
              <a:rPr lang="en-NP" b="1" dirty="0"/>
              <a:t>Features</a:t>
            </a:r>
          </a:p>
        </p:txBody>
      </p:sp>
      <p:sp>
        <p:nvSpPr>
          <p:cNvPr id="3" name="Content Placeholder 2">
            <a:extLst>
              <a:ext uri="{FF2B5EF4-FFF2-40B4-BE49-F238E27FC236}">
                <a16:creationId xmlns:a16="http://schemas.microsoft.com/office/drawing/2014/main" id="{1CE79E6F-53ED-DB10-7123-EB0C105D511C}"/>
              </a:ext>
            </a:extLst>
          </p:cNvPr>
          <p:cNvSpPr>
            <a:spLocks noGrp="1"/>
          </p:cNvSpPr>
          <p:nvPr>
            <p:ph idx="1"/>
          </p:nvPr>
        </p:nvSpPr>
        <p:spPr>
          <a:xfrm>
            <a:off x="685801" y="1723697"/>
            <a:ext cx="10131425" cy="4067503"/>
          </a:xfrm>
        </p:spPr>
        <p:txBody>
          <a:bodyPr/>
          <a:lstStyle/>
          <a:p>
            <a:r>
              <a:rPr lang="en-NP" dirty="0"/>
              <a:t>Employee Data Management</a:t>
            </a:r>
          </a:p>
          <a:p>
            <a:r>
              <a:rPr lang="en-NP" dirty="0"/>
              <a:t>Salary Calculation and Distribution</a:t>
            </a:r>
          </a:p>
          <a:p>
            <a:r>
              <a:rPr lang="en-NP" dirty="0"/>
              <a:t>Tax calculation and reporting</a:t>
            </a:r>
          </a:p>
          <a:p>
            <a:r>
              <a:rPr lang="en-NP" dirty="0"/>
              <a:t>Leave and attendance Tracking</a:t>
            </a:r>
          </a:p>
          <a:p>
            <a:r>
              <a:rPr lang="en-NP" dirty="0"/>
              <a:t>Integration with accounting system</a:t>
            </a:r>
          </a:p>
          <a:p>
            <a:r>
              <a:rPr lang="en-NP" dirty="0"/>
              <a:t>Reporting and Analytics</a:t>
            </a:r>
          </a:p>
          <a:p>
            <a:r>
              <a:rPr lang="en-NP" dirty="0"/>
              <a:t>Compliance and Regulatory Requirements</a:t>
            </a:r>
          </a:p>
          <a:p>
            <a:r>
              <a:rPr lang="en-NP" dirty="0"/>
              <a:t>Security and Data Protection</a:t>
            </a:r>
          </a:p>
        </p:txBody>
      </p:sp>
      <p:sp>
        <p:nvSpPr>
          <p:cNvPr id="4" name="Slide Number Placeholder 3">
            <a:extLst>
              <a:ext uri="{FF2B5EF4-FFF2-40B4-BE49-F238E27FC236}">
                <a16:creationId xmlns:a16="http://schemas.microsoft.com/office/drawing/2014/main" id="{59150B51-B59E-23F7-190E-B8642021217B}"/>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44808824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BD6C-B19F-CB02-FB5E-95201DEE2938}"/>
              </a:ext>
            </a:extLst>
          </p:cNvPr>
          <p:cNvSpPr>
            <a:spLocks noGrp="1"/>
          </p:cNvSpPr>
          <p:nvPr>
            <p:ph type="title"/>
          </p:nvPr>
        </p:nvSpPr>
        <p:spPr/>
        <p:txBody>
          <a:bodyPr>
            <a:normAutofit/>
          </a:bodyPr>
          <a:lstStyle/>
          <a:p>
            <a:r>
              <a:rPr lang="en-US" sz="2800" b="1" dirty="0"/>
              <a:t>B</a:t>
            </a:r>
            <a:r>
              <a:rPr lang="en-NP" sz="2800" b="1" dirty="0"/>
              <a:t>enefits to using payroll system</a:t>
            </a:r>
          </a:p>
        </p:txBody>
      </p:sp>
      <p:sp>
        <p:nvSpPr>
          <p:cNvPr id="3" name="Content Placeholder 2">
            <a:extLst>
              <a:ext uri="{FF2B5EF4-FFF2-40B4-BE49-F238E27FC236}">
                <a16:creationId xmlns:a16="http://schemas.microsoft.com/office/drawing/2014/main" id="{C38D0476-A64E-9A3B-78C2-40E0492EDDFB}"/>
              </a:ext>
            </a:extLst>
          </p:cNvPr>
          <p:cNvSpPr>
            <a:spLocks noGrp="1"/>
          </p:cNvSpPr>
          <p:nvPr>
            <p:ph idx="1"/>
          </p:nvPr>
        </p:nvSpPr>
        <p:spPr/>
        <p:txBody>
          <a:bodyPr/>
          <a:lstStyle/>
          <a:p>
            <a:r>
              <a:rPr lang="en-NP" sz="2400" dirty="0"/>
              <a:t>Accurate calculations</a:t>
            </a:r>
          </a:p>
          <a:p>
            <a:r>
              <a:rPr lang="en-NP" sz="2400" dirty="0"/>
              <a:t>Access to tax firms</a:t>
            </a:r>
          </a:p>
          <a:p>
            <a:r>
              <a:rPr lang="en-NP" sz="2400" dirty="0"/>
              <a:t>Flexible payments</a:t>
            </a:r>
          </a:p>
          <a:p>
            <a:r>
              <a:rPr lang="en-NP" sz="2400" dirty="0"/>
              <a:t>Detailed recordkeeping</a:t>
            </a:r>
          </a:p>
          <a:p>
            <a:r>
              <a:rPr lang="en-NP" sz="2400" dirty="0"/>
              <a:t>Employee self-service</a:t>
            </a:r>
          </a:p>
          <a:p>
            <a:r>
              <a:rPr lang="en-NP" sz="2400" dirty="0"/>
              <a:t>Reduce payroll errors</a:t>
            </a:r>
          </a:p>
          <a:p>
            <a:r>
              <a:rPr lang="en-NP" sz="2400" dirty="0"/>
              <a:t>Automatic alerts</a:t>
            </a:r>
          </a:p>
          <a:p>
            <a:endParaRPr lang="en-NP" dirty="0"/>
          </a:p>
        </p:txBody>
      </p:sp>
      <p:sp>
        <p:nvSpPr>
          <p:cNvPr id="4" name="Slide Number Placeholder 3">
            <a:extLst>
              <a:ext uri="{FF2B5EF4-FFF2-40B4-BE49-F238E27FC236}">
                <a16:creationId xmlns:a16="http://schemas.microsoft.com/office/drawing/2014/main" id="{EAF3084C-1118-1F37-A869-D5F4B6497C5B}"/>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2942116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7B13-9DD5-D64B-AC79-E4D10E6A5CF3}"/>
              </a:ext>
            </a:extLst>
          </p:cNvPr>
          <p:cNvSpPr>
            <a:spLocks noGrp="1"/>
          </p:cNvSpPr>
          <p:nvPr>
            <p:ph type="title"/>
          </p:nvPr>
        </p:nvSpPr>
        <p:spPr>
          <a:xfrm>
            <a:off x="685801" y="183932"/>
            <a:ext cx="10131425" cy="625365"/>
          </a:xfrm>
        </p:spPr>
        <p:txBody>
          <a:bodyPr>
            <a:normAutofit fontScale="90000"/>
          </a:bodyPr>
          <a:lstStyle/>
          <a:p>
            <a:r>
              <a:rPr lang="en-NP" sz="2400" b="1" dirty="0"/>
              <a:t>Recordkeeping Requirements</a:t>
            </a:r>
            <a:br>
              <a:rPr lang="en-NP" sz="2400" b="1" dirty="0"/>
            </a:br>
            <a:endParaRPr lang="en-NP" sz="2400" b="1" dirty="0"/>
          </a:p>
        </p:txBody>
      </p:sp>
      <p:sp>
        <p:nvSpPr>
          <p:cNvPr id="3" name="Content Placeholder 2">
            <a:extLst>
              <a:ext uri="{FF2B5EF4-FFF2-40B4-BE49-F238E27FC236}">
                <a16:creationId xmlns:a16="http://schemas.microsoft.com/office/drawing/2014/main" id="{307990A3-C1CA-398D-79DE-F34D8EA9CC73}"/>
              </a:ext>
            </a:extLst>
          </p:cNvPr>
          <p:cNvSpPr>
            <a:spLocks noGrp="1"/>
          </p:cNvSpPr>
          <p:nvPr>
            <p:ph idx="1"/>
          </p:nvPr>
        </p:nvSpPr>
        <p:spPr>
          <a:xfrm>
            <a:off x="685801" y="1324303"/>
            <a:ext cx="10131425" cy="5349766"/>
          </a:xfrm>
        </p:spPr>
        <p:txBody>
          <a:bodyPr>
            <a:noAutofit/>
          </a:bodyPr>
          <a:lstStyle/>
          <a:p>
            <a:r>
              <a:rPr lang="en-NP" dirty="0"/>
              <a:t>Name</a:t>
            </a:r>
          </a:p>
          <a:p>
            <a:r>
              <a:rPr lang="en-NP" dirty="0"/>
              <a:t>Address</a:t>
            </a:r>
          </a:p>
          <a:p>
            <a:pPr lvl="1">
              <a:buFont typeface="Wingdings" pitchFamily="2" charset="2"/>
              <a:buChar char="Ø"/>
            </a:pPr>
            <a:r>
              <a:rPr lang="en-NP" dirty="0"/>
              <a:t>Permanent </a:t>
            </a:r>
          </a:p>
          <a:p>
            <a:pPr lvl="1">
              <a:buFont typeface="Wingdings" pitchFamily="2" charset="2"/>
              <a:buChar char="Ø"/>
            </a:pPr>
            <a:r>
              <a:rPr lang="en-NP" dirty="0"/>
              <a:t>Temporary</a:t>
            </a:r>
          </a:p>
          <a:p>
            <a:r>
              <a:rPr lang="en-NP" dirty="0"/>
              <a:t>Contact </a:t>
            </a:r>
          </a:p>
          <a:p>
            <a:r>
              <a:rPr lang="en-NP" dirty="0"/>
              <a:t>Email</a:t>
            </a:r>
          </a:p>
          <a:p>
            <a:r>
              <a:rPr lang="en-NP" dirty="0"/>
              <a:t>Bankaccount information</a:t>
            </a:r>
          </a:p>
          <a:p>
            <a:r>
              <a:rPr lang="en-NP" dirty="0"/>
              <a:t>Pan no</a:t>
            </a:r>
          </a:p>
          <a:p>
            <a:r>
              <a:rPr lang="en-NP" dirty="0"/>
              <a:t>Department</a:t>
            </a:r>
          </a:p>
          <a:p>
            <a:pPr lvl="1"/>
            <a:r>
              <a:rPr lang="en-NP" sz="1800" dirty="0"/>
              <a:t>Position</a:t>
            </a:r>
          </a:p>
          <a:p>
            <a:pPr lvl="2"/>
            <a:r>
              <a:rPr lang="en-NP" sz="1600" dirty="0"/>
              <a:t>Working hours </a:t>
            </a:r>
            <a:r>
              <a:rPr lang="en-NP" sz="1600" dirty="0">
                <a:sym typeface="Wingdings" pitchFamily="2" charset="2"/>
              </a:rPr>
              <a:t> 8 hours/day (5 days work)</a:t>
            </a:r>
            <a:endParaRPr lang="en-NP" sz="1600" dirty="0"/>
          </a:p>
          <a:p>
            <a:pPr lvl="2"/>
            <a:r>
              <a:rPr lang="en-NP" sz="1600" dirty="0"/>
              <a:t>Salary</a:t>
            </a:r>
          </a:p>
          <a:p>
            <a:pPr lvl="3">
              <a:buFont typeface="Wingdings" pitchFamily="2" charset="2"/>
              <a:buChar char="Ø"/>
            </a:pPr>
            <a:r>
              <a:rPr lang="en-NP" sz="1600" dirty="0"/>
              <a:t>Montly pay</a:t>
            </a:r>
          </a:p>
          <a:p>
            <a:pPr lvl="3">
              <a:buFont typeface="Wingdings" pitchFamily="2" charset="2"/>
              <a:buChar char="Ø"/>
            </a:pPr>
            <a:r>
              <a:rPr lang="en-NP" sz="1600" dirty="0"/>
              <a:t>Weekly pay</a:t>
            </a:r>
          </a:p>
          <a:p>
            <a:pPr lvl="3">
              <a:buFont typeface="Wingdings" pitchFamily="2" charset="2"/>
              <a:buChar char="Ø"/>
            </a:pPr>
            <a:r>
              <a:rPr lang="en-NP" sz="1600" dirty="0"/>
              <a:t>Daily pay</a:t>
            </a:r>
          </a:p>
          <a:p>
            <a:pPr marL="1257300" lvl="3" indent="0">
              <a:buNone/>
            </a:pPr>
            <a:endParaRPr lang="en-NP" sz="1600" dirty="0"/>
          </a:p>
          <a:p>
            <a:endParaRPr lang="en-NP" dirty="0"/>
          </a:p>
        </p:txBody>
      </p:sp>
      <p:sp>
        <p:nvSpPr>
          <p:cNvPr id="4" name="Slide Number Placeholder 3">
            <a:extLst>
              <a:ext uri="{FF2B5EF4-FFF2-40B4-BE49-F238E27FC236}">
                <a16:creationId xmlns:a16="http://schemas.microsoft.com/office/drawing/2014/main" id="{29A4F746-CCAB-60B3-A809-B29EBDDA776B}"/>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6388484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24FCC-3E35-93DD-AFB3-C8B722E7B524}"/>
              </a:ext>
            </a:extLst>
          </p:cNvPr>
          <p:cNvSpPr>
            <a:spLocks noGrp="1"/>
          </p:cNvSpPr>
          <p:nvPr>
            <p:ph idx="1"/>
          </p:nvPr>
        </p:nvSpPr>
        <p:spPr>
          <a:xfrm>
            <a:off x="157655" y="1082566"/>
            <a:ext cx="11866179" cy="5775434"/>
          </a:xfrm>
        </p:spPr>
        <p:txBody>
          <a:bodyPr>
            <a:noAutofit/>
          </a:bodyPr>
          <a:lstStyle/>
          <a:p>
            <a:pPr marL="0" indent="0" algn="just">
              <a:buNone/>
            </a:pPr>
            <a:endParaRPr lang="en-NP" sz="1600" dirty="0"/>
          </a:p>
          <a:p>
            <a:pPr algn="just"/>
            <a:r>
              <a:rPr lang="en-NP" sz="1600" dirty="0"/>
              <a:t>Holiday --&gt; Government holiday</a:t>
            </a:r>
          </a:p>
          <a:p>
            <a:pPr lvl="1" algn="just"/>
            <a:r>
              <a:rPr lang="en-US" dirty="0"/>
              <a:t>S</a:t>
            </a:r>
            <a:r>
              <a:rPr lang="en-NP" dirty="0"/>
              <a:t>eek leave</a:t>
            </a:r>
          </a:p>
          <a:p>
            <a:pPr lvl="2" algn="just"/>
            <a:r>
              <a:rPr lang="en-US" dirty="0"/>
              <a:t>P</a:t>
            </a:r>
            <a:r>
              <a:rPr lang="en-NP" dirty="0"/>
              <a:t>aid/ unpaid</a:t>
            </a:r>
          </a:p>
          <a:p>
            <a:pPr lvl="1" algn="just"/>
            <a:r>
              <a:rPr lang="en-NP" dirty="0"/>
              <a:t>Maternity Leave</a:t>
            </a:r>
          </a:p>
          <a:p>
            <a:pPr lvl="3" algn="just"/>
            <a:r>
              <a:rPr lang="en-NP" sz="1600" dirty="0"/>
              <a:t>Male </a:t>
            </a:r>
            <a:r>
              <a:rPr lang="en-NP" sz="1600" dirty="0">
                <a:sym typeface="Wingdings" pitchFamily="2" charset="2"/>
              </a:rPr>
              <a:t> 1 weak – 15 days</a:t>
            </a:r>
          </a:p>
          <a:p>
            <a:pPr lvl="3" algn="just"/>
            <a:r>
              <a:rPr lang="en-NP" sz="1600" dirty="0">
                <a:sym typeface="Wingdings" pitchFamily="2" charset="2"/>
              </a:rPr>
              <a:t>Female  45 day – 3 months</a:t>
            </a:r>
            <a:endParaRPr lang="en-NP" sz="1600" dirty="0"/>
          </a:p>
          <a:p>
            <a:pPr lvl="4" algn="just"/>
            <a:r>
              <a:rPr lang="en-US" sz="1600" dirty="0"/>
              <a:t>P</a:t>
            </a:r>
            <a:r>
              <a:rPr lang="en-NP" sz="1600" dirty="0"/>
              <a:t>aid/ unpaid </a:t>
            </a:r>
          </a:p>
          <a:p>
            <a:pPr lvl="1" algn="just"/>
            <a:r>
              <a:rPr lang="en-US" dirty="0"/>
              <a:t>Force </a:t>
            </a:r>
            <a:r>
              <a:rPr lang="en-NP" dirty="0"/>
              <a:t> leave </a:t>
            </a:r>
          </a:p>
          <a:p>
            <a:pPr lvl="1" algn="just"/>
            <a:r>
              <a:rPr lang="en-NP" dirty="0"/>
              <a:t>Annual leave provided by company --&gt; 3-4 weeks</a:t>
            </a:r>
          </a:p>
          <a:p>
            <a:pPr algn="just"/>
            <a:r>
              <a:rPr lang="en-NP" sz="1600" dirty="0"/>
              <a:t>Leave Request</a:t>
            </a:r>
          </a:p>
          <a:p>
            <a:pPr lvl="1" algn="just"/>
            <a:r>
              <a:rPr lang="en-NP" dirty="0"/>
              <a:t>Full Day</a:t>
            </a:r>
          </a:p>
          <a:p>
            <a:pPr lvl="1" algn="just"/>
            <a:r>
              <a:rPr lang="en-NP" dirty="0"/>
              <a:t>Half Day</a:t>
            </a:r>
          </a:p>
          <a:p>
            <a:pPr lvl="2" algn="just"/>
            <a:r>
              <a:rPr lang="en-NP" sz="1600" dirty="0"/>
              <a:t>Approval </a:t>
            </a:r>
            <a:r>
              <a:rPr lang="en-NP" sz="1600" dirty="0">
                <a:sym typeface="Wingdings" pitchFamily="2" charset="2"/>
              </a:rPr>
              <a:t> HOD</a:t>
            </a:r>
          </a:p>
          <a:p>
            <a:pPr marL="1828800" lvl="4" indent="0" algn="just">
              <a:buNone/>
            </a:pPr>
            <a:r>
              <a:rPr lang="en-NP" sz="1400" dirty="0">
                <a:sym typeface="Wingdings" pitchFamily="2" charset="2"/>
              </a:rPr>
              <a:t>     HR</a:t>
            </a:r>
            <a:endParaRPr lang="en-NP" sz="1400" dirty="0"/>
          </a:p>
          <a:p>
            <a:pPr algn="just"/>
            <a:r>
              <a:rPr lang="en-NP" sz="1600" dirty="0"/>
              <a:t>Late Entry </a:t>
            </a:r>
            <a:r>
              <a:rPr lang="en-NP" sz="1600" dirty="0">
                <a:sym typeface="Wingdings" pitchFamily="2" charset="2"/>
              </a:rPr>
              <a:t></a:t>
            </a:r>
            <a:r>
              <a:rPr lang="en-NP" sz="1600" dirty="0"/>
              <a:t>3 days late = 1 day salary cut</a:t>
            </a:r>
          </a:p>
          <a:p>
            <a:pPr lvl="3" algn="just">
              <a:buFont typeface="Wingdings" pitchFamily="2" charset="2"/>
              <a:buChar char="à"/>
            </a:pPr>
            <a:r>
              <a:rPr lang="en-NP" sz="1600" dirty="0">
                <a:sym typeface="Wingdings" pitchFamily="2" charset="2"/>
              </a:rPr>
              <a:t>4+ day : 1 day abscent</a:t>
            </a:r>
            <a:endParaRPr lang="en-NP" sz="1600" dirty="0"/>
          </a:p>
          <a:p>
            <a:pPr algn="just"/>
            <a:r>
              <a:rPr lang="en-NP" sz="1600" dirty="0"/>
              <a:t>Abscent</a:t>
            </a:r>
          </a:p>
          <a:p>
            <a:pPr marL="457200" lvl="1" indent="0" algn="just">
              <a:buNone/>
            </a:pPr>
            <a:endParaRPr lang="en-NP" dirty="0"/>
          </a:p>
          <a:p>
            <a:pPr lvl="1" algn="just"/>
            <a:endParaRPr lang="en-NP" dirty="0"/>
          </a:p>
          <a:p>
            <a:pPr lvl="1" algn="just"/>
            <a:endParaRPr lang="en-NP" dirty="0"/>
          </a:p>
          <a:p>
            <a:pPr lvl="1" algn="just"/>
            <a:endParaRPr lang="en-NP" dirty="0"/>
          </a:p>
        </p:txBody>
      </p:sp>
      <p:sp>
        <p:nvSpPr>
          <p:cNvPr id="2" name="Slide Number Placeholder 1">
            <a:extLst>
              <a:ext uri="{FF2B5EF4-FFF2-40B4-BE49-F238E27FC236}">
                <a16:creationId xmlns:a16="http://schemas.microsoft.com/office/drawing/2014/main" id="{7A2A94C6-2ADE-0AA3-6394-67EB9039ECFF}"/>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3107972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2D79-492E-6FD1-030B-314AC3BFDEE1}"/>
              </a:ext>
            </a:extLst>
          </p:cNvPr>
          <p:cNvSpPr>
            <a:spLocks noGrp="1"/>
          </p:cNvSpPr>
          <p:nvPr>
            <p:ph type="title"/>
          </p:nvPr>
        </p:nvSpPr>
        <p:spPr/>
        <p:txBody>
          <a:bodyPr/>
          <a:lstStyle/>
          <a:p>
            <a:r>
              <a:rPr lang="en-NP" b="1" dirty="0"/>
              <a:t>System software</a:t>
            </a:r>
          </a:p>
        </p:txBody>
      </p:sp>
      <p:sp>
        <p:nvSpPr>
          <p:cNvPr id="3" name="Content Placeholder 2">
            <a:extLst>
              <a:ext uri="{FF2B5EF4-FFF2-40B4-BE49-F238E27FC236}">
                <a16:creationId xmlns:a16="http://schemas.microsoft.com/office/drawing/2014/main" id="{695109BA-4FB1-64E9-73F8-414D04D08E8E}"/>
              </a:ext>
            </a:extLst>
          </p:cNvPr>
          <p:cNvSpPr>
            <a:spLocks noGrp="1"/>
          </p:cNvSpPr>
          <p:nvPr>
            <p:ph idx="1"/>
          </p:nvPr>
        </p:nvSpPr>
        <p:spPr>
          <a:xfrm>
            <a:off x="685801" y="1818291"/>
            <a:ext cx="10131425" cy="3163612"/>
          </a:xfrm>
        </p:spPr>
        <p:txBody>
          <a:bodyPr/>
          <a:lstStyle/>
          <a:p>
            <a:r>
              <a:rPr lang="en-US" dirty="0"/>
              <a:t>W</a:t>
            </a:r>
            <a:r>
              <a:rPr lang="en-NP" dirty="0"/>
              <a:t>indows</a:t>
            </a:r>
            <a:r>
              <a:rPr lang="en-NP" sz="2000" dirty="0"/>
              <a:t> 10/ 11</a:t>
            </a:r>
          </a:p>
          <a:p>
            <a:r>
              <a:rPr lang="en-NP" sz="2000" dirty="0"/>
              <a:t>1.5 Ghz or faster processor</a:t>
            </a:r>
          </a:p>
          <a:p>
            <a:r>
              <a:rPr lang="en-NP" sz="2000" dirty="0"/>
              <a:t>Minimum 1 GB RAM</a:t>
            </a:r>
          </a:p>
          <a:p>
            <a:r>
              <a:rPr lang="en-NP" sz="2000" dirty="0"/>
              <a:t>Minimum 1 GB ROM</a:t>
            </a:r>
          </a:p>
          <a:p>
            <a:r>
              <a:rPr lang="en-NP" dirty="0"/>
              <a:t>Higher resolution video adaptor monitor</a:t>
            </a:r>
          </a:p>
        </p:txBody>
      </p:sp>
      <p:sp>
        <p:nvSpPr>
          <p:cNvPr id="4" name="Slide Number Placeholder 3">
            <a:extLst>
              <a:ext uri="{FF2B5EF4-FFF2-40B4-BE49-F238E27FC236}">
                <a16:creationId xmlns:a16="http://schemas.microsoft.com/office/drawing/2014/main" id="{5658BE2C-659D-8BB7-F034-DC546113F20D}"/>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192386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F4CA-E0A0-A692-ABB3-0731F811FCF9}"/>
              </a:ext>
            </a:extLst>
          </p:cNvPr>
          <p:cNvSpPr>
            <a:spLocks noGrp="1"/>
          </p:cNvSpPr>
          <p:nvPr>
            <p:ph type="title"/>
          </p:nvPr>
        </p:nvSpPr>
        <p:spPr>
          <a:xfrm>
            <a:off x="685801" y="609601"/>
            <a:ext cx="10131425" cy="1103586"/>
          </a:xfrm>
        </p:spPr>
        <p:txBody>
          <a:bodyPr/>
          <a:lstStyle/>
          <a:p>
            <a:r>
              <a:rPr lang="en-NP" b="1" dirty="0"/>
              <a:t>Conclusion</a:t>
            </a:r>
          </a:p>
        </p:txBody>
      </p:sp>
      <p:sp>
        <p:nvSpPr>
          <p:cNvPr id="3" name="Content Placeholder 2">
            <a:extLst>
              <a:ext uri="{FF2B5EF4-FFF2-40B4-BE49-F238E27FC236}">
                <a16:creationId xmlns:a16="http://schemas.microsoft.com/office/drawing/2014/main" id="{34DA8DD8-9092-82B7-01E5-496AB00FB085}"/>
              </a:ext>
            </a:extLst>
          </p:cNvPr>
          <p:cNvSpPr>
            <a:spLocks noGrp="1"/>
          </p:cNvSpPr>
          <p:nvPr>
            <p:ph idx="1"/>
          </p:nvPr>
        </p:nvSpPr>
        <p:spPr>
          <a:xfrm>
            <a:off x="685801" y="1576553"/>
            <a:ext cx="10131425" cy="2312275"/>
          </a:xfrm>
        </p:spPr>
        <p:txBody>
          <a:bodyPr/>
          <a:lstStyle/>
          <a:p>
            <a:pPr marL="0" indent="0">
              <a:buNone/>
            </a:pPr>
            <a:r>
              <a:rPr lang="en-US" b="0" i="0" dirty="0">
                <a:solidFill>
                  <a:srgbClr val="D1D5DB"/>
                </a:solidFill>
                <a:effectLst/>
              </a:rPr>
              <a:t>A Payroll Management System offers numerous benefits to organizations by automating and streamlining payroll processes, ensuring accuracy, compliance, and cost savings. It simplifies employee salary calculations, tax deductions, leave tracking, and reporting, providing a centralized platform for efficient payroll management.</a:t>
            </a:r>
            <a:endParaRPr lang="en-NP" dirty="0"/>
          </a:p>
        </p:txBody>
      </p:sp>
      <p:sp>
        <p:nvSpPr>
          <p:cNvPr id="4" name="Slide Number Placeholder 3">
            <a:extLst>
              <a:ext uri="{FF2B5EF4-FFF2-40B4-BE49-F238E27FC236}">
                <a16:creationId xmlns:a16="http://schemas.microsoft.com/office/drawing/2014/main" id="{46ACE90C-3CC4-5F75-B1FD-FF22D9679255}"/>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99799510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1076-8C71-3CC8-3279-E01020F7A368}"/>
              </a:ext>
            </a:extLst>
          </p:cNvPr>
          <p:cNvSpPr>
            <a:spLocks noGrp="1"/>
          </p:cNvSpPr>
          <p:nvPr>
            <p:ph type="title"/>
          </p:nvPr>
        </p:nvSpPr>
        <p:spPr>
          <a:xfrm>
            <a:off x="2711669" y="609600"/>
            <a:ext cx="8105557" cy="4761186"/>
          </a:xfrm>
        </p:spPr>
        <p:txBody>
          <a:bodyPr/>
          <a:lstStyle/>
          <a:p>
            <a:r>
              <a:rPr lang="en-NP" dirty="0"/>
              <a:t>		</a:t>
            </a:r>
            <a:r>
              <a:rPr lang="en-NP" sz="5400" dirty="0"/>
              <a:t>thank you</a:t>
            </a:r>
          </a:p>
        </p:txBody>
      </p:sp>
      <p:sp>
        <p:nvSpPr>
          <p:cNvPr id="4" name="Slide Number Placeholder 3">
            <a:extLst>
              <a:ext uri="{FF2B5EF4-FFF2-40B4-BE49-F238E27FC236}">
                <a16:creationId xmlns:a16="http://schemas.microsoft.com/office/drawing/2014/main" id="{36819162-429B-567E-699E-D4F5BE746E11}"/>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17944037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{1FC95C5D-1568-9B48-8076-7CE179B77B6E}tf10001058</Template>
  <TotalTime>1025</TotalTime>
  <Words>326</Words>
  <Application>Microsoft Macintosh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Celestial</vt:lpstr>
      <vt:lpstr>Presented By: Rabin neupane</vt:lpstr>
      <vt:lpstr>Introduction: </vt:lpstr>
      <vt:lpstr>Features</vt:lpstr>
      <vt:lpstr>Benefits to using payroll system</vt:lpstr>
      <vt:lpstr>Recordkeeping Requirements </vt:lpstr>
      <vt:lpstr>PowerPoint Presentation</vt:lpstr>
      <vt:lpstr>System software</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Rabin neupane</dc:title>
  <dc:creator>Rabin Neupane</dc:creator>
  <cp:lastModifiedBy>Rabin Neupane</cp:lastModifiedBy>
  <cp:revision>10</cp:revision>
  <dcterms:created xsi:type="dcterms:W3CDTF">2023-06-25T12:41:08Z</dcterms:created>
  <dcterms:modified xsi:type="dcterms:W3CDTF">2023-06-26T08:12:50Z</dcterms:modified>
</cp:coreProperties>
</file>