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0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8"/>
  </p:notesMasterIdLst>
  <p:sldIdLst>
    <p:sldId id="257" r:id="rId4"/>
    <p:sldId id="262" r:id="rId5"/>
    <p:sldId id="266" r:id="rId6"/>
    <p:sldId id="270" r:id="rId7"/>
    <p:sldId id="272" r:id="rId8"/>
    <p:sldId id="276" r:id="rId9"/>
    <p:sldId id="277" r:id="rId10"/>
    <p:sldId id="280" r:id="rId11"/>
    <p:sldId id="281" r:id="rId12"/>
    <p:sldId id="267" r:id="rId13"/>
    <p:sldId id="282" r:id="rId14"/>
    <p:sldId id="283" r:id="rId15"/>
    <p:sldId id="278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3F3F"/>
    <a:srgbClr val="AE6464"/>
    <a:srgbClr val="EEEEEE"/>
    <a:srgbClr val="AF2C22"/>
    <a:srgbClr val="763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7426" autoAdjust="0"/>
  </p:normalViewPr>
  <p:slideViewPr>
    <p:cSldViewPr snapToGrid="0">
      <p:cViewPr>
        <p:scale>
          <a:sx n="130" d="100"/>
          <a:sy n="130" d="100"/>
        </p:scale>
        <p:origin x="3192" y="186"/>
      </p:cViewPr>
      <p:guideLst>
        <p:guide orient="horz" pos="2160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akos\Downloads\Telegram%20Desktop\chess_network_with_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kos\Downloads\Telegram%20Desktop\probability_vs_nodes_chart_fixe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kos\Downloads\Telegram%20Desktop\bar_chart_final_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ru-RU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Сравнение размеров шахматной сети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"Количество узлов"</c:f>
              <c:strCache>
                <c:ptCount val="1"/>
                <c:pt idx="0">
                  <c:v>Количество узлов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[chess_network_with_chart.xlsx]Сравнение!$A$2:$A$3</c:f>
              <c:strCache>
                <c:ptCount val="2"/>
                <c:pt idx="0">
                  <c:v>Required Nodes (2^24)</c:v>
                </c:pt>
                <c:pt idx="1">
                  <c:v>Real Chess Network (2^5)</c:v>
                </c:pt>
              </c:strCache>
            </c:strRef>
          </c:cat>
          <c:val>
            <c:numRef>
              <c:f>[chess_network_with_chart.xlsx]Сравнение!$B$2:$B$3</c:f>
              <c:numCache>
                <c:formatCode>0E+00</c:formatCode>
                <c:ptCount val="2"/>
                <c:pt idx="0">
                  <c:v>2.12676479325586e+37</c:v>
                </c:pt>
                <c:pt idx="1">
                  <c:v>33554432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0"/>
        <c:overlap val="-32"/>
        <c:axId val="50010001"/>
        <c:axId val="50010002"/>
      </c:barChart>
      <c:catAx>
        <c:axId val="5001000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Сети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010002"/>
        <c:crosses val="autoZero"/>
        <c:auto val="1"/>
        <c:lblAlgn val="ctr"/>
        <c:lblOffset val="100"/>
        <c:noMultiLvlLbl val="0"/>
      </c:catAx>
      <c:valAx>
        <c:axId val="50010002"/>
        <c:scaling>
          <c:logBase val="10"/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Количество узлов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E+00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01000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e1fe04-0424-4b0a-af8c-b09254988c26}"/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ru-RU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Зависимость вероятности взлома от количества участников сети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smooth"/>
        <c:varyColors val="0"/>
        <c:ser>
          <c:idx val="0"/>
          <c:order val="0"/>
          <c:tx>
            <c:strRef>
              <c:f>"p(N)"</c:f>
              <c:strCache>
                <c:ptCount val="1"/>
                <c:pt idx="0">
                  <c:v>p(N)</c:v>
                </c:pt>
              </c:strCache>
            </c:strRef>
          </c:tx>
          <c:spPr>
            <a:ln w="28575" cap="rnd" cmpd="sng" algn="ctr">
              <a:solidFill>
                <a:srgbClr val="AF2C22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[probability_vs_nodes_chart_fixed.xlsx]График!$A$2:$A$201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50251</c:v>
                </c:pt>
                <c:pt idx="2">
                  <c:v>100502</c:v>
                </c:pt>
                <c:pt idx="3">
                  <c:v>150753</c:v>
                </c:pt>
                <c:pt idx="4">
                  <c:v>201005</c:v>
                </c:pt>
                <c:pt idx="5">
                  <c:v>251256</c:v>
                </c:pt>
                <c:pt idx="6">
                  <c:v>301507</c:v>
                </c:pt>
                <c:pt idx="7">
                  <c:v>351758</c:v>
                </c:pt>
                <c:pt idx="8">
                  <c:v>402010</c:v>
                </c:pt>
                <c:pt idx="9">
                  <c:v>452261</c:v>
                </c:pt>
                <c:pt idx="10">
                  <c:v>502512</c:v>
                </c:pt>
                <c:pt idx="11">
                  <c:v>552763</c:v>
                </c:pt>
                <c:pt idx="12">
                  <c:v>603015</c:v>
                </c:pt>
                <c:pt idx="13">
                  <c:v>653266</c:v>
                </c:pt>
                <c:pt idx="14">
                  <c:v>703517</c:v>
                </c:pt>
                <c:pt idx="15">
                  <c:v>753768</c:v>
                </c:pt>
                <c:pt idx="16">
                  <c:v>804020</c:v>
                </c:pt>
                <c:pt idx="17">
                  <c:v>854271</c:v>
                </c:pt>
                <c:pt idx="18">
                  <c:v>904522</c:v>
                </c:pt>
                <c:pt idx="19">
                  <c:v>954773</c:v>
                </c:pt>
                <c:pt idx="20">
                  <c:v>1005025</c:v>
                </c:pt>
                <c:pt idx="21">
                  <c:v>1055276</c:v>
                </c:pt>
                <c:pt idx="22">
                  <c:v>1105527</c:v>
                </c:pt>
                <c:pt idx="23">
                  <c:v>1155778</c:v>
                </c:pt>
                <c:pt idx="24">
                  <c:v>1206030</c:v>
                </c:pt>
                <c:pt idx="25">
                  <c:v>1256281</c:v>
                </c:pt>
                <c:pt idx="26">
                  <c:v>1306532</c:v>
                </c:pt>
                <c:pt idx="27">
                  <c:v>1356783</c:v>
                </c:pt>
                <c:pt idx="28">
                  <c:v>1407035</c:v>
                </c:pt>
                <c:pt idx="29">
                  <c:v>1457286</c:v>
                </c:pt>
                <c:pt idx="30">
                  <c:v>1507537</c:v>
                </c:pt>
                <c:pt idx="31">
                  <c:v>1557788</c:v>
                </c:pt>
                <c:pt idx="32">
                  <c:v>1608040</c:v>
                </c:pt>
                <c:pt idx="33">
                  <c:v>1658291</c:v>
                </c:pt>
                <c:pt idx="34">
                  <c:v>1708542</c:v>
                </c:pt>
                <c:pt idx="35">
                  <c:v>1758793</c:v>
                </c:pt>
                <c:pt idx="36">
                  <c:v>1809045</c:v>
                </c:pt>
                <c:pt idx="37">
                  <c:v>1859296</c:v>
                </c:pt>
                <c:pt idx="38">
                  <c:v>1909547</c:v>
                </c:pt>
                <c:pt idx="39">
                  <c:v>1959798</c:v>
                </c:pt>
                <c:pt idx="40">
                  <c:v>2010050</c:v>
                </c:pt>
                <c:pt idx="41">
                  <c:v>2060301</c:v>
                </c:pt>
                <c:pt idx="42">
                  <c:v>2110552</c:v>
                </c:pt>
                <c:pt idx="43">
                  <c:v>2160804</c:v>
                </c:pt>
                <c:pt idx="44">
                  <c:v>2211055</c:v>
                </c:pt>
                <c:pt idx="45">
                  <c:v>2261306</c:v>
                </c:pt>
                <c:pt idx="46">
                  <c:v>2311557</c:v>
                </c:pt>
                <c:pt idx="47">
                  <c:v>2361809</c:v>
                </c:pt>
                <c:pt idx="48">
                  <c:v>2412060</c:v>
                </c:pt>
                <c:pt idx="49">
                  <c:v>2462311</c:v>
                </c:pt>
                <c:pt idx="50">
                  <c:v>2512562</c:v>
                </c:pt>
                <c:pt idx="51">
                  <c:v>2562814</c:v>
                </c:pt>
                <c:pt idx="52">
                  <c:v>2613065</c:v>
                </c:pt>
                <c:pt idx="53">
                  <c:v>2663316</c:v>
                </c:pt>
                <c:pt idx="54">
                  <c:v>2713567</c:v>
                </c:pt>
                <c:pt idx="55">
                  <c:v>2763819</c:v>
                </c:pt>
                <c:pt idx="56">
                  <c:v>2814070</c:v>
                </c:pt>
                <c:pt idx="57">
                  <c:v>2864321</c:v>
                </c:pt>
                <c:pt idx="58">
                  <c:v>2914572</c:v>
                </c:pt>
                <c:pt idx="59">
                  <c:v>2964824</c:v>
                </c:pt>
                <c:pt idx="60">
                  <c:v>3015075</c:v>
                </c:pt>
                <c:pt idx="61">
                  <c:v>3065326</c:v>
                </c:pt>
                <c:pt idx="62">
                  <c:v>3115577</c:v>
                </c:pt>
                <c:pt idx="63">
                  <c:v>3165829</c:v>
                </c:pt>
                <c:pt idx="64">
                  <c:v>3216080</c:v>
                </c:pt>
                <c:pt idx="65">
                  <c:v>3266331</c:v>
                </c:pt>
                <c:pt idx="66">
                  <c:v>3316582</c:v>
                </c:pt>
                <c:pt idx="67">
                  <c:v>3366834</c:v>
                </c:pt>
                <c:pt idx="68">
                  <c:v>3417085</c:v>
                </c:pt>
                <c:pt idx="69">
                  <c:v>3467336</c:v>
                </c:pt>
                <c:pt idx="70">
                  <c:v>3517587</c:v>
                </c:pt>
                <c:pt idx="71">
                  <c:v>3567839</c:v>
                </c:pt>
                <c:pt idx="72">
                  <c:v>3618090</c:v>
                </c:pt>
                <c:pt idx="73">
                  <c:v>3668341</c:v>
                </c:pt>
                <c:pt idx="74">
                  <c:v>3718592</c:v>
                </c:pt>
                <c:pt idx="75">
                  <c:v>3768844</c:v>
                </c:pt>
                <c:pt idx="76">
                  <c:v>3819095</c:v>
                </c:pt>
                <c:pt idx="77">
                  <c:v>3869346</c:v>
                </c:pt>
                <c:pt idx="78">
                  <c:v>3919597</c:v>
                </c:pt>
                <c:pt idx="79">
                  <c:v>3969849</c:v>
                </c:pt>
                <c:pt idx="80">
                  <c:v>4020100</c:v>
                </c:pt>
                <c:pt idx="81">
                  <c:v>4070351</c:v>
                </c:pt>
                <c:pt idx="82">
                  <c:v>4120603</c:v>
                </c:pt>
                <c:pt idx="83">
                  <c:v>4170854</c:v>
                </c:pt>
                <c:pt idx="84">
                  <c:v>4221105</c:v>
                </c:pt>
                <c:pt idx="85">
                  <c:v>4271356</c:v>
                </c:pt>
                <c:pt idx="86">
                  <c:v>4321608</c:v>
                </c:pt>
                <c:pt idx="87">
                  <c:v>4371859</c:v>
                </c:pt>
                <c:pt idx="88">
                  <c:v>4422110</c:v>
                </c:pt>
                <c:pt idx="89">
                  <c:v>4472361</c:v>
                </c:pt>
                <c:pt idx="90">
                  <c:v>4522613</c:v>
                </c:pt>
                <c:pt idx="91">
                  <c:v>4572864</c:v>
                </c:pt>
                <c:pt idx="92">
                  <c:v>4623115</c:v>
                </c:pt>
                <c:pt idx="93">
                  <c:v>4673366</c:v>
                </c:pt>
                <c:pt idx="94">
                  <c:v>4723618</c:v>
                </c:pt>
                <c:pt idx="95">
                  <c:v>4773869</c:v>
                </c:pt>
                <c:pt idx="96">
                  <c:v>4824120</c:v>
                </c:pt>
                <c:pt idx="97">
                  <c:v>4874371</c:v>
                </c:pt>
                <c:pt idx="98">
                  <c:v>4924623</c:v>
                </c:pt>
                <c:pt idx="99">
                  <c:v>4974874</c:v>
                </c:pt>
                <c:pt idx="100">
                  <c:v>5025125</c:v>
                </c:pt>
                <c:pt idx="101">
                  <c:v>5075376</c:v>
                </c:pt>
                <c:pt idx="102">
                  <c:v>5125628</c:v>
                </c:pt>
                <c:pt idx="103">
                  <c:v>5175879</c:v>
                </c:pt>
                <c:pt idx="104">
                  <c:v>5226130</c:v>
                </c:pt>
                <c:pt idx="105">
                  <c:v>5276381</c:v>
                </c:pt>
                <c:pt idx="106">
                  <c:v>5326633</c:v>
                </c:pt>
                <c:pt idx="107">
                  <c:v>5376884</c:v>
                </c:pt>
                <c:pt idx="108">
                  <c:v>5427135</c:v>
                </c:pt>
                <c:pt idx="109">
                  <c:v>5477386</c:v>
                </c:pt>
                <c:pt idx="110">
                  <c:v>5527638</c:v>
                </c:pt>
                <c:pt idx="111">
                  <c:v>5577889</c:v>
                </c:pt>
                <c:pt idx="112">
                  <c:v>5628140</c:v>
                </c:pt>
                <c:pt idx="113">
                  <c:v>5678391</c:v>
                </c:pt>
                <c:pt idx="114">
                  <c:v>5728643</c:v>
                </c:pt>
                <c:pt idx="115">
                  <c:v>5778894</c:v>
                </c:pt>
                <c:pt idx="116">
                  <c:v>5829145</c:v>
                </c:pt>
                <c:pt idx="117">
                  <c:v>5879396</c:v>
                </c:pt>
                <c:pt idx="118">
                  <c:v>5929648</c:v>
                </c:pt>
                <c:pt idx="119">
                  <c:v>5979899</c:v>
                </c:pt>
                <c:pt idx="120">
                  <c:v>6030150</c:v>
                </c:pt>
                <c:pt idx="121">
                  <c:v>6080402</c:v>
                </c:pt>
                <c:pt idx="122">
                  <c:v>6130653</c:v>
                </c:pt>
                <c:pt idx="123">
                  <c:v>6180904</c:v>
                </c:pt>
                <c:pt idx="124">
                  <c:v>6231155</c:v>
                </c:pt>
                <c:pt idx="125">
                  <c:v>6281407</c:v>
                </c:pt>
                <c:pt idx="126">
                  <c:v>6331658</c:v>
                </c:pt>
                <c:pt idx="127">
                  <c:v>6381909</c:v>
                </c:pt>
                <c:pt idx="128">
                  <c:v>6432160</c:v>
                </c:pt>
                <c:pt idx="129">
                  <c:v>6482412</c:v>
                </c:pt>
                <c:pt idx="130">
                  <c:v>6532663</c:v>
                </c:pt>
                <c:pt idx="131">
                  <c:v>6582914</c:v>
                </c:pt>
                <c:pt idx="132">
                  <c:v>6633165</c:v>
                </c:pt>
                <c:pt idx="133">
                  <c:v>6683417</c:v>
                </c:pt>
                <c:pt idx="134">
                  <c:v>6733668</c:v>
                </c:pt>
                <c:pt idx="135">
                  <c:v>6783919</c:v>
                </c:pt>
                <c:pt idx="136">
                  <c:v>6834170</c:v>
                </c:pt>
                <c:pt idx="137">
                  <c:v>6884422</c:v>
                </c:pt>
                <c:pt idx="138">
                  <c:v>6934673</c:v>
                </c:pt>
                <c:pt idx="139">
                  <c:v>6984924</c:v>
                </c:pt>
                <c:pt idx="140">
                  <c:v>7035175</c:v>
                </c:pt>
                <c:pt idx="141">
                  <c:v>7085427</c:v>
                </c:pt>
                <c:pt idx="142">
                  <c:v>7135678</c:v>
                </c:pt>
                <c:pt idx="143">
                  <c:v>7185929</c:v>
                </c:pt>
                <c:pt idx="144">
                  <c:v>7236180</c:v>
                </c:pt>
                <c:pt idx="145">
                  <c:v>7286432</c:v>
                </c:pt>
                <c:pt idx="146">
                  <c:v>7336683</c:v>
                </c:pt>
                <c:pt idx="147">
                  <c:v>7386934</c:v>
                </c:pt>
                <c:pt idx="148">
                  <c:v>7437185</c:v>
                </c:pt>
                <c:pt idx="149">
                  <c:v>7487437</c:v>
                </c:pt>
                <c:pt idx="150">
                  <c:v>7537688</c:v>
                </c:pt>
                <c:pt idx="151">
                  <c:v>7587939</c:v>
                </c:pt>
                <c:pt idx="152">
                  <c:v>7638190</c:v>
                </c:pt>
                <c:pt idx="153">
                  <c:v>7688442</c:v>
                </c:pt>
                <c:pt idx="154">
                  <c:v>7738693</c:v>
                </c:pt>
                <c:pt idx="155">
                  <c:v>7788944</c:v>
                </c:pt>
                <c:pt idx="156">
                  <c:v>7839195</c:v>
                </c:pt>
                <c:pt idx="157">
                  <c:v>7889447</c:v>
                </c:pt>
                <c:pt idx="158">
                  <c:v>7939698</c:v>
                </c:pt>
                <c:pt idx="159">
                  <c:v>7989949</c:v>
                </c:pt>
                <c:pt idx="160">
                  <c:v>8040201</c:v>
                </c:pt>
                <c:pt idx="161">
                  <c:v>8090452</c:v>
                </c:pt>
                <c:pt idx="162">
                  <c:v>8140703</c:v>
                </c:pt>
                <c:pt idx="163">
                  <c:v>8190954</c:v>
                </c:pt>
                <c:pt idx="164">
                  <c:v>8241206</c:v>
                </c:pt>
                <c:pt idx="165">
                  <c:v>8291457</c:v>
                </c:pt>
                <c:pt idx="166">
                  <c:v>8341708</c:v>
                </c:pt>
                <c:pt idx="167">
                  <c:v>8391959</c:v>
                </c:pt>
                <c:pt idx="168">
                  <c:v>8442211</c:v>
                </c:pt>
                <c:pt idx="169">
                  <c:v>8492462</c:v>
                </c:pt>
                <c:pt idx="170">
                  <c:v>8542713</c:v>
                </c:pt>
                <c:pt idx="171">
                  <c:v>8592964</c:v>
                </c:pt>
                <c:pt idx="172">
                  <c:v>8643216</c:v>
                </c:pt>
                <c:pt idx="173">
                  <c:v>8693467</c:v>
                </c:pt>
                <c:pt idx="174">
                  <c:v>8743718</c:v>
                </c:pt>
                <c:pt idx="175">
                  <c:v>8793969</c:v>
                </c:pt>
                <c:pt idx="176">
                  <c:v>8844221</c:v>
                </c:pt>
                <c:pt idx="177">
                  <c:v>8894472</c:v>
                </c:pt>
                <c:pt idx="178">
                  <c:v>8944723</c:v>
                </c:pt>
                <c:pt idx="179">
                  <c:v>8994974</c:v>
                </c:pt>
                <c:pt idx="180">
                  <c:v>9045226</c:v>
                </c:pt>
                <c:pt idx="181">
                  <c:v>9095477</c:v>
                </c:pt>
                <c:pt idx="182">
                  <c:v>9145728</c:v>
                </c:pt>
                <c:pt idx="183">
                  <c:v>9195979</c:v>
                </c:pt>
                <c:pt idx="184">
                  <c:v>9246231</c:v>
                </c:pt>
                <c:pt idx="185">
                  <c:v>9296482</c:v>
                </c:pt>
                <c:pt idx="186">
                  <c:v>9346733</c:v>
                </c:pt>
                <c:pt idx="187">
                  <c:v>9396984</c:v>
                </c:pt>
                <c:pt idx="188">
                  <c:v>9447236</c:v>
                </c:pt>
                <c:pt idx="189">
                  <c:v>9497487</c:v>
                </c:pt>
                <c:pt idx="190">
                  <c:v>9547738</c:v>
                </c:pt>
                <c:pt idx="191">
                  <c:v>9597989</c:v>
                </c:pt>
                <c:pt idx="192">
                  <c:v>9648241</c:v>
                </c:pt>
                <c:pt idx="193">
                  <c:v>9698492</c:v>
                </c:pt>
                <c:pt idx="194">
                  <c:v>9748743</c:v>
                </c:pt>
                <c:pt idx="195">
                  <c:v>9798994</c:v>
                </c:pt>
                <c:pt idx="196">
                  <c:v>9849246</c:v>
                </c:pt>
                <c:pt idx="197">
                  <c:v>9899497</c:v>
                </c:pt>
                <c:pt idx="198">
                  <c:v>9949748</c:v>
                </c:pt>
                <c:pt idx="199">
                  <c:v>10000000</c:v>
                </c:pt>
              </c:numCache>
            </c:numRef>
          </c:xVal>
          <c:yVal>
            <c:numRef>
              <c:f>[probability_vs_nodes_chart_fixed.xlsx]График!$B$2:$B$201</c:f>
              <c:numCache>
                <c:formatCode>General</c:formatCode>
                <c:ptCount val="200"/>
                <c:pt idx="0">
                  <c:v>0</c:v>
                </c:pt>
                <c:pt idx="1">
                  <c:v>0.0248126066464673</c:v>
                </c:pt>
                <c:pt idx="2">
                  <c:v>0.0490095478443424</c:v>
                </c:pt>
                <c:pt idx="3">
                  <c:v>0.0726060998582269</c:v>
                </c:pt>
                <c:pt idx="4">
                  <c:v>0.0956171599087779</c:v>
                </c:pt>
                <c:pt idx="5">
                  <c:v>0.118057255577776</c:v>
                </c:pt>
                <c:pt idx="6">
                  <c:v>0.139940553979831</c:v>
                </c:pt>
                <c:pt idx="7">
                  <c:v>0.161280870706508</c:v>
                </c:pt>
                <c:pt idx="8">
                  <c:v>0.182091678548535</c:v>
                </c:pt>
                <c:pt idx="9">
                  <c:v>0.202386116001583</c:v>
                </c:pt>
                <c:pt idx="10">
                  <c:v>0.222176995560996</c:v>
                </c:pt>
                <c:pt idx="11">
                  <c:v>0.241476811810715</c:v>
                </c:pt>
                <c:pt idx="12">
                  <c:v>0.26029774931148</c:v>
                </c:pt>
                <c:pt idx="13">
                  <c:v>0.278651690293321</c:v>
                </c:pt>
                <c:pt idx="14">
                  <c:v>0.296550222157167</c:v>
                </c:pt>
                <c:pt idx="15">
                  <c:v>0.314004644790326</c:v>
                </c:pt>
                <c:pt idx="16">
                  <c:v>0.331025977700447</c:v>
                </c:pt>
                <c:pt idx="17">
                  <c:v>0.347624966972471</c:v>
                </c:pt>
                <c:pt idx="18">
                  <c:v>0.363812092052959</c:v>
                </c:pt>
                <c:pt idx="19">
                  <c:v>0.379597572366088</c:v>
                </c:pt>
                <c:pt idx="20">
                  <c:v>0.394991373765482</c:v>
                </c:pt>
                <c:pt idx="21">
                  <c:v>0.410003214825959</c:v>
                </c:pt>
                <c:pt idx="22">
                  <c:v>0.424642572979162</c:v>
                </c:pt>
                <c:pt idx="23">
                  <c:v>0.438918690496954</c:v>
                </c:pt>
                <c:pt idx="24">
                  <c:v>0.452840580326338</c:v>
                </c:pt>
                <c:pt idx="25">
                  <c:v>0.46641703177961</c:v>
                </c:pt>
                <c:pt idx="26">
                  <c:v>0.479656616083317</c:v>
                </c:pt>
                <c:pt idx="27">
                  <c:v>0.492567691789533</c:v>
                </c:pt>
                <c:pt idx="28">
                  <c:v>0.505158410052869</c:v>
                </c:pt>
                <c:pt idx="29">
                  <c:v>0.517436719776539</c:v>
                </c:pt>
                <c:pt idx="30">
                  <c:v>0.529410372630753</c:v>
                </c:pt>
                <c:pt idx="31">
                  <c:v>0.541086927946574</c:v>
                </c:pt>
                <c:pt idx="32">
                  <c:v>0.552473757488357</c:v>
                </c:pt>
                <c:pt idx="33">
                  <c:v>0.56357805010777</c:v>
                </c:pt>
                <c:pt idx="34">
                  <c:v>0.574406816282331</c:v>
                </c:pt>
                <c:pt idx="35">
                  <c:v>0.584966892541335</c:v>
                </c:pt>
                <c:pt idx="36">
                  <c:v>0.595264945781968</c:v>
                </c:pt>
                <c:pt idx="37">
                  <c:v>0.605307477478316</c:v>
                </c:pt>
                <c:pt idx="38">
                  <c:v>0.615100827785949</c:v>
                </c:pt>
                <c:pt idx="39">
                  <c:v>0.624651179544647</c:v>
                </c:pt>
                <c:pt idx="40">
                  <c:v>0.633964562181821</c:v>
                </c:pt>
                <c:pt idx="41">
                  <c:v>0.643046855519071</c:v>
                </c:pt>
                <c:pt idx="42">
                  <c:v>0.651903793484296</c:v>
                </c:pt>
                <c:pt idx="43">
                  <c:v>0.660540967731698</c:v>
                </c:pt>
                <c:pt idx="44">
                  <c:v>0.668963831171961</c:v>
                </c:pt>
                <c:pt idx="45">
                  <c:v>0.677177701414845</c:v>
                </c:pt>
                <c:pt idx="46">
                  <c:v>0.685187764126347</c:v>
                </c:pt>
                <c:pt idx="47">
                  <c:v>0.692999076302575</c:v>
                </c:pt>
                <c:pt idx="48">
                  <c:v>0.700616569462381</c:v>
                </c:pt>
                <c:pt idx="49">
                  <c:v>0.708045052760781</c:v>
                </c:pt>
                <c:pt idx="50">
                  <c:v>0.715289216025118</c:v>
                </c:pt>
                <c:pt idx="51">
                  <c:v>0.722353632715894</c:v>
                </c:pt>
                <c:pt idx="52">
                  <c:v>0.729242762814135</c:v>
                </c:pt>
                <c:pt idx="53">
                  <c:v>0.735960955637112</c:v>
                </c:pt>
                <c:pt idx="54">
                  <c:v>0.742512452584198</c:v>
                </c:pt>
                <c:pt idx="55">
                  <c:v>0.74890138981459</c:v>
                </c:pt>
                <c:pt idx="56">
                  <c:v>0.755131800858595</c:v>
                </c:pt>
                <c:pt idx="57">
                  <c:v>0.761207619164119</c:v>
                </c:pt>
                <c:pt idx="58">
                  <c:v>0.767132680579974</c:v>
                </c:pt>
                <c:pt idx="59">
                  <c:v>0.77291072577756</c:v>
                </c:pt>
                <c:pt idx="60">
                  <c:v>0.778545402612473</c:v>
                </c:pt>
                <c:pt idx="61">
                  <c:v>0.784040268427502</c:v>
                </c:pt>
                <c:pt idx="62">
                  <c:v>0.789398792298487</c:v>
                </c:pt>
                <c:pt idx="63">
                  <c:v>0.794624357224455</c:v>
                </c:pt>
                <c:pt idx="64">
                  <c:v>0.79972026226341</c:v>
                </c:pt>
                <c:pt idx="65">
                  <c:v>0.804689724615126</c:v>
                </c:pt>
                <c:pt idx="66">
                  <c:v>0.809535881652264</c:v>
                </c:pt>
                <c:pt idx="67">
                  <c:v>0.814261792901093</c:v>
                </c:pt>
                <c:pt idx="68">
                  <c:v>0.818870441973058</c:v>
                </c:pt>
                <c:pt idx="69">
                  <c:v>0.823364738448429</c:v>
                </c:pt>
                <c:pt idx="70">
                  <c:v>0.827747519713204</c:v>
                </c:pt>
                <c:pt idx="71">
                  <c:v>0.832021552750439</c:v>
                </c:pt>
                <c:pt idx="72">
                  <c:v>0.836189535887126</c:v>
                </c:pt>
                <c:pt idx="73">
                  <c:v>0.840254100497734</c:v>
                </c:pt>
                <c:pt idx="74">
                  <c:v>0.84421781266547</c:v>
                </c:pt>
                <c:pt idx="75">
                  <c:v>0.848083174802328</c:v>
                </c:pt>
                <c:pt idx="76">
                  <c:v>0.851852627228938</c:v>
                </c:pt>
                <c:pt idx="77">
                  <c:v>0.855528549715214</c:v>
                </c:pt>
                <c:pt idx="78">
                  <c:v>0.859113262982775</c:v>
                </c:pt>
                <c:pt idx="79">
                  <c:v>0.862609030170088</c:v>
                </c:pt>
                <c:pt idx="80">
                  <c:v>0.866018058261254</c:v>
                </c:pt>
                <c:pt idx="81">
                  <c:v>0.869342499479347</c:v>
                </c:pt>
                <c:pt idx="82">
                  <c:v>0.872584452645177</c:v>
                </c:pt>
                <c:pt idx="83">
                  <c:v>0.875745964502337</c:v>
                </c:pt>
                <c:pt idx="84">
                  <c:v>0.878829031009376</c:v>
                </c:pt>
                <c:pt idx="85">
                  <c:v>0.881835598599912</c:v>
                </c:pt>
                <c:pt idx="86">
                  <c:v>0.884767565411468</c:v>
                </c:pt>
                <c:pt idx="87">
                  <c:v>0.887626782483828</c:v>
                </c:pt>
                <c:pt idx="88">
                  <c:v>0.890415054927654</c:v>
                </c:pt>
                <c:pt idx="89">
                  <c:v>0.893134143064109</c:v>
                </c:pt>
                <c:pt idx="90">
                  <c:v>0.895785763536197</c:v>
                </c:pt>
                <c:pt idx="91">
                  <c:v>0.898371590392535</c:v>
                </c:pt>
                <c:pt idx="92">
                  <c:v>0.900893256144231</c:v>
                </c:pt>
                <c:pt idx="93">
                  <c:v>0.903352352795537</c:v>
                </c:pt>
                <c:pt idx="94">
                  <c:v>0.905750432848928</c:v>
                </c:pt>
                <c:pt idx="95">
                  <c:v>0.908089010285247</c:v>
                </c:pt>
                <c:pt idx="96">
                  <c:v>0.910369561519527</c:v>
                </c:pt>
                <c:pt idx="97">
                  <c:v>0.912593526333093</c:v>
                </c:pt>
                <c:pt idx="98">
                  <c:v>0.914762308782545</c:v>
                </c:pt>
                <c:pt idx="99">
                  <c:v>0.916877278086177</c:v>
                </c:pt>
                <c:pt idx="100">
                  <c:v>0.918939769488408</c:v>
                </c:pt>
                <c:pt idx="101">
                  <c:v>0.920951085102764</c:v>
                </c:pt>
                <c:pt idx="102">
                  <c:v>0.922912494733939</c:v>
                </c:pt>
                <c:pt idx="103">
                  <c:v>0.924825236679464</c:v>
                </c:pt>
                <c:pt idx="104">
                  <c:v>0.926690518511477</c:v>
                </c:pt>
                <c:pt idx="105">
                  <c:v>0.928509517839109</c:v>
                </c:pt>
                <c:pt idx="106">
                  <c:v>0.930283383051933</c:v>
                </c:pt>
                <c:pt idx="107">
                  <c:v>0.932013234044988</c:v>
                </c:pt>
                <c:pt idx="108">
                  <c:v>0.933700162925795</c:v>
                </c:pt>
                <c:pt idx="109">
                  <c:v>0.935345234703842</c:v>
                </c:pt>
                <c:pt idx="110">
                  <c:v>0.936949487962955</c:v>
                </c:pt>
                <c:pt idx="111">
                  <c:v>0.938513935516989</c:v>
                </c:pt>
                <c:pt idx="112">
                  <c:v>0.940039565049245</c:v>
                </c:pt>
                <c:pt idx="113">
                  <c:v>0.941527339736029</c:v>
                </c:pt>
                <c:pt idx="114">
                  <c:v>0.942978198854732</c:v>
                </c:pt>
                <c:pt idx="115">
                  <c:v>0.944393058376822</c:v>
                </c:pt>
                <c:pt idx="116">
                  <c:v>0.945772811546131</c:v>
                </c:pt>
                <c:pt idx="117">
                  <c:v>0.947118329442781</c:v>
                </c:pt>
                <c:pt idx="118">
                  <c:v>0.948430461533125</c:v>
                </c:pt>
                <c:pt idx="119">
                  <c:v>0.949710036206044</c:v>
                </c:pt>
                <c:pt idx="120">
                  <c:v>0.950957861295928</c:v>
                </c:pt>
                <c:pt idx="121">
                  <c:v>0.952174724592694</c:v>
                </c:pt>
                <c:pt idx="122">
                  <c:v>0.953361394339134</c:v>
                </c:pt>
                <c:pt idx="123">
                  <c:v>0.954518619715937</c:v>
                </c:pt>
                <c:pt idx="124">
                  <c:v>0.955647131314664</c:v>
                </c:pt>
                <c:pt idx="125">
                  <c:v>0.956747641598996</c:v>
                </c:pt>
                <c:pt idx="126">
                  <c:v>0.957820845354532</c:v>
                </c:pt>
                <c:pt idx="127">
                  <c:v>0.95886742012743</c:v>
                </c:pt>
                <c:pt idx="128">
                  <c:v>0.959888026652163</c:v>
                </c:pt>
                <c:pt idx="129">
                  <c:v>0.960883309268656</c:v>
                </c:pt>
                <c:pt idx="130">
                  <c:v>0.961853896329085</c:v>
                </c:pt>
                <c:pt idx="131">
                  <c:v>0.962800400594567</c:v>
                </c:pt>
                <c:pt idx="132">
                  <c:v>0.96372341962202</c:v>
                </c:pt>
                <c:pt idx="133">
                  <c:v>0.964623536141417</c:v>
                </c:pt>
                <c:pt idx="134">
                  <c:v>0.965501318423683</c:v>
                </c:pt>
                <c:pt idx="135">
                  <c:v>0.966357320639458</c:v>
                </c:pt>
                <c:pt idx="136">
                  <c:v>0.967192083208965</c:v>
                </c:pt>
                <c:pt idx="137">
                  <c:v>0.968006133143191</c:v>
                </c:pt>
                <c:pt idx="138">
                  <c:v>0.968799984376608</c:v>
                </c:pt>
                <c:pt idx="139">
                  <c:v>0.969574138091635</c:v>
                </c:pt>
                <c:pt idx="140">
                  <c:v>0.970329083035047</c:v>
                </c:pt>
                <c:pt idx="141">
                  <c:v>0.971065295826538</c:v>
                </c:pt>
                <c:pt idx="142">
                  <c:v>0.971783241259626</c:v>
                </c:pt>
                <c:pt idx="143">
                  <c:v>0.972483372595089</c:v>
                </c:pt>
                <c:pt idx="144">
                  <c:v>0.973166131847125</c:v>
                </c:pt>
                <c:pt idx="145">
                  <c:v>0.973831950062405</c:v>
                </c:pt>
                <c:pt idx="146">
                  <c:v>0.974481247592212</c:v>
                </c:pt>
                <c:pt idx="147">
                  <c:v>0.975114434357815</c:v>
                </c:pt>
                <c:pt idx="148">
                  <c:v>0.975731910109269</c:v>
                </c:pt>
                <c:pt idx="149">
                  <c:v>0.976334064677789</c:v>
                </c:pt>
                <c:pt idx="150">
                  <c:v>0.97692127822186</c:v>
                </c:pt>
                <c:pt idx="151">
                  <c:v>0.977493921467244</c:v>
                </c:pt>
                <c:pt idx="152">
                  <c:v>0.978052355941032</c:v>
                </c:pt>
                <c:pt idx="153">
                  <c:v>0.978596934199884</c:v>
                </c:pt>
                <c:pt idx="154">
                  <c:v>0.979128000052611</c:v>
                </c:pt>
                <c:pt idx="155">
                  <c:v>0.97964588877723</c:v>
                </c:pt>
                <c:pt idx="156">
                  <c:v>0.980150927332639</c:v>
                </c:pt>
                <c:pt idx="157">
                  <c:v>0.980643434565032</c:v>
                </c:pt>
                <c:pt idx="158">
                  <c:v>0.981123721409196</c:v>
                </c:pt>
                <c:pt idx="159">
                  <c:v>0.981592091084819</c:v>
                </c:pt>
                <c:pt idx="160">
                  <c:v>0.982048839287915</c:v>
                </c:pt>
                <c:pt idx="161">
                  <c:v>0.982494254377512</c:v>
                </c:pt>
                <c:pt idx="162">
                  <c:v>0.982928617557696</c:v>
                </c:pt>
                <c:pt idx="163">
                  <c:v>0.983352203055148</c:v>
                </c:pt>
                <c:pt idx="164">
                  <c:v>0.983765278292271</c:v>
                </c:pt>
                <c:pt idx="165">
                  <c:v>0.98416810405602</c:v>
                </c:pt>
                <c:pt idx="166">
                  <c:v>0.984560934662545</c:v>
                </c:pt>
                <c:pt idx="167">
                  <c:v>0.984944018117753</c:v>
                </c:pt>
                <c:pt idx="168">
                  <c:v>0.985317596273873</c:v>
                </c:pt>
                <c:pt idx="169">
                  <c:v>0.985681904982154</c:v>
                </c:pt>
                <c:pt idx="170">
                  <c:v>0.986037174241759</c:v>
                </c:pt>
                <c:pt idx="171">
                  <c:v>0.986383628344971</c:v>
                </c:pt>
                <c:pt idx="172">
                  <c:v>0.9867214860188</c:v>
                </c:pt>
                <c:pt idx="173">
                  <c:v>0.987050960563065</c:v>
                </c:pt>
                <c:pt idx="174">
                  <c:v>0.987372259985063</c:v>
                </c:pt>
                <c:pt idx="175">
                  <c:v>0.987685587130887</c:v>
                </c:pt>
                <c:pt idx="176">
                  <c:v>0.987991139813491</c:v>
                </c:pt>
                <c:pt idx="177">
                  <c:v>0.988289110937571</c:v>
                </c:pt>
                <c:pt idx="178">
                  <c:v>0.988579688621358</c:v>
                </c:pt>
                <c:pt idx="179">
                  <c:v>0.988863056315376</c:v>
                </c:pt>
                <c:pt idx="180">
                  <c:v>0.989139392918267</c:v>
                </c:pt>
                <c:pt idx="181">
                  <c:v>0.989408872889727</c:v>
                </c:pt>
                <c:pt idx="182">
                  <c:v>0.989671666360657</c:v>
                </c:pt>
                <c:pt idx="183">
                  <c:v>0.989927939240564</c:v>
                </c:pt>
                <c:pt idx="184">
                  <c:v>0.990177853322307</c:v>
                </c:pt>
                <c:pt idx="185">
                  <c:v>0.990421566384245</c:v>
                </c:pt>
                <c:pt idx="186">
                  <c:v>0.990659232289842</c:v>
                </c:pt>
                <c:pt idx="187">
                  <c:v>0.99089100108481</c:v>
                </c:pt>
                <c:pt idx="188">
                  <c:v>0.991117019091835</c:v>
                </c:pt>
                <c:pt idx="189">
                  <c:v>0.991337429002958</c:v>
                </c:pt>
                <c:pt idx="190">
                  <c:v>0.991552369969655</c:v>
                </c:pt>
                <c:pt idx="191">
                  <c:v>0.991761977690692</c:v>
                </c:pt>
                <c:pt idx="192">
                  <c:v>0.991966384497798</c:v>
                </c:pt>
                <c:pt idx="193">
                  <c:v>0.992165719439203</c:v>
                </c:pt>
                <c:pt idx="194">
                  <c:v>0.992360108361116</c:v>
                </c:pt>
                <c:pt idx="195">
                  <c:v>0.992549673987174</c:v>
                </c:pt>
                <c:pt idx="196">
                  <c:v>0.992734535995918</c:v>
                </c:pt>
                <c:pt idx="197">
                  <c:v>0.992914811096355</c:v>
                </c:pt>
                <c:pt idx="198">
                  <c:v>0.993090613101637</c:v>
                </c:pt>
                <c:pt idx="199">
                  <c:v>0.993262053000915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10001"/>
        <c:axId val="50010002"/>
      </c:scatterChart>
      <c:valAx>
        <c:axId val="50010001"/>
        <c:scaling>
          <c:orientation val="minMax"/>
          <c:max val="10000000"/>
          <c:min val="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ru-RU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Количество участников (N)</a:t>
                </a:r>
                <a:endParaRPr lang="en-US"/>
              </a:p>
            </c:rich>
          </c:tx>
          <c:layout/>
          <c:overlay val="0"/>
        </c:title>
        <c:numFmt formatCode="0.0E+0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ru-RU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0010002"/>
        <c:crosses val="autoZero"/>
        <c:crossBetween val="midCat"/>
        <c:majorUnit val="2000000"/>
      </c:valAx>
      <c:valAx>
        <c:axId val="50010002"/>
        <c:scaling>
          <c:orientation val="minMax"/>
          <c:max val="1"/>
          <c:min val="0"/>
        </c:scaling>
        <c:delete val="0"/>
        <c:axPos val="l"/>
        <c:majorGridlines>
          <c:spPr>
            <a:ln w="6350" cap="flat" cmpd="sng" algn="ctr">
              <a:noFill/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ru-RU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Вероятность успешного взлома p(N)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ru-RU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0010001"/>
        <c:crosses val="autoZero"/>
        <c:crossBetween val="midCat"/>
      </c:valAx>
    </c:plotArea>
    <c:plotVisOnly val="1"/>
    <c:dispBlanksAs val="gap"/>
    <c:showDLblsOverMax val="0"/>
    <c:extLst>
      <c:ext uri="{0b15fc19-7d7d-44ad-8c2d-2c3a37ce22c3}">
        <chartProps xmlns="https://web.wps.cn/et/2018/main" chartId="{439d489e-2299-44fd-a53e-466cde54239b}"/>
      </c:ext>
    </c:extLst>
  </c:chart>
  <c:txPr>
    <a:bodyPr/>
    <a:lstStyle/>
    <a:p>
      <a:pPr>
        <a:defRPr lang="ru-RU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"Оценки"</c:f>
              <c:strCache>
                <c:ptCount val="1"/>
                <c:pt idx="0">
                  <c:v>Оценки</c:v>
                </c:pt>
              </c:strCache>
            </c:strRef>
          </c:tx>
          <c:spPr>
            <a:solidFill>
              <a:srgbClr val="AF2C22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delete val="1"/>
          </c:dLbls>
          <c:cat>
            <c:strRef>
              <c:f>[bar_chart_final_example.xlsx]График!$A$2:$A$6</c:f>
              <c:strCache>
                <c:ptCount val="5"/>
                <c:pt idx="0">
                  <c:v>Логист</c:v>
                </c:pt>
                <c:pt idx="1">
                  <c:v>Стохаст.</c:v>
                </c:pt>
                <c:pt idx="2">
                  <c:v>Мощн.</c:v>
                </c:pt>
                <c:pt idx="3">
                  <c:v>Нагрузка</c:v>
                </c:pt>
                <c:pt idx="4">
                  <c:v>Итог.</c:v>
                </c:pt>
              </c:strCache>
            </c:strRef>
          </c:cat>
          <c:val>
            <c:numRef>
              <c:f>[bar_chart_final_example.xlsx]График!$B$2:$B$6</c:f>
              <c:numCache>
                <c:formatCode>General</c:formatCode>
                <c:ptCount val="5"/>
                <c:pt idx="0">
                  <c:v>0.01</c:v>
                </c:pt>
                <c:pt idx="1">
                  <c:v>0.66</c:v>
                </c:pt>
                <c:pt idx="2">
                  <c:v>0.5</c:v>
                </c:pt>
                <c:pt idx="3">
                  <c:v>0.5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010001"/>
        <c:axId val="50010002"/>
      </c:barChart>
      <c:catAx>
        <c:axId val="50010001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spcFirstLastPara="0" vertOverflow="ellipsis" vert="horz" wrap="square" anchor="ctr" anchorCtr="1"/>
          <a:lstStyle/>
          <a:p>
            <a:pPr>
              <a:defRPr lang="ru-RU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0010002"/>
        <c:crosses val="autoZero"/>
        <c:auto val="1"/>
        <c:lblAlgn val="ctr"/>
        <c:lblOffset val="100"/>
        <c:noMultiLvlLbl val="0"/>
      </c:catAx>
      <c:valAx>
        <c:axId val="50010002"/>
        <c:scaling>
          <c:orientation val="minMax"/>
          <c:max val="0.7"/>
          <c:min val="0"/>
        </c:scaling>
        <c:delete val="0"/>
        <c:axPos val="l"/>
        <c:majorGridlines>
          <c:spPr>
            <a:ln w="6350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ru-RU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0010001"/>
        <c:crosses val="autoZero"/>
        <c:crossBetween val="between"/>
      </c:valAx>
    </c:plotArea>
    <c:plotVisOnly val="1"/>
    <c:dispBlanksAs val="gap"/>
    <c:showDLblsOverMax val="0"/>
    <c:extLst>
      <c:ext uri="{0b15fc19-7d7d-44ad-8c2d-2c3a37ce22c3}">
        <chartProps xmlns="https://web.wps.cn/et/2018/main" chartId="{2f8b081a-e9b7-4200-ad3a-e737e6e90512}"/>
      </c:ext>
    </c:extLst>
  </c:chart>
  <c:spPr>
    <a:ln>
      <a:noFill/>
    </a:ln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0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65EBD-3A05-44B6-BB1E-B49BC866728F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5650A-93E9-4B09-90DB-AFA4D00640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  <a:endParaRPr lang="ru-RU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  <a:endParaRPr lang="ru-RU"/>
          </a:p>
        </p:txBody>
      </p:sp>
      <p:pic>
        <p:nvPicPr>
          <p:cNvPr id="1026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Вертикальный 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/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/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/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/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/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/>
          <p:cNvSpPr txBox="1"/>
          <p:nvPr userDrawn="1"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/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  <a:endParaRPr lang="en-US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  <a:endParaRPr lang="ru-RU" sz="28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  <a:endParaRPr lang="ru-RU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  <a:endParaRPr lang="ru-RU"/>
          </a:p>
        </p:txBody>
      </p:sp>
      <p:pic>
        <p:nvPicPr>
          <p:cNvPr id="1026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  <a:endParaRPr lang="ru-RU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  <a:endParaRPr lang="ru-RU"/>
          </a:p>
        </p:txBody>
      </p:sp>
      <p:pic>
        <p:nvPicPr>
          <p:cNvPr id="7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Обложка раздела</a:t>
            </a:r>
            <a:br>
              <a:rPr lang="ru-RU" dirty="0"/>
            </a:br>
            <a:r>
              <a:rPr lang="ru-RU" dirty="0"/>
              <a:t>Текст заголовка (60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0" y="4781671"/>
            <a:ext cx="10515600" cy="130797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Подпись к заголовку если нужна (24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8125" y="159087"/>
            <a:ext cx="10303852" cy="8251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5519737" y="1268413"/>
            <a:ext cx="6454775" cy="504507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819150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1" y="984250"/>
            <a:ext cx="51435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28601" y="1990724"/>
            <a:ext cx="5143500" cy="4322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19737" y="984250"/>
            <a:ext cx="64547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9737" y="2000250"/>
            <a:ext cx="6454775" cy="43132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0940" y="984249"/>
            <a:ext cx="4673574" cy="116522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-1" y="0"/>
            <a:ext cx="6819901" cy="6858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96150" y="2149475"/>
            <a:ext cx="4678363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55456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3"/>
          </p:nvPr>
        </p:nvSpPr>
        <p:spPr>
          <a:xfrm>
            <a:off x="7541622" y="984250"/>
            <a:ext cx="442177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9" name="Текст 3"/>
          <p:cNvSpPr>
            <a:spLocks noGrp="1"/>
          </p:cNvSpPr>
          <p:nvPr>
            <p:ph type="body" sz="half" idx="2"/>
          </p:nvPr>
        </p:nvSpPr>
        <p:spPr>
          <a:xfrm>
            <a:off x="7541622" y="2149474"/>
            <a:ext cx="4421778" cy="41640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5461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/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/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/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/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/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/>
          <p:cNvSpPr txBox="1"/>
          <p:nvPr userDrawn="1"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/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  <a:endParaRPr lang="en-US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  <a:endParaRPr lang="ru-RU" sz="28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  <a:endParaRPr lang="ru-RU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  <a:endParaRPr lang="ru-RU"/>
          </a:p>
        </p:txBody>
      </p:sp>
      <p:pic>
        <p:nvPicPr>
          <p:cNvPr id="7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Вертикальный 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/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/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/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/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/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/>
          <p:cNvSpPr txBox="1"/>
          <p:nvPr userDrawn="1"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/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  <a:endParaRPr lang="en-US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  <a:endParaRPr lang="ru-RU" sz="28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Обложка раздела</a:t>
            </a:r>
            <a:br>
              <a:rPr lang="ru-RU" dirty="0"/>
            </a:br>
            <a:r>
              <a:rPr lang="ru-RU" dirty="0"/>
              <a:t>Текст заголовка (60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0" y="4781671"/>
            <a:ext cx="10515600" cy="130797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Подпись к заголовку если нужна (24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8125" y="159087"/>
            <a:ext cx="10303852" cy="8251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5519737" y="1268413"/>
            <a:ext cx="6454775" cy="504507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819150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1" y="984250"/>
            <a:ext cx="51435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28601" y="1990724"/>
            <a:ext cx="5143500" cy="4322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19737" y="984250"/>
            <a:ext cx="64547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9737" y="2000250"/>
            <a:ext cx="6454775" cy="43132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0940" y="984249"/>
            <a:ext cx="4673574" cy="116522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-1" y="0"/>
            <a:ext cx="6819901" cy="6858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96150" y="2149475"/>
            <a:ext cx="4678363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55456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3"/>
          </p:nvPr>
        </p:nvSpPr>
        <p:spPr>
          <a:xfrm>
            <a:off x="7541622" y="984250"/>
            <a:ext cx="442177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9" name="Текст 3"/>
          <p:cNvSpPr>
            <a:spLocks noGrp="1"/>
          </p:cNvSpPr>
          <p:nvPr>
            <p:ph type="body" sz="half" idx="2"/>
          </p:nvPr>
        </p:nvSpPr>
        <p:spPr>
          <a:xfrm>
            <a:off x="7541622" y="2149474"/>
            <a:ext cx="4421778" cy="41640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5461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/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/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/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/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/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/>
          <p:cNvSpPr txBox="1"/>
          <p:nvPr userDrawn="1"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/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  <a:endParaRPr lang="en-US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  <a:endParaRPr lang="ru-RU" sz="28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3"/>
          <a:stretch>
            <a:fillRect/>
          </a:stretch>
        </p:blipFill>
        <p:spPr>
          <a:xfrm>
            <a:off x="9877789" y="0"/>
            <a:ext cx="231421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159087"/>
            <a:ext cx="10303852" cy="540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2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074" y="259539"/>
            <a:ext cx="1303494" cy="43048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 flipV="1">
            <a:off x="11456377" y="6699738"/>
            <a:ext cx="735623" cy="6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 userDrawn="1"/>
        </p:nvGrpSpPr>
        <p:grpSpPr>
          <a:xfrm>
            <a:off x="12353840" y="159087"/>
            <a:ext cx="1103562" cy="2966485"/>
            <a:chOff x="12321661" y="3684546"/>
            <a:chExt cx="1103562" cy="2966485"/>
          </a:xfrm>
        </p:grpSpPr>
        <p:sp>
          <p:nvSpPr>
            <p:cNvPr id="12" name="Прямоугольник: скругленные противолежащие углы 11"/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28" name="Прямоугольник: скругленные противолежащие углы 27"/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0" name="Прямоугольник: скругленные противолежащие углы 29"/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2" name="Прямоугольник: скругленные противолежащие углы 31"/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4" name="Прямоугольник: скругленные противолежащие углы 33"/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135 / 135 / 135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Прямоугольник: скругленные противолежащие углы 18"/>
            <p:cNvSpPr/>
            <p:nvPr userDrawn="1"/>
          </p:nvSpPr>
          <p:spPr>
            <a:xfrm>
              <a:off x="12321661" y="6228602"/>
              <a:ext cx="1103562" cy="422429"/>
            </a:xfrm>
            <a:prstGeom prst="round2Diag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2427169" y="6324174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174 / 100 / 100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12353840" y="3255375"/>
            <a:ext cx="1651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Пожалуйста,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используйте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цветовую гамму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«300 лет СПбГУ»</a:t>
            </a:r>
            <a:endParaRPr lang="ru-RU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3"/>
          <a:stretch>
            <a:fillRect/>
          </a:stretch>
        </p:blipFill>
        <p:spPr>
          <a:xfrm>
            <a:off x="9877789" y="0"/>
            <a:ext cx="231421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159087"/>
            <a:ext cx="10303852" cy="540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2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1FD38E61-9C24-476F-BFBC-20F0EEEA3A3D}" type="slidenum">
              <a:rPr lang="ru-RU" smtClean="0"/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074" y="259539"/>
            <a:ext cx="1303494" cy="43048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 flipV="1">
            <a:off x="11456377" y="6699738"/>
            <a:ext cx="735623" cy="6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 userDrawn="1"/>
        </p:nvGrpSpPr>
        <p:grpSpPr>
          <a:xfrm>
            <a:off x="12353840" y="159087"/>
            <a:ext cx="1103562" cy="2966485"/>
            <a:chOff x="12321661" y="3684546"/>
            <a:chExt cx="1103562" cy="2966485"/>
          </a:xfrm>
        </p:grpSpPr>
        <p:sp>
          <p:nvSpPr>
            <p:cNvPr id="12" name="Прямоугольник: скругленные противолежащие углы 11"/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28" name="Прямоугольник: скругленные противолежащие углы 27"/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0" name="Прямоугольник: скругленные противолежащие углы 29"/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2" name="Прямоугольник: скругленные противолежащие углы 31"/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4" name="Прямоугольник: скругленные противолежащие углы 33"/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135 / 135 / 135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Прямоугольник: скругленные противолежащие углы 18"/>
            <p:cNvSpPr/>
            <p:nvPr userDrawn="1"/>
          </p:nvSpPr>
          <p:spPr>
            <a:xfrm>
              <a:off x="12321661" y="6228602"/>
              <a:ext cx="1103562" cy="422429"/>
            </a:xfrm>
            <a:prstGeom prst="round2Diag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2427169" y="6324174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174 / 100 / 100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12353840" y="3255375"/>
            <a:ext cx="1651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Пожалуйста,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используйте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цветовую гамму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«300 лет СПбГУ»</a:t>
            </a:r>
            <a:endParaRPr lang="ru-RU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2860" y="2954582"/>
            <a:ext cx="11301653" cy="1933575"/>
          </a:xfrm>
        </p:spPr>
        <p:txBody>
          <a:bodyPr/>
          <a:lstStyle/>
          <a:p>
            <a:r>
              <a:rPr lang="ru-RU" sz="4400" dirty="0"/>
              <a:t> Взлом банка - мировые сети</a:t>
            </a:r>
            <a:br>
              <a:rPr lang="ru-RU" sz="4400" dirty="0"/>
            </a:br>
            <a:r>
              <a:rPr lang="en-US" altLang="en-US" sz="2000" dirty="0"/>
              <a:t>Оценить</a:t>
            </a:r>
            <a:r>
              <a:rPr lang="en-US" altLang="ru-RU" sz="2000" dirty="0"/>
              <a:t> </a:t>
            </a:r>
            <a:r>
              <a:rPr lang="en-US" altLang="en-US" sz="2000" dirty="0"/>
              <a:t>необходимый</a:t>
            </a:r>
            <a:r>
              <a:rPr lang="en-US" altLang="ru-RU" sz="2000" dirty="0"/>
              <a:t> </a:t>
            </a:r>
            <a:r>
              <a:rPr lang="en-US" altLang="en-US" sz="2000" dirty="0"/>
              <a:t>размер</a:t>
            </a:r>
            <a:r>
              <a:rPr lang="en-US" altLang="ru-RU" sz="2000" dirty="0"/>
              <a:t> </a:t>
            </a:r>
            <a:r>
              <a:rPr lang="en-US" altLang="en-US" sz="2000" dirty="0"/>
              <a:t>тематической</a:t>
            </a:r>
            <a:r>
              <a:rPr lang="en-US" altLang="ru-RU" sz="2000" dirty="0"/>
              <a:t> </a:t>
            </a:r>
            <a:r>
              <a:rPr lang="en-US" altLang="en-US" sz="2000" dirty="0"/>
              <a:t>сети</a:t>
            </a:r>
            <a:r>
              <a:rPr lang="en-US" altLang="ru-RU" sz="2000" dirty="0"/>
              <a:t> </a:t>
            </a:r>
            <a:r>
              <a:rPr lang="en-US" altLang="en-US" sz="2000" dirty="0"/>
              <a:t>для</a:t>
            </a:r>
            <a:r>
              <a:rPr lang="en-US" altLang="ru-RU" sz="2000" dirty="0"/>
              <a:t> </a:t>
            </a:r>
            <a:r>
              <a:rPr lang="en-US" altLang="en-US" sz="2000" dirty="0"/>
              <a:t>взлома</a:t>
            </a:r>
            <a:r>
              <a:rPr lang="en-US" altLang="ru-RU" sz="2000" dirty="0"/>
              <a:t> </a:t>
            </a:r>
            <a:r>
              <a:rPr lang="en-US" altLang="en-US" sz="2000" dirty="0"/>
              <a:t>банка</a:t>
            </a:r>
            <a:r>
              <a:rPr lang="en-US" altLang="ru-RU" sz="2000" dirty="0"/>
              <a:t> </a:t>
            </a:r>
            <a:r>
              <a:rPr lang="en-US" altLang="en-US" sz="2000" dirty="0"/>
              <a:t>через</a:t>
            </a:r>
            <a:r>
              <a:rPr lang="en-US" altLang="ru-RU" sz="2000" dirty="0"/>
              <a:t> </a:t>
            </a:r>
            <a:r>
              <a:rPr lang="en-US" altLang="en-US" sz="2000" dirty="0"/>
              <a:t>мировые</a:t>
            </a:r>
            <a:r>
              <a:rPr lang="en-US" altLang="ru-RU" sz="2000" dirty="0"/>
              <a:t> </a:t>
            </a:r>
            <a:r>
              <a:rPr lang="en-US" altLang="en-US" sz="2000" dirty="0"/>
              <a:t>сети</a:t>
            </a:r>
            <a:r>
              <a:rPr lang="en-US" altLang="ru-RU" sz="2000" dirty="0"/>
              <a:t> </a:t>
            </a:r>
            <a:r>
              <a:rPr lang="en-US" altLang="en-US" sz="2000" dirty="0"/>
              <a:t>игроков</a:t>
            </a:r>
            <a:r>
              <a:rPr lang="en-US" altLang="ru-RU" sz="2000" dirty="0"/>
              <a:t>.</a:t>
            </a:r>
            <a:br>
              <a:rPr lang="en-US" altLang="ru-RU" sz="2000" dirty="0"/>
            </a:br>
            <a:r>
              <a:rPr lang="en-US" altLang="en-US" sz="2000" dirty="0"/>
              <a:t>Учитывая</a:t>
            </a:r>
            <a:r>
              <a:rPr lang="en-US" altLang="ru-RU" sz="2000" dirty="0"/>
              <a:t>, </a:t>
            </a:r>
            <a:r>
              <a:rPr lang="en-US" altLang="en-US" sz="2000" dirty="0"/>
              <a:t>что</a:t>
            </a:r>
            <a:r>
              <a:rPr lang="en-US" altLang="ru-RU" sz="2000" dirty="0"/>
              <a:t> </a:t>
            </a:r>
            <a:r>
              <a:rPr lang="en-US" altLang="en-US" sz="2000" dirty="0"/>
              <a:t>вероятность</a:t>
            </a:r>
            <a:r>
              <a:rPr lang="en-US" altLang="ru-RU" sz="2000" dirty="0"/>
              <a:t> </a:t>
            </a:r>
            <a:r>
              <a:rPr lang="en-US" altLang="en-US" sz="2000" dirty="0"/>
              <a:t>взлома</a:t>
            </a:r>
            <a:r>
              <a:rPr lang="en-US" altLang="ru-RU" sz="2000" dirty="0"/>
              <a:t> </a:t>
            </a:r>
            <a:r>
              <a:rPr lang="en-US" altLang="en-US" sz="2000" dirty="0"/>
              <a:t>пропорциональна</a:t>
            </a:r>
            <a:r>
              <a:rPr lang="en-US" altLang="ru-RU" sz="2000" dirty="0"/>
              <a:t> </a:t>
            </a:r>
            <a:r>
              <a:rPr lang="en-US" altLang="en-US" sz="2000" dirty="0"/>
              <a:t>полной</a:t>
            </a:r>
            <a:r>
              <a:rPr lang="en-US" altLang="ru-RU" sz="2000" dirty="0"/>
              <a:t> </a:t>
            </a:r>
            <a:r>
              <a:rPr lang="en-US" altLang="en-US" sz="2000" dirty="0"/>
              <a:t>мощности</a:t>
            </a:r>
            <a:r>
              <a:rPr lang="en-US" altLang="ru-RU" sz="2000" dirty="0"/>
              <a:t> </a:t>
            </a:r>
            <a:r>
              <a:rPr lang="en-US" altLang="en-US" sz="2000" dirty="0"/>
              <a:t>систем</a:t>
            </a:r>
            <a:r>
              <a:rPr lang="en-US" altLang="ru-RU" sz="2000" dirty="0"/>
              <a:t>, </a:t>
            </a:r>
            <a:r>
              <a:rPr lang="en-US" altLang="en-US" sz="2000" dirty="0"/>
              <a:t>используемых</a:t>
            </a:r>
            <a:r>
              <a:rPr lang="en-US" altLang="ru-RU" sz="2000" dirty="0"/>
              <a:t> </a:t>
            </a:r>
            <a:r>
              <a:rPr lang="en-US" altLang="en-US" sz="2000" dirty="0"/>
              <a:t>для</a:t>
            </a:r>
            <a:r>
              <a:rPr lang="en-US" altLang="ru-RU" sz="2000" dirty="0"/>
              <a:t> </a:t>
            </a:r>
            <a:r>
              <a:rPr lang="en-US" altLang="en-US" sz="2000" dirty="0"/>
              <a:t>атаки</a:t>
            </a:r>
            <a:r>
              <a:rPr lang="en-US" altLang="ru-RU" sz="2000" dirty="0"/>
              <a:t>,</a:t>
            </a:r>
            <a:br>
              <a:rPr lang="en-US" altLang="ru-RU" sz="2000" dirty="0"/>
            </a:br>
            <a:r>
              <a:rPr lang="en-US" altLang="en-US" sz="2000" dirty="0"/>
              <a:t>а</a:t>
            </a:r>
            <a:r>
              <a:rPr lang="en-US" altLang="ru-RU" sz="2000" dirty="0"/>
              <a:t> </a:t>
            </a:r>
            <a:r>
              <a:rPr lang="en-US" altLang="en-US" sz="2000" dirty="0"/>
              <a:t>возможности</a:t>
            </a:r>
            <a:r>
              <a:rPr lang="en-US" altLang="ru-RU" sz="2000" dirty="0"/>
              <a:t> </a:t>
            </a:r>
            <a:r>
              <a:rPr lang="en-US" altLang="en-US" sz="2000" dirty="0"/>
              <a:t>использования</a:t>
            </a:r>
            <a:r>
              <a:rPr lang="en-US" altLang="ru-RU" sz="2000" dirty="0"/>
              <a:t> </a:t>
            </a:r>
            <a:r>
              <a:rPr lang="en-US" altLang="en-US" sz="2000" dirty="0"/>
              <a:t>тематических</a:t>
            </a:r>
            <a:r>
              <a:rPr lang="en-US" altLang="ru-RU" sz="2000" dirty="0"/>
              <a:t> </a:t>
            </a:r>
            <a:r>
              <a:rPr lang="en-US" altLang="en-US" sz="2000" dirty="0"/>
              <a:t>мировых</a:t>
            </a:r>
            <a:r>
              <a:rPr lang="en-US" altLang="ru-RU" sz="2000" dirty="0"/>
              <a:t> </a:t>
            </a:r>
            <a:r>
              <a:rPr lang="en-US" altLang="en-US" sz="2000" dirty="0"/>
              <a:t>сетей</a:t>
            </a:r>
            <a:r>
              <a:rPr lang="en-US" altLang="ru-RU" sz="2000" dirty="0"/>
              <a:t> </a:t>
            </a:r>
            <a:r>
              <a:rPr lang="en-US" altLang="en-US" sz="2000" dirty="0"/>
              <a:t>ограничена</a:t>
            </a:r>
            <a:r>
              <a:rPr lang="en-US" altLang="ru-RU" sz="2000" dirty="0"/>
              <a:t> </a:t>
            </a:r>
            <a:r>
              <a:rPr lang="en-US" altLang="en-US" sz="2000" dirty="0"/>
              <a:t>их</a:t>
            </a:r>
            <a:r>
              <a:rPr lang="en-US" altLang="ru-RU" sz="2000" dirty="0"/>
              <a:t> </a:t>
            </a:r>
            <a:r>
              <a:rPr lang="en-US" altLang="en-US" sz="2000" dirty="0"/>
              <a:t>загрузкой</a:t>
            </a:r>
            <a:r>
              <a:rPr lang="en-US" altLang="ru-RU" sz="2000" dirty="0"/>
              <a:t> </a:t>
            </a:r>
            <a:r>
              <a:rPr lang="en-US" altLang="en-US" sz="2000" dirty="0"/>
              <a:t>по</a:t>
            </a:r>
            <a:r>
              <a:rPr lang="en-US" altLang="ru-RU" sz="2000" dirty="0"/>
              <a:t> </a:t>
            </a:r>
            <a:r>
              <a:rPr lang="en-US" altLang="en-US" sz="2000" dirty="0"/>
              <a:t>основному</a:t>
            </a:r>
            <a:r>
              <a:rPr lang="en-US" altLang="ru-RU" sz="2000" dirty="0"/>
              <a:t> </a:t>
            </a:r>
            <a:r>
              <a:rPr lang="en-US" altLang="en-US" sz="2000" dirty="0"/>
              <a:t>применению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территориальной</a:t>
            </a:r>
            <a:r>
              <a:rPr lang="en-US" altLang="ru-RU" sz="2000" dirty="0"/>
              <a:t> </a:t>
            </a:r>
            <a:r>
              <a:rPr lang="en-US" altLang="en-US" sz="2000" dirty="0"/>
              <a:t>распределенностью</a:t>
            </a:r>
            <a:endParaRPr lang="en-US" altLang="en-US" sz="2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64845" y="5434330"/>
            <a:ext cx="3947160" cy="509905"/>
          </a:xfrm>
        </p:spPr>
        <p:txBody>
          <a:bodyPr/>
          <a:lstStyle/>
          <a:p>
            <a:r>
              <a:rPr lang="ru-RU" dirty="0"/>
              <a:t>Шарабарин Михаил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659130" y="5944235"/>
            <a:ext cx="4094480" cy="344805"/>
          </a:xfrm>
        </p:spPr>
        <p:txBody>
          <a:bodyPr/>
          <a:lstStyle/>
          <a:p>
            <a:r>
              <a:rPr lang="ru-RU" altLang="en-US"/>
              <a:t>Team Lead </a:t>
            </a:r>
            <a:endParaRPr lang="ru-RU" altLang="en-US"/>
          </a:p>
        </p:txBody>
      </p:sp>
      <p:sp>
        <p:nvSpPr>
          <p:cNvPr id="3" name="Текст 3"/>
          <p:cNvSpPr>
            <a:spLocks noGrp="1"/>
          </p:cNvSpPr>
          <p:nvPr/>
        </p:nvSpPr>
        <p:spPr>
          <a:xfrm>
            <a:off x="5539740" y="5434330"/>
            <a:ext cx="6256655" cy="509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Добрынин Даниил Андреевич </a:t>
            </a:r>
            <a:endParaRPr lang="ru-RU" dirty="0"/>
          </a:p>
        </p:txBody>
      </p:sp>
      <p:sp>
        <p:nvSpPr>
          <p:cNvPr id="6" name="Текст 4"/>
          <p:cNvSpPr>
            <a:spLocks noGrp="1"/>
          </p:cNvSpPr>
          <p:nvPr/>
        </p:nvSpPr>
        <p:spPr>
          <a:xfrm>
            <a:off x="5539740" y="5944235"/>
            <a:ext cx="4094480" cy="344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dirty="0"/>
              <a:t>Assistant Team Lead</a:t>
            </a:r>
            <a:r>
              <a:rPr lang="ru-RU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"/>
          <p:cNvGraphicFramePr/>
          <p:nvPr/>
        </p:nvGraphicFramePr>
        <p:xfrm>
          <a:off x="629285" y="1210310"/>
          <a:ext cx="9134475" cy="536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59028"/>
            <a:ext cx="10258425" cy="554566"/>
          </a:xfrm>
        </p:spPr>
        <p:txBody>
          <a:bodyPr/>
          <a:lstStyle/>
          <a:p>
            <a:r>
              <a:rPr lang="en-US">
                <a:sym typeface="+mn-ea"/>
              </a:rPr>
              <a:t>Оценка взлома банка в настоящее время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"/>
          </p:nvPr>
        </p:nvSpPr>
        <p:spPr>
          <a:xfrm>
            <a:off x="7541622" y="1210310"/>
            <a:ext cx="4421778" cy="365579"/>
          </a:xfrm>
        </p:spPr>
        <p:txBody>
          <a:bodyPr anchor="t">
            <a:normAutofit fontScale="8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>
                <a:sym typeface="Calibri" panose="020F0502020204030204"/>
              </a:rPr>
              <a:t>Брутфорс AES-128</a:t>
            </a:r>
            <a:endParaRPr lang="en-US" altLang="en-US" sz="200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41622" y="1576365"/>
            <a:ext cx="4421778" cy="3817869"/>
          </a:xfrm>
        </p:spPr>
        <p:txBody>
          <a:bodyPr/>
          <a:lstStyle/>
          <a:p>
            <a:r>
              <a:rPr lang="ru-RU" altLang="en-US" sz="2000">
                <a:sym typeface="Calibri" panose="020F0502020204030204"/>
              </a:rPr>
              <a:t>Вывод: настоящее время брутфорс невозможен</a:t>
            </a:r>
            <a:endParaRPr lang="ru-RU" altLang="en-US" sz="2000">
              <a:sym typeface="Calibri" panose="020F0502020204030204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1"/>
          <p:cNvGraphicFramePr/>
          <p:nvPr/>
        </p:nvGraphicFramePr>
        <p:xfrm>
          <a:off x="228600" y="984250"/>
          <a:ext cx="6909435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59028"/>
            <a:ext cx="10258425" cy="554566"/>
          </a:xfrm>
        </p:spPr>
        <p:txBody>
          <a:bodyPr/>
          <a:lstStyle/>
          <a:p>
            <a:r>
              <a:rPr lang="ru-RU" dirty="0"/>
              <a:t>Заголовок (32 </a:t>
            </a:r>
            <a:r>
              <a:rPr lang="en-US" dirty="0" err="1"/>
              <a:t>pt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"/>
          </p:nvPr>
        </p:nvSpPr>
        <p:spPr>
          <a:xfrm>
            <a:off x="7541622" y="984250"/>
            <a:ext cx="4421778" cy="365579"/>
          </a:xfrm>
        </p:spPr>
        <p:txBody>
          <a:bodyPr anchor="t">
            <a:normAutofit fontScale="82500"/>
          </a:bodyPr>
          <a:lstStyle/>
          <a:p>
            <a:r>
              <a:rPr lang="en-US" altLang="en-US" sz="2000">
                <a:sym typeface="Calibri" panose="020F0502020204030204"/>
              </a:rPr>
              <a:t>DDoS</a:t>
            </a:r>
            <a:endParaRPr lang="en-US" altLang="en-US" sz="200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41622" y="1520485"/>
            <a:ext cx="4421778" cy="381786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000">
                <a:sym typeface="Times New Roman" panose="02020603050405020304"/>
              </a:rPr>
              <a:t>Пиковая нагрузка если взлмывать через сервера lichess</a:t>
            </a:r>
            <a:endParaRPr lang="ru-RU" altLang="en-US" sz="2000"/>
          </a:p>
        </p:txBody>
      </p:sp>
      <p:sp>
        <p:nvSpPr>
          <p:cNvPr id="5" name="Текст 3"/>
          <p:cNvSpPr txBox="1"/>
          <p:nvPr/>
        </p:nvSpPr>
        <p:spPr>
          <a:xfrm>
            <a:off x="7314927" y="5801707"/>
            <a:ext cx="4421778" cy="56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000">
                <a:sym typeface="Times New Roman" panose="02020603050405020304"/>
              </a:rPr>
              <a:t>График для расчета узлов для DDoS</a:t>
            </a:r>
            <a:endParaRPr lang="ru-RU" sz="1600" i="1" dirty="0"/>
          </a:p>
        </p:txBody>
      </p:sp>
      <p:sp>
        <p:nvSpPr>
          <p:cNvPr id="6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59028"/>
            <a:ext cx="10258425" cy="554566"/>
          </a:xfrm>
        </p:spPr>
        <p:txBody>
          <a:bodyPr/>
          <a:lstStyle/>
          <a:p>
            <a:r>
              <a:rPr lang="en-US" altLang="zh-CN">
                <a:sym typeface="+mn-ea"/>
              </a:rPr>
              <a:t>Итоги моделирования DDoS</a:t>
            </a:r>
            <a:r>
              <a:rPr lang="ru-RU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атаки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"/>
          </p:nvPr>
        </p:nvSpPr>
        <p:spPr>
          <a:xfrm>
            <a:off x="7034892" y="983615"/>
            <a:ext cx="4421778" cy="365579"/>
          </a:xfrm>
        </p:spPr>
        <p:txBody>
          <a:bodyPr anchor="t">
            <a:normAutofit fontScale="52500"/>
          </a:bodyPr>
          <a:lstStyle/>
          <a:p>
            <a:pPr algn="ctr"/>
            <a:r>
              <a:rPr lang="ru-RU" altLang="en-US">
                <a:sym typeface="+mn-ea"/>
              </a:rPr>
              <a:t>Для успешного взлома  необходимо </a:t>
            </a:r>
            <a:r>
              <a:rPr lang="en-US" altLang="ru-RU">
                <a:sym typeface="+mn-ea"/>
              </a:rPr>
              <a:t>1070019</a:t>
            </a:r>
            <a:r>
              <a:rPr lang="ru-RU" altLang="en-US">
                <a:sym typeface="+mn-ea"/>
              </a:rPr>
              <a:t> узлов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41622" y="1520485"/>
            <a:ext cx="4421778" cy="3817869"/>
          </a:xfrm>
        </p:spPr>
        <p:txBody>
          <a:bodyPr>
            <a:normAutofit fontScale="7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Логистическая модель показывает, что даже при значительном росте активности участников сети общий риск атаки остаётся невысоким.</a:t>
            </a:r>
            <a:endParaRPr lang="en-US" altLang="zh-CN"/>
          </a:p>
          <a:p>
            <a:pPr marL="285750" indent="-285750">
              <a:buFont typeface="Arial" panose="020B0604020202020204"/>
              <a:buChar char="•"/>
            </a:pPr>
            <a:endParaRPr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lang="en-US" altLang="zh-CN">
                <a:sym typeface="+mn-ea"/>
              </a:rPr>
              <a:t>MVA + Tail Latency анализ демонстрирует, что сервер обладает запасом пропускной способности и может выдерживать пиковые нагрузки.</a:t>
            </a:r>
            <a:endParaRPr lang="en-US" altLang="zh-CN"/>
          </a:p>
          <a:p>
            <a:pPr marL="285750" indent="-285750">
              <a:buFont typeface="Arial" panose="020B0604020202020204"/>
              <a:buChar char="•"/>
            </a:pPr>
            <a:endParaRPr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lang="en-US" altLang="zh-CN">
                <a:sym typeface="+mn-ea"/>
              </a:rPr>
              <a:t>Стохастическая модель иллюстрирует, что часть атак всё же может завершиться успешно из‑за случайных колебаний задержек, но этот эффект умеренный.</a:t>
            </a:r>
            <a:endParaRPr lang="en-US" altLang="zh-CN"/>
          </a:p>
          <a:p>
            <a:pPr marL="285750" indent="-285750">
              <a:buFont typeface="Arial" panose="020B0604020202020204"/>
              <a:buChar char="•"/>
            </a:pPr>
            <a:endParaRPr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lang="en-US" altLang="zh-CN">
                <a:sym typeface="+mn-ea"/>
              </a:rPr>
              <a:t>Объединённая оценка по FLOPS и RPS даёт общий прогноз – вероятность успешного DDoS‑ударa остаётся небольшой.</a:t>
            </a:r>
            <a:endParaRPr lang="ru-RU" dirty="0"/>
          </a:p>
        </p:txBody>
      </p:sp>
      <p:sp>
        <p:nvSpPr>
          <p:cNvPr id="6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  <p:graphicFrame>
        <p:nvGraphicFramePr>
          <p:cNvPr id="8" name="Chart 1"/>
          <p:cNvGraphicFramePr/>
          <p:nvPr/>
        </p:nvGraphicFramePr>
        <p:xfrm>
          <a:off x="459105" y="983615"/>
          <a:ext cx="7233285" cy="547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278674"/>
            <a:ext cx="10303852" cy="705576"/>
          </a:xfrm>
        </p:spPr>
        <p:txBody>
          <a:bodyPr/>
          <a:lstStyle/>
          <a:p>
            <a:r>
              <a:rPr lang="ru-RU" altLang="en-US">
                <a:sym typeface="+mn-ea"/>
              </a:rPr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8125" y="1268730"/>
            <a:ext cx="9011285" cy="5045075"/>
          </a:xfrm>
        </p:spPr>
        <p:txBody>
          <a:bodyPr>
            <a:normAutofit lnSpcReduction="10000"/>
          </a:bodyPr>
          <a:lstStyle/>
          <a:p>
            <a:pPr marL="228600" lvl="0" indent="-1790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Известия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ЮФУ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Те</a:t>
            </a:r>
            <a:r>
              <a:rPr lang="ru-RU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х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нические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науки</a:t>
            </a:r>
            <a:r>
              <a:rPr lang="ru-RU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ОЦЕНКА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ВЕРОЯТНОСТИ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ОПРЕДЕЛЕНИЯ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МЕСТОПОЛОЖЕНИЯ</a:t>
            </a:r>
            <a:r>
              <a:rPr lang="ru-RU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РАДИОЭЛЕКТРОННОГО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СРЕДСТВА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РЕАЛЬНЫХ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УСЛОВИЯХ</a:t>
            </a:r>
            <a:r>
              <a:rPr lang="ru-RU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ФУНКЦИОНИРОВАНИЯ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СИСТЕМ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altLang="ru-RU" sz="20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lvl="0" indent="-1790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ru-RU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КиерЛенинка 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Development of the identification system by fingerprints</a:t>
            </a:r>
            <a:r>
              <a:rPr lang="ru-RU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Южно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Уральский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государственный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университет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г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Челябин</a:t>
            </a:r>
            <a:endParaRPr lang="en-US" altLang="en-US" sz="20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lvl="0" indent="-1790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Белов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.,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Воробьев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Е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М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.,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Шаталов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Е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-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Теория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графов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—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М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.: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Высш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школа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1976. — </a:t>
            </a:r>
            <a:r>
              <a:rPr lang="en-US" alt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</a:t>
            </a:r>
            <a:r>
              <a:rPr lang="en-US" altLang="ru-RU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392.</a:t>
            </a:r>
            <a:endParaRPr lang="en-US" altLang="ru-RU" sz="20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lvl="0" indent="-1790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endParaRPr lang="ru-RU" sz="2000" dirty="0"/>
          </a:p>
        </p:txBody>
      </p:sp>
      <p:sp>
        <p:nvSpPr>
          <p:cNvPr id="5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53465" y="2502535"/>
            <a:ext cx="10085070" cy="1853565"/>
          </a:xfrm>
        </p:spPr>
        <p:txBody>
          <a:bodyPr/>
          <a:p>
            <a:r>
              <a:rPr lang="ru-RU" altLang="en-US" sz="6600">
                <a:sym typeface="+mn-ea"/>
              </a:rPr>
              <a:t>Спасибо за внимание</a:t>
            </a:r>
            <a:endParaRPr lang="ru-RU" altLang="en-US" sz="66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278674"/>
            <a:ext cx="10303852" cy="705576"/>
          </a:xfrm>
        </p:spPr>
        <p:txBody>
          <a:bodyPr/>
          <a:lstStyle/>
          <a:p>
            <a:r>
              <a:rPr lang="ru-RU" altLang="en-US">
                <a:sym typeface="+mn-ea"/>
              </a:rPr>
              <a:t>Математическая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8125" y="1268414"/>
            <a:ext cx="5570492" cy="5045074"/>
          </a:xfrm>
        </p:spPr>
        <p:txBody>
          <a:bodyPr>
            <a:normAutofit/>
          </a:bodyPr>
          <a:lstStyle/>
          <a:p>
            <a:r>
              <a:rPr lang="en-US" altLang="en-US" sz="2000" b="1">
                <a:sym typeface="+mn-ea"/>
              </a:rPr>
              <a:t>Общая</a:t>
            </a:r>
            <a:r>
              <a:rPr lang="en-US" altLang="ru-RU" sz="2000" b="1">
                <a:sym typeface="+mn-ea"/>
              </a:rPr>
              <a:t> </a:t>
            </a:r>
            <a:r>
              <a:rPr lang="en-US" altLang="en-US" sz="2000" b="1">
                <a:sym typeface="+mn-ea"/>
              </a:rPr>
              <a:t>формула</a:t>
            </a:r>
            <a:r>
              <a:rPr lang="en-US" altLang="ru-RU" sz="2000" b="1">
                <a:sym typeface="+mn-ea"/>
              </a:rPr>
              <a:t> </a:t>
            </a:r>
            <a:r>
              <a:rPr lang="en-US" altLang="en-US" sz="2000" b="1">
                <a:sym typeface="+mn-ea"/>
              </a:rPr>
              <a:t>вероятности</a:t>
            </a:r>
            <a:r>
              <a:rPr lang="en-US" altLang="ru-RU" sz="2000" b="1">
                <a:sym typeface="+mn-ea"/>
              </a:rPr>
              <a:t> </a:t>
            </a:r>
            <a:r>
              <a:rPr lang="en-US" altLang="en-US" sz="2000" b="1">
                <a:sym typeface="+mn-ea"/>
              </a:rPr>
              <a:t>успешной</a:t>
            </a:r>
            <a:r>
              <a:rPr lang="en-US" altLang="ru-RU" sz="2000">
                <a:sym typeface="+mn-ea"/>
              </a:rPr>
              <a:t> DDoS‑</a:t>
            </a:r>
            <a:r>
              <a:rPr lang="en-US" altLang="en-US" sz="2000">
                <a:sym typeface="+mn-ea"/>
              </a:rPr>
              <a:t>атаки</a:t>
            </a:r>
            <a:r>
              <a:rPr lang="ru-RU" altLang="en-US" sz="2000">
                <a:sym typeface="+mn-ea"/>
              </a:rPr>
              <a:t> для одного узла</a:t>
            </a:r>
            <a:endParaRPr lang="ru-RU" altLang="en-US" sz="2000">
              <a:sym typeface="+mn-ea"/>
            </a:endParaRP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altLang="en-US" sz="2000" b="1">
                <a:sym typeface="+mn-ea"/>
              </a:rPr>
              <a:t>Вероятность взлома на основе мощности сети</a:t>
            </a:r>
            <a:r>
              <a:rPr lang="ru-RU" altLang="en-US" sz="2000">
                <a:sym typeface="+mn-ea"/>
              </a:rPr>
              <a:t> с учетом всех узлов сети:</a:t>
            </a:r>
            <a:endParaRPr lang="ru-RU" sz="2000" dirty="0"/>
          </a:p>
        </p:txBody>
      </p:sp>
      <p:sp>
        <p:nvSpPr>
          <p:cNvPr id="5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овое поле 6"/>
              <p:cNvSpPr txBox="1"/>
              <p:nvPr/>
            </p:nvSpPr>
            <p:spPr>
              <a:xfrm>
                <a:off x="5521960" y="984250"/>
                <a:ext cx="6452235" cy="177292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ф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𝑟𝑒𝑞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−𝑃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ф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ru-RU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𝑟𝑒𝑞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ru-RU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ru-RU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ru-RU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ru-RU" i="1">
                                                      <a:latin typeface="Cambria Math" panose="02040503050406030204" charset="0"/>
                                                      <a:cs typeface="Cambria Math" panose="0204050305040603020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ru-RU" i="1">
                                                      <a:latin typeface="Cambria Math" panose="02040503050406030204" charset="0"/>
                                                      <a:cs typeface="Cambria Math" panose="02040503050406030204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ru-RU" i="1">
                                                      <a:latin typeface="Cambria Math" panose="02040503050406030204" charset="0"/>
                                                      <a:cs typeface="Cambria Math" panose="02040503050406030204" charset="0"/>
                                                    </a:rPr>
                                                    <m:t>𝑃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ru-RU" i="1">
                                                      <a:latin typeface="Cambria Math" panose="02040503050406030204" charset="0"/>
                                                      <a:cs typeface="Cambria Math" panose="0204050305040603020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ru-RU" i="1">
                                                      <a:latin typeface="Cambria Math" panose="02040503050406030204" charset="0"/>
                                                      <a:cs typeface="Cambria Math" panose="02040503050406030204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ru-RU" i="1">
                                                      <a:latin typeface="Cambria Math" panose="02040503050406030204" charset="0"/>
                                                      <a:cs typeface="Cambria Math" panose="02040503050406030204" charset="0"/>
                                                    </a:rPr>
                                                    <m:t>𝑟𝑒𝑞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ru-RU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ru-RU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ru-RU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𝐶</m:t>
                                      </m:r>
                                    </m:sub>
                                    <m:sup>
                                      <m:r>
                                        <a:rPr lang="en-US" altLang="ru-RU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altLang="en-US"/>
              </a:p>
            </p:txBody>
          </p:sp>
        </mc:Choice>
        <mc:Fallback>
          <p:sp>
            <p:nvSpPr>
              <p:cNvPr id="7" name="Текстовое поле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60" y="984250"/>
                <a:ext cx="6452235" cy="17729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2384804F-3998-4D57-9195-F3826E402611-5" descr="wps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05" y="4266565"/>
            <a:ext cx="11198225" cy="744220"/>
          </a:xfrm>
          <a:prstGeom prst="rect">
            <a:avLst/>
          </a:prstGeom>
        </p:spPr>
      </p:pic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5223510"/>
            <a:ext cx="6829425" cy="715645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2284095" y="5426710"/>
            <a:ext cx="724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,где:</a:t>
            </a:r>
            <a:endParaRPr lang="ru-RU" altLang="en-US" sz="20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>
                <a:sym typeface="+mn-ea"/>
              </a:rPr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altLang="zh-CN">
                <a:highlight>
                  <a:srgbClr val="000000">
                    <a:alpha val="0"/>
                  </a:srgbClr>
                </a:highlight>
                <a:sym typeface="+mn-ea"/>
              </a:rPr>
              <a:t>Метод</a:t>
            </a:r>
            <a:endParaRPr lang="en-US" altLang="zh-CN" b="1">
              <a:highlight>
                <a:srgbClr val="FFFF00"/>
              </a:highlight>
            </a:endParaRP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Причина выбора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12" name="Таблица 11"/>
          <p:cNvGraphicFramePr/>
          <p:nvPr>
            <p:custDataLst>
              <p:tags r:id="rId1"/>
            </p:custDataLst>
          </p:nvPr>
        </p:nvGraphicFramePr>
        <p:xfrm>
          <a:off x="228600" y="1540510"/>
          <a:ext cx="11667490" cy="4819650"/>
        </p:xfrm>
        <a:graphic>
          <a:graphicData uri="http://schemas.openxmlformats.org/drawingml/2006/table">
            <a:tbl>
              <a:tblPr/>
              <a:tblGrid>
                <a:gridCol w="5419090"/>
                <a:gridCol w="6248400"/>
              </a:tblGrid>
              <a:tr h="803275"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Нормальное CDF (p_power)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Моделирует разброс оценки FLOPS как гауссов шум, отражая неточность в измерениях.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03275"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Нормальное CDF (p_rate)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Учитывает вариабельность RPS и tail‑latency через объединённую дисперсию σ_R и σ_C.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03275"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Гамма‑распределение (p_stoch)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Естественно описывает время до завершения последовательности экспоненциальных этапов.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03275"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MVA + Tail Latency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Основано на реальных метриках очередей и для точной оценки C_eff.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03275"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Логистическая функция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Быстро объединяет разные логарифмические признаки (гео, время, мощность) в единую оценку.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03275"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Масштабирование 1−(1−p)N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ru-RU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Классическая формула для вероятности хотя бы одного успеха среди N независимых узлов.</a:t>
                      </a:r>
                      <a:endParaRPr lang="en-US" altLang="ru-RU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8125" y="278674"/>
            <a:ext cx="10303852" cy="705576"/>
          </a:xfrm>
        </p:spPr>
        <p:txBody>
          <a:bodyPr/>
          <a:p>
            <a:r>
              <a:rPr lang="ru-RU" altLang="en-US">
                <a:sym typeface="+mn-ea"/>
              </a:rPr>
              <a:t>Математическая модель</a:t>
            </a:r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38125" y="9842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7090"/>
              </a:buClr>
              <a:buSzPts val="4400"/>
              <a:buFont typeface="Calibri" panose="020F0502020204030204"/>
              <a:buNone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Пример расчетов на основе шахматной сети, платформы lichess.org</a:t>
            </a:r>
            <a:endParaRPr lang="en-US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424555" y="1613535"/>
            <a:ext cx="6096000" cy="2985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20900">
                <a:solidFill>
                  <a:schemeClr val="accent2"/>
                </a:solidFill>
                <a:sym typeface="+mn-ea"/>
              </a:rPr>
              <a:t>99%</a:t>
            </a:r>
            <a:endParaRPr lang="en-US" altLang="en-US" sz="209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07210" y="4599305"/>
            <a:ext cx="93319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algn="ctr" rtl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Calibri" panose="020F0502020204030204"/>
              </a:rPr>
              <a:t>Данных были взяты из Open Lichess dataset за 2017 год, который содержит около 1.4 млн партий + 1% данных fingerprint для оценки мощности устройств</a:t>
            </a:r>
            <a:endParaRPr lang="ru-RU" altLang="en-US" sz="20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Calibri" panose="020F0502020204030204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722755" y="5753735"/>
            <a:ext cx="87458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Calibri" panose="020F0502020204030204"/>
              </a:rPr>
              <a:t>Также использовалось lichess api для деанонимизации геолокации игроков по их состоянию в командах (данные не 100% верны)</a:t>
            </a:r>
            <a:endParaRPr lang="ru-RU" altLang="en-US" sz="20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278674"/>
            <a:ext cx="10303852" cy="705576"/>
          </a:xfrm>
        </p:spPr>
        <p:txBody>
          <a:bodyPr/>
          <a:lstStyle/>
          <a:p>
            <a:r>
              <a:rPr lang="en-US">
                <a:sym typeface="+mn-ea"/>
              </a:rPr>
              <a:t>Средние показатели по fingerprint собранные на реальных пользователях масачусетски</a:t>
            </a:r>
            <a:r>
              <a:rPr lang="ru-RU" altLang="en-US">
                <a:sym typeface="+mn-ea"/>
              </a:rPr>
              <a:t>м университетом</a:t>
            </a:r>
            <a:endParaRPr lang="ru-RU" dirty="0"/>
          </a:p>
        </p:txBody>
      </p:sp>
      <p:sp>
        <p:nvSpPr>
          <p:cNvPr id="5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  <p:sp>
        <p:nvSpPr>
          <p:cNvPr id="157" name="Google Shape;157;p22"/>
          <p:cNvSpPr/>
          <p:nvPr/>
        </p:nvSpPr>
        <p:spPr>
          <a:xfrm>
            <a:off x="1469984" y="2280213"/>
            <a:ext cx="1851900" cy="311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3891022" y="2280213"/>
            <a:ext cx="1851950" cy="3113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312060" y="2280213"/>
            <a:ext cx="1851950" cy="31135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8733098" y="2280213"/>
            <a:ext cx="1851950" cy="3113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558595" y="2910839"/>
            <a:ext cx="1674728" cy="103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Device memory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6.89 ГБ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979633" y="2910839"/>
            <a:ext cx="1674728" cy="103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Hardware concurrency</a:t>
            </a:r>
            <a:b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7.27</a:t>
            </a: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400671" y="2910838"/>
            <a:ext cx="1674728" cy="103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 pixels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100" b="1">
                <a:solidFill>
                  <a:schemeClr val="lt1"/>
                </a:solidFill>
              </a:rPr>
              <a:t>1 254 486</a:t>
            </a:r>
            <a:r>
              <a:rPr lang="en-US" sz="1100">
                <a:solidFill>
                  <a:schemeClr val="lt1"/>
                </a:solidFill>
              </a:rPr>
              <a:t> px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8821709" y="2910838"/>
            <a:ext cx="1674728" cy="103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FLOPS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18.17 GFLOPS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877799" y="4875643"/>
            <a:ext cx="1036320" cy="10363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298837" y="4875643"/>
            <a:ext cx="1036320" cy="10363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6719875" y="4875643"/>
            <a:ext cx="1036320" cy="10363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9140913" y="4875643"/>
            <a:ext cx="1036320" cy="10363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16200000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00803" y="5098645"/>
            <a:ext cx="590312" cy="59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21841" y="5098646"/>
            <a:ext cx="590312" cy="59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42879" y="5098645"/>
            <a:ext cx="590312" cy="59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63917" y="5098647"/>
            <a:ext cx="590312" cy="59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278674"/>
            <a:ext cx="10303852" cy="705576"/>
          </a:xfrm>
        </p:spPr>
        <p:txBody>
          <a:bodyPr/>
          <a:lstStyle/>
          <a:p>
            <a:r>
              <a:rPr lang="en-US">
                <a:sym typeface="+mn-ea"/>
              </a:rPr>
              <a:t>Мировая карта плотности игроков</a:t>
            </a:r>
            <a:endParaRPr lang="ru-RU" dirty="0"/>
          </a:p>
        </p:txBody>
      </p:sp>
      <p:sp>
        <p:nvSpPr>
          <p:cNvPr id="5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  <p:grpSp>
        <p:nvGrpSpPr>
          <p:cNvPr id="35" name="Группа 34"/>
          <p:cNvGrpSpPr/>
          <p:nvPr/>
        </p:nvGrpSpPr>
        <p:grpSpPr>
          <a:xfrm>
            <a:off x="548005" y="984250"/>
            <a:ext cx="9994265" cy="5475605"/>
            <a:chOff x="375" y="1550"/>
            <a:chExt cx="15739" cy="8623"/>
          </a:xfrm>
        </p:grpSpPr>
        <p:pic>
          <p:nvPicPr>
            <p:cNvPr id="8" name="Изображение 7" descr="pngwing.com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5" y="1550"/>
              <a:ext cx="15739" cy="8623"/>
            </a:xfrm>
            <a:prstGeom prst="rect">
              <a:avLst/>
            </a:prstGeom>
          </p:spPr>
        </p:pic>
        <p:sp>
          <p:nvSpPr>
            <p:cNvPr id="16" name="Овал 15"/>
            <p:cNvSpPr/>
            <p:nvPr/>
          </p:nvSpPr>
          <p:spPr>
            <a:xfrm>
              <a:off x="9964" y="5228"/>
              <a:ext cx="344" cy="3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10590" y="5088"/>
              <a:ext cx="1079" cy="1079"/>
            </a:xfrm>
            <a:prstGeom prst="ellipse">
              <a:avLst/>
            </a:prstGeom>
            <a:solidFill>
              <a:srgbClr val="8D3F3F"/>
            </a:solidFill>
            <a:ln w="12700"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5464" y="8695"/>
              <a:ext cx="344" cy="3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5808" y="7871"/>
              <a:ext cx="344" cy="3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8073" y="5088"/>
              <a:ext cx="344" cy="3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5371" y="6914"/>
              <a:ext cx="344" cy="3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257" y="6028"/>
              <a:ext cx="344" cy="3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9644" y="5684"/>
              <a:ext cx="344" cy="3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9678" y="3958"/>
              <a:ext cx="630" cy="549"/>
            </a:xfrm>
            <a:prstGeom prst="ellipse">
              <a:avLst/>
            </a:prstGeom>
            <a:solidFill>
              <a:srgbClr val="AE6464"/>
            </a:solidFill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</p:grpSp>
      <p:sp>
        <p:nvSpPr>
          <p:cNvPr id="36" name="Овал 35"/>
          <p:cNvSpPr/>
          <p:nvPr/>
        </p:nvSpPr>
        <p:spPr>
          <a:xfrm>
            <a:off x="5654675" y="2861945"/>
            <a:ext cx="400050" cy="348615"/>
          </a:xfrm>
          <a:prstGeom prst="ellipse">
            <a:avLst/>
          </a:prstGeom>
          <a:solidFill>
            <a:srgbClr val="AE6464"/>
          </a:solidFill>
          <a:ln>
            <a:solidFill>
              <a:schemeClr val="tx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278674"/>
            <a:ext cx="10303852" cy="705576"/>
          </a:xfrm>
        </p:spPr>
        <p:txBody>
          <a:bodyPr/>
          <a:lstStyle/>
          <a:p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Архитектура сервера lichess.org</a:t>
            </a:r>
            <a:endParaRPr lang="ru-RU" dirty="0"/>
          </a:p>
        </p:txBody>
      </p:sp>
      <p:sp>
        <p:nvSpPr>
          <p:cNvPr id="5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3755" y="812800"/>
            <a:ext cx="8783955" cy="56476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6"/>
          <p:cNvSpPr txBox="1"/>
          <p:nvPr/>
        </p:nvSpPr>
        <p:spPr>
          <a:xfrm>
            <a:off x="6095365" y="278765"/>
            <a:ext cx="5653405" cy="48037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Взлом через Lichess</a:t>
            </a:r>
            <a:endParaRPr lang="en-US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Times New Roman" panose="02020603050405020304"/>
            </a:endParaRPr>
          </a:p>
          <a:p>
            <a:pPr marL="1778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Клиентские WebSocket‑узлы</a:t>
            </a:r>
            <a:b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</a:br>
            <a: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 Модифицированный Lichess‑код внедряется в клиентах: каждый браузер держит «живые» WS‑коннекты и отправляет частые ping/move, создавая постоянную нагрузку на серверный кластер.</a:t>
            </a:r>
            <a:b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</a:br>
            <a:endParaRPr lang="en-US" altLang="en-US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278674"/>
            <a:ext cx="10303852" cy="705576"/>
          </a:xfrm>
        </p:spPr>
        <p:txBody>
          <a:bodyPr/>
          <a:lstStyle/>
          <a:p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Архитектура сервера lichess.org</a:t>
            </a:r>
            <a:endParaRPr lang="ru-RU" dirty="0"/>
          </a:p>
        </p:txBody>
      </p:sp>
      <p:sp>
        <p:nvSpPr>
          <p:cNvPr id="5" name="Номер слайда 5"/>
          <p:cNvSpPr txBox="1"/>
          <p:nvPr/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8E61-9C24-476F-BFBC-20F0EEEA3A3D}" type="slidenum">
              <a:rPr lang="ru-RU" smtClean="0"/>
            </a:fld>
            <a:endParaRPr lang="ru-RU" dirty="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38125" y="882650"/>
            <a:ext cx="6096000" cy="6667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78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Использование архитектуры Lichess для распределённого DDoS</a:t>
            </a:r>
            <a:b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</a:br>
            <a:endParaRPr lang="ru-RU" altLang="en-US" sz="2000" b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Times New Roman" panose="02020603050405020304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Char char="●"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Шардирование по регионам</a:t>
            </a:r>
            <a:b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</a:br>
            <a: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 Подключения распределяются по шардированным WS‑nginx инстансам, что позволяет масштабировать атаку через множество географически разбросанных узлов и обойти локальные лимиты.</a:t>
            </a:r>
            <a:b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</a:br>
            <a:endParaRPr lang="ru-RU" altLang="en-US" sz="2000" b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Times New Roman" panose="02020603050405020304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Char char="●"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Redis pub/sub‑форвардинг</a:t>
            </a:r>
            <a:b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</a:br>
            <a: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 Через подписку на каналы game:* и chat:* фальшивые сообщения форвардятся в Pub/Sub, вынуждая все воркеры (lila, lila‑ws) обрабатывать «пустой» трафик и расходовать CPU/память.</a:t>
            </a:r>
            <a:b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</a:br>
            <a:endParaRPr lang="ru-RU" altLang="en-US" sz="2000" b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Times New Roman" panose="02020603050405020304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Char char="●"/>
            </a:pPr>
            <a:b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800" b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lang="ru-RU" altLang="en-US" sz="800" b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09945" y="1729740"/>
            <a:ext cx="6096000" cy="3984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Char char="●"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Cache‑busting статика</a:t>
            </a:r>
            <a:b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</a:br>
            <a: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 Клиенты запрашивают CSS/JS с рандомным параметром версии, сбрасывая CDN‑кеш и генерируя лавину origin‑запросов к nginx → перегрузка сети и дисковой подсистемы.</a:t>
            </a:r>
            <a:b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</a:br>
            <a:endParaRPr lang="ru-RU" altLang="en-US" sz="2000" b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Times New Roman" panose="02020603050405020304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Char char="●"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SQL‑инъекции через API‑модули</a:t>
            </a:r>
            <a:b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</a:br>
            <a: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Times New Roman" panose="02020603050405020304"/>
              </a:rPr>
              <a:t> Подготовленные payload’ы к /api/account или /api/game вызывают тяжёлые JOIN’ы в bowie/archi, что увеличивает время ответа и создаёт «бутылочные горлышки</a:t>
            </a:r>
            <a:endParaRPr lang="ru-RU" altLang="en-US" sz="20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8*379"/>
  <p:tag name="TABLE_ENDDRAG_RECT" val="18*126*918*379"/>
</p:tagLst>
</file>

<file path=ppt/theme/theme1.xml><?xml version="1.0" encoding="utf-8"?>
<a:theme xmlns:a="http://schemas.openxmlformats.org/drawingml/2006/main" name="Тема Office">
  <a:themeElements>
    <a:clrScheme name="300 лет СПбГУ">
      <a:dk1>
        <a:srgbClr val="181818"/>
      </a:dk1>
      <a:lt1>
        <a:sysClr val="window" lastClr="FFFFFF"/>
      </a:lt1>
      <a:dk2>
        <a:srgbClr val="C9BCAB"/>
      </a:dk2>
      <a:lt2>
        <a:srgbClr val="FBF9F7"/>
      </a:lt2>
      <a:accent1>
        <a:srgbClr val="AF2C22"/>
      </a:accent1>
      <a:accent2>
        <a:srgbClr val="C8A06E"/>
      </a:accent2>
      <a:accent3>
        <a:srgbClr val="8D3F3F"/>
      </a:accent3>
      <a:accent4>
        <a:srgbClr val="C9BCAB"/>
      </a:accent4>
      <a:accent5>
        <a:srgbClr val="878787"/>
      </a:accent5>
      <a:accent6>
        <a:srgbClr val="AE6464"/>
      </a:accent6>
      <a:hlink>
        <a:srgbClr val="245590"/>
      </a:hlink>
      <a:folHlink>
        <a:srgbClr val="088FE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300 лет СПбГУ">
      <a:dk1>
        <a:srgbClr val="181818"/>
      </a:dk1>
      <a:lt1>
        <a:sysClr val="window" lastClr="FFFFFF"/>
      </a:lt1>
      <a:dk2>
        <a:srgbClr val="C9BCAB"/>
      </a:dk2>
      <a:lt2>
        <a:srgbClr val="FBF9F7"/>
      </a:lt2>
      <a:accent1>
        <a:srgbClr val="AF2C22"/>
      </a:accent1>
      <a:accent2>
        <a:srgbClr val="C8A06E"/>
      </a:accent2>
      <a:accent3>
        <a:srgbClr val="8D3F3F"/>
      </a:accent3>
      <a:accent4>
        <a:srgbClr val="C9BCAB"/>
      </a:accent4>
      <a:accent5>
        <a:srgbClr val="878787"/>
      </a:accent5>
      <a:accent6>
        <a:srgbClr val="AE6464"/>
      </a:accent6>
      <a:hlink>
        <a:srgbClr val="245590"/>
      </a:hlink>
      <a:folHlink>
        <a:srgbClr val="088FE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4278</Words>
  <Application>WPS Presentation</Application>
  <PresentationFormat>Произвольный</PresentationFormat>
  <Paragraphs>154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Segoe UI</vt:lpstr>
      <vt:lpstr>Open Sans</vt:lpstr>
      <vt:lpstr>Segoe Print</vt:lpstr>
      <vt:lpstr>Open Sans ExtraBold</vt:lpstr>
      <vt:lpstr>Open Sans</vt:lpstr>
      <vt:lpstr>Microsoft YaHei</vt:lpstr>
      <vt:lpstr>Arial Unicode MS</vt:lpstr>
      <vt:lpstr>Calibri</vt:lpstr>
      <vt:lpstr>Cambria Math</vt:lpstr>
      <vt:lpstr>Calibri</vt:lpstr>
      <vt:lpstr>Arial</vt:lpstr>
      <vt:lpstr>Times New Roman</vt:lpstr>
      <vt:lpstr>Тема Office</vt:lpstr>
      <vt:lpstr>1_Тема Office</vt:lpstr>
      <vt:lpstr>Текст заголовка презентации может быть на несколько строк. Размер шрифта зависит от объема заголовка</vt:lpstr>
      <vt:lpstr>Обложка раздела Текст заголовка (60 pt)</vt:lpstr>
      <vt:lpstr>Заголовок (32 pt)</vt:lpstr>
      <vt:lpstr>Заголовок </vt:lpstr>
      <vt:lpstr>Математическая модель</vt:lpstr>
      <vt:lpstr>Заголовок (32 pt)</vt:lpstr>
      <vt:lpstr>Заголовок (32 pt)</vt:lpstr>
      <vt:lpstr>Заголовок (32 pt)</vt:lpstr>
      <vt:lpstr>Архитектура сервера lichess.org</vt:lpstr>
      <vt:lpstr>Заголовок (32 pt)</vt:lpstr>
      <vt:lpstr>Заголовок (32 pt)</vt:lpstr>
      <vt:lpstr>Заголовок (32 pt)</vt:lpstr>
      <vt:lpstr>Заголовок (32 pt)</vt:lpstr>
      <vt:lpstr>Оценка взлома банка в настоящее время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Nadja Lapshina</dc:creator>
  <cp:lastModifiedBy>makos</cp:lastModifiedBy>
  <cp:revision>79</cp:revision>
  <dcterms:created xsi:type="dcterms:W3CDTF">2022-11-23T08:08:00Z</dcterms:created>
  <dcterms:modified xsi:type="dcterms:W3CDTF">2025-04-23T10:43:56Z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FB147A7070064ADF87803F016256462B_12</vt:lpwstr>
  </property>
  <property fmtid="{D5CDD505-2E9C-101B-9397-08002B2CF9AE}" pid="3" name="KSOProductBuildVer">
    <vt:lpwstr>1049-12.2.0.20795</vt:lpwstr>
  </property>
</Properties>
</file>