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6"/>
  </p:notesMasterIdLst>
  <p:sldIdLst>
    <p:sldId id="268" r:id="rId3"/>
    <p:sldId id="269" r:id="rId4"/>
    <p:sldId id="257" r:id="rId5"/>
    <p:sldId id="260" r:id="rId7"/>
    <p:sldId id="261" r:id="rId8"/>
    <p:sldId id="262" r:id="rId9"/>
    <p:sldId id="263" r:id="rId10"/>
    <p:sldId id="264" r:id="rId11"/>
    <p:sldId id="272" r:id="rId12"/>
    <p:sldId id="266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212ff9a43_0_2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212ff9a43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212c4bcab_0_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212c4bcab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212ff9a43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212ff9a4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600200"/>
            <a:ext cx="914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 panose="020F0502020204030204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7" name="Google Shape;67;p11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9" name="Google Shape;69;p11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13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4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7090"/>
              </a:buClr>
              <a:buSzPts val="4400"/>
              <a:buFont typeface="Calibri" panose="020F0502020204030204"/>
              <a:buNone/>
              <a:defRPr b="1">
                <a:solidFill>
                  <a:srgbClr val="60709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8625840" y="6644640"/>
            <a:ext cx="3600000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0" y="-22383"/>
            <a:ext cx="3600000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p3"/>
          <p:cNvSpPr/>
          <p:nvPr/>
        </p:nvSpPr>
        <p:spPr>
          <a:xfrm rot="-5400000">
            <a:off x="8820811" y="3139757"/>
            <a:ext cx="6492875" cy="213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3"/>
          <p:cNvSpPr/>
          <p:nvPr/>
        </p:nvSpPr>
        <p:spPr>
          <a:xfrm rot="-5400000">
            <a:off x="-3139758" y="3504883"/>
            <a:ext cx="6492875" cy="213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и объект">
  <p:cSld name="2_Заголовок и объект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6870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7090"/>
              </a:buClr>
              <a:buSzPts val="4400"/>
              <a:buFont typeface="Calibri" panose="020F0502020204030204"/>
              <a:buNone/>
              <a:defRPr b="1">
                <a:solidFill>
                  <a:srgbClr val="60709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body" idx="1"/>
          </p:nvPr>
        </p:nvSpPr>
        <p:spPr>
          <a:xfrm>
            <a:off x="838200" y="1825625"/>
            <a:ext cx="687053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/>
          <p:nvPr>
            <p:ph type="pic" idx="2"/>
          </p:nvPr>
        </p:nvSpPr>
        <p:spPr>
          <a:xfrm>
            <a:off x="8032750" y="0"/>
            <a:ext cx="415925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и объект">
  <p:cSld name="4_Заголовок и объект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563880" y="428043"/>
            <a:ext cx="11155680" cy="5991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7090"/>
              </a:buClr>
              <a:buSzPts val="4400"/>
              <a:buFont typeface="Calibri" panose="020F0502020204030204"/>
              <a:buNone/>
              <a:defRPr b="1">
                <a:solidFill>
                  <a:srgbClr val="60709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5" name="Google Shape;35;p5"/>
          <p:cNvSpPr/>
          <p:nvPr>
            <p:ph type="pic" idx="2"/>
          </p:nvPr>
        </p:nvSpPr>
        <p:spPr>
          <a:xfrm>
            <a:off x="838200" y="2301875"/>
            <a:ext cx="4895129" cy="156845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5"/>
          <p:cNvSpPr txBox="1"/>
          <p:nvPr>
            <p:ph type="body" idx="1"/>
          </p:nvPr>
        </p:nvSpPr>
        <p:spPr>
          <a:xfrm>
            <a:off x="6458672" y="4428023"/>
            <a:ext cx="4879887" cy="135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body" idx="3"/>
          </p:nvPr>
        </p:nvSpPr>
        <p:spPr>
          <a:xfrm>
            <a:off x="853441" y="4428022"/>
            <a:ext cx="4879888" cy="135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/>
          <p:nvPr>
            <p:ph type="pic" idx="4"/>
          </p:nvPr>
        </p:nvSpPr>
        <p:spPr>
          <a:xfrm>
            <a:off x="6458672" y="2320617"/>
            <a:ext cx="4940847" cy="15684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7090"/>
              </a:buClr>
              <a:buSzPts val="4400"/>
              <a:buFont typeface="Calibri" panose="020F0502020204030204"/>
              <a:buNone/>
              <a:defRPr b="1">
                <a:solidFill>
                  <a:srgbClr val="60709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>
  <p:cSld name="1_Заголовок и объект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hyperlink" Target="https://presentation-creation.ru/" TargetMode="Externa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1" name="Google Shape;11;p1">
            <a:hlinkClick r:id="rId16"/>
          </p:cNvPr>
          <p:cNvPicPr preferRelativeResize="0"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s://presentation-creation.r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83615" y="2924817"/>
            <a:ext cx="10363200" cy="1248139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Взлом банка - мировые сети</a:t>
            </a:r>
            <a:endParaRPr lang="en-US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5445215"/>
            <a:ext cx="8534400" cy="384052"/>
          </a:xfrm>
        </p:spPr>
        <p:txBody>
          <a:bodyPr/>
          <a:lstStyle/>
          <a:p>
            <a:r>
              <a:rPr lang="ru-RU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Санкт-Петербург</a:t>
            </a:r>
            <a:r>
              <a:rPr 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|  2024</a:t>
            </a:r>
            <a:endParaRPr lang="ru-RU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8924" y="4004705"/>
            <a:ext cx="11334115" cy="1217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sz="1335"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Оценить необходимый размер тематической сети для взлома банка через мировые сети игроков. </a:t>
            </a:r>
            <a:endParaRPr sz="1335">
              <a:solidFill>
                <a:schemeClr val="bg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sz="1335"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Учитывая, что вероятность взлома пропорциональна полной мощности систем, используемых для атаки,</a:t>
            </a:r>
            <a:endParaRPr sz="1335">
              <a:solidFill>
                <a:schemeClr val="bg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sz="1335"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а возможности использования тематических мировых сетей ограничена их загрузкой по основному применению и территориальной распределенностью</a:t>
            </a:r>
            <a:endParaRPr sz="1335">
              <a:solidFill>
                <a:schemeClr val="bg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ru-RU" sz="1335" dirty="0">
              <a:solidFill>
                <a:schemeClr val="bg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" y="-27305"/>
            <a:ext cx="12011025" cy="694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7090"/>
              </a:buClr>
              <a:buSzPts val="4400"/>
              <a:buFont typeface="Calibri" panose="020F0502020204030204"/>
              <a:buNone/>
            </a:pPr>
            <a:r>
              <a:rPr lang="ru-RU" altLang="en-US"/>
              <a:t>Литература</a:t>
            </a:r>
            <a:endParaRPr lang="ru-RU" altLang="en-US"/>
          </a:p>
        </p:txBody>
      </p:sp>
      <p:sp>
        <p:nvSpPr>
          <p:cNvPr id="221" name="Google Shape;221;p27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790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Известия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ЮФУ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Те</a:t>
            </a:r>
            <a:r>
              <a:rPr lang="ru-RU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х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нические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науки</a:t>
            </a:r>
            <a:r>
              <a:rPr lang="ru-RU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ОЦЕНКА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ВЕРОЯТНОСТИ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ОПРЕДЕЛЕНИЯ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МЕСТОПОЛОЖЕНИЯ</a:t>
            </a:r>
            <a:r>
              <a:rPr lang="ru-RU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РАДИОЭЛЕКТРОННОГО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СРЕДСТВА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РЕАЛЬНЫХ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УСЛОВИЯХ</a:t>
            </a:r>
            <a:r>
              <a:rPr lang="ru-RU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ФУНКЦИОНИРОВАНИЯ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СИСТЕМ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altLang="ru-RU" sz="18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lvl="0" indent="-1790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ru-RU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КиерЛенинка 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Development of the identification system by fingerprints</a:t>
            </a:r>
            <a:r>
              <a:rPr lang="ru-RU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Южно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Уральский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государственный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университет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г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Челябин</a:t>
            </a:r>
            <a:endParaRPr lang="en-US" altLang="en-US" sz="18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lvl="0" indent="-1790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Белов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.,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Воробьев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Е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М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.,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Шаталов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Е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-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Теория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графов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—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М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.: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Высш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школа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1976. — </a:t>
            </a:r>
            <a:r>
              <a:rPr lang="en-US" altLang="en-US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</a:t>
            </a:r>
            <a:r>
              <a:rPr lang="en-US" altLang="ru-RU"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392.</a:t>
            </a:r>
            <a:endParaRPr lang="en-US" altLang="ru-RU" sz="18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1127125" y="2637155"/>
            <a:ext cx="101923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 sz="7200">
                <a:sym typeface="+mn-ea"/>
              </a:rPr>
              <a:t>Спасибо за внимание</a:t>
            </a:r>
            <a:endParaRPr lang="ru-RU" altLang="en-US" sz="7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>
          <a:xfrm>
            <a:off x="838200" y="365125"/>
            <a:ext cx="10515600" cy="634365"/>
          </a:xfrm>
        </p:spPr>
        <p:txBody>
          <a:bodyPr>
            <a:normAutofit fontScale="90000"/>
          </a:bodyPr>
          <a:p>
            <a:r>
              <a:rPr lang="ru-RU" altLang="en-US"/>
              <a:t>Математическая модель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11225" y="1196975"/>
            <a:ext cx="10104120" cy="895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/>
              <a:t>Общая</a:t>
            </a:r>
            <a:r>
              <a:rPr lang="en-US" altLang="ru-RU" b="1"/>
              <a:t> </a:t>
            </a:r>
            <a:r>
              <a:rPr lang="en-US" altLang="en-US" b="1"/>
              <a:t>формула</a:t>
            </a:r>
            <a:r>
              <a:rPr lang="en-US" altLang="ru-RU" b="1"/>
              <a:t> </a:t>
            </a:r>
            <a:r>
              <a:rPr lang="en-US" altLang="en-US" b="1"/>
              <a:t>вероятности</a:t>
            </a:r>
            <a:r>
              <a:rPr lang="en-US" altLang="ru-RU" b="1"/>
              <a:t> </a:t>
            </a:r>
            <a:r>
              <a:rPr lang="en-US" altLang="en-US" b="1"/>
              <a:t>успешной</a:t>
            </a:r>
            <a:r>
              <a:rPr lang="en-US" altLang="ru-RU"/>
              <a:t> DDoS‑</a:t>
            </a:r>
            <a:r>
              <a:rPr lang="en-US" altLang="en-US"/>
              <a:t>атаки</a:t>
            </a:r>
            <a:r>
              <a:rPr lang="ru-RU" altLang="en-US"/>
              <a:t> для одного узла</a:t>
            </a:r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39470" y="2139950"/>
            <a:ext cx="10509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/>
              <a:t>Вероятность взлома на основе мощности сети</a:t>
            </a:r>
            <a:r>
              <a:rPr lang="ru-RU" altLang="en-US"/>
              <a:t> с учетом всех узлов сети:</a:t>
            </a:r>
            <a:endParaRPr lang="ru-RU" altLang="en-US"/>
          </a:p>
        </p:txBody>
      </p:sp>
      <p:graphicFrame>
        <p:nvGraphicFramePr>
          <p:cNvPr id="12" name="Таблица 11"/>
          <p:cNvGraphicFramePr/>
          <p:nvPr>
            <p:custDataLst>
              <p:tags r:id="rId1"/>
            </p:custDataLst>
          </p:nvPr>
        </p:nvGraphicFramePr>
        <p:xfrm>
          <a:off x="720725" y="4220845"/>
          <a:ext cx="10485120" cy="2435860"/>
        </p:xfrm>
        <a:graphic>
          <a:graphicData uri="http://schemas.openxmlformats.org/drawingml/2006/table">
            <a:tbl>
              <a:tblPr/>
              <a:tblGrid>
                <a:gridCol w="2264410"/>
                <a:gridCol w="8220710"/>
              </a:tblGrid>
              <a:tr h="187325">
                <a:tc>
                  <a:txBody>
                    <a:bodyPr/>
                    <a:p>
                      <a:r>
                        <a:rPr lang="en-US" altLang="zh-CN" sz="1100" b="1">
                          <a:highlight>
                            <a:srgbClr val="FFFF00"/>
                          </a:highlight>
                        </a:rPr>
                        <a:t>Метод</a:t>
                      </a:r>
                      <a:endParaRPr lang="en-US" altLang="zh-CN" sz="1100" b="1"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Причина выбора</a:t>
                      </a:r>
                      <a:endParaRPr lang="en-US" altLang="zh-CN" sz="11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4650">
                <a:tc>
                  <a:txBody>
                    <a:bodyPr/>
                    <a:p>
                      <a:r>
                        <a:rPr lang="en-US" altLang="zh-CN" sz="1100" b="1"/>
                        <a:t>Нормальное CDF (p_power)</a:t>
                      </a:r>
                      <a:endParaRPr lang="en-US" altLang="zh-CN"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Моделирует разброс оценки FLOPS как гауссов шум, отражая неточность в измерениях.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4650">
                <a:tc>
                  <a:txBody>
                    <a:bodyPr/>
                    <a:p>
                      <a:r>
                        <a:rPr lang="en-US" altLang="zh-CN" sz="1100" b="1"/>
                        <a:t>Нормальное CDF (p_rate)</a:t>
                      </a:r>
                      <a:endParaRPr lang="en-US" altLang="zh-CN"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Учитывает вариабельность RPS и tail‑latency через объединённую дисперсию σ_R и σ_C.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5285">
                <a:tc>
                  <a:txBody>
                    <a:bodyPr/>
                    <a:p>
                      <a:r>
                        <a:rPr lang="en-US" altLang="zh-CN" sz="1100" b="1"/>
                        <a:t>Гамма‑распределение (p_stoch)</a:t>
                      </a:r>
                      <a:endParaRPr lang="en-US" altLang="zh-CN"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Естественно описывает время до завершения последовательности экспоненциальных этапов.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4650">
                <a:tc>
                  <a:txBody>
                    <a:bodyPr/>
                    <a:p>
                      <a:r>
                        <a:rPr lang="en-US" altLang="zh-CN" sz="1100" b="1"/>
                        <a:t>MVA + Tail Latency</a:t>
                      </a:r>
                      <a:endParaRPr lang="en-US" altLang="zh-CN"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Основано на реальных метриках очередей и для точной оценки C_eff.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4650">
                <a:tc>
                  <a:txBody>
                    <a:bodyPr/>
                    <a:p>
                      <a:r>
                        <a:rPr lang="en-US" altLang="zh-CN" sz="1100" b="1"/>
                        <a:t>Логистическая функция</a:t>
                      </a:r>
                      <a:endParaRPr lang="en-US" altLang="zh-CN"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Быстро объединяет разные логарифмические признаки (гео, время, мощность) в единую оценку.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4650">
                <a:tc>
                  <a:txBody>
                    <a:bodyPr/>
                    <a:p>
                      <a:r>
                        <a:rPr lang="en-US" altLang="zh-CN" sz="1100" b="1"/>
                        <a:t>Масштабирование 1−(1−p)</a:t>
                      </a:r>
                      <a:r>
                        <a:rPr lang="en-US" altLang="zh-CN" sz="1100" b="1"/>
                        <a:t>N</a:t>
                      </a:r>
                      <a:endParaRPr lang="en-US" altLang="zh-CN"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Классическая формула для вероятности хотя бы одного успеха среди N независимых узлов.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494280"/>
            <a:ext cx="11536045" cy="1174750"/>
          </a:xfrm>
          <a:prstGeom prst="rect">
            <a:avLst/>
          </a:prstGeom>
        </p:spPr>
      </p:pic>
      <p:sp>
        <p:nvSpPr>
          <p:cNvPr id="15" name="Текстовое поле 14"/>
          <p:cNvSpPr txBox="1"/>
          <p:nvPr/>
        </p:nvSpPr>
        <p:spPr>
          <a:xfrm>
            <a:off x="1597660" y="3773170"/>
            <a:ext cx="2239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, </a:t>
            </a:r>
            <a:r>
              <a:rPr lang="ru-RU" altLang="en-US"/>
              <a:t>где:</a:t>
            </a:r>
            <a:endParaRPr lang="ru-RU" altLang="en-US"/>
          </a:p>
        </p:txBody>
      </p:sp>
      <p:pic>
        <p:nvPicPr>
          <p:cNvPr id="16" name="Изображение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60" y="3644900"/>
            <a:ext cx="5975350" cy="626110"/>
          </a:xfrm>
          <a:prstGeom prst="rect">
            <a:avLst/>
          </a:prstGeom>
        </p:spPr>
      </p:pic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585" y="1412875"/>
            <a:ext cx="4705350" cy="72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1152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7090"/>
              </a:buClr>
              <a:buSzPts val="4400"/>
              <a:buFont typeface="Calibri" panose="020F0502020204030204"/>
              <a:buNone/>
            </a:pPr>
            <a:r>
              <a:rPr lang="en-US"/>
              <a:t>Пример расчетов на основе шахматной сети, платформы lichess.org</a:t>
            </a:r>
            <a:endParaRPr lang="en-US"/>
          </a:p>
        </p:txBody>
      </p:sp>
      <p:sp>
        <p:nvSpPr>
          <p:cNvPr id="118" name="Google Shape;118;p18"/>
          <p:cNvSpPr txBox="1"/>
          <p:nvPr>
            <p:ph type="body" idx="1"/>
          </p:nvPr>
        </p:nvSpPr>
        <p:spPr>
          <a:xfrm>
            <a:off x="4078147" y="2080788"/>
            <a:ext cx="4035706" cy="194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20900">
                <a:solidFill>
                  <a:schemeClr val="accent2"/>
                </a:solidFill>
              </a:rPr>
              <a:t>99%</a:t>
            </a:r>
            <a:endParaRPr lang="en-US" sz="20900">
              <a:solidFill>
                <a:schemeClr val="accent2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187824" y="3803350"/>
            <a:ext cx="10802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Данных были взяты из Open Lichess dataset за 2017 год, который содержит около 1.4 млн партий + 1% данных fingerprint для оценки мощности устройств</a:t>
            </a:r>
            <a:endParaRPr lang="en-US" sz="320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7500395" y="6146158"/>
            <a:ext cx="152785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2750917" y="1911753"/>
            <a:ext cx="152785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2" name="Google Shape;122;p18"/>
          <p:cNvSpPr txBox="1"/>
          <p:nvPr/>
        </p:nvSpPr>
        <p:spPr>
          <a:xfrm>
            <a:off x="1187825" y="5367625"/>
            <a:ext cx="10802700" cy="1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Также использовалось lichess api для деанонимизации геолокации игроков по их состоянию в командах (данные не 100% верны)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2779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Данные полученные из партий</a:t>
            </a:r>
            <a:endParaRPr lang="en-US"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60110" y="909320"/>
            <a:ext cx="5904230" cy="254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Текстовое поле 0"/>
          <p:cNvSpPr txBox="1"/>
          <p:nvPr/>
        </p:nvSpPr>
        <p:spPr>
          <a:xfrm>
            <a:off x="119380" y="908685"/>
            <a:ext cx="6096000" cy="3159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 panose="020B0604020202020204"/>
              <a:buAutoNum type="arabicPeriod"/>
            </a:pPr>
            <a:r>
              <a:rPr lang="en-US" sz="1100" b="1">
                <a:sym typeface="Arial" panose="020B0604020202020204"/>
              </a:rPr>
              <a:t>Оптимальная атака через шахматную сеть достигается при запуске распределённых задач в периоды минимальной активности (13:00  UTC), таргетируя A00‑партии через llua‑движок для маскировки под обычный трафик.</a:t>
            </a:r>
            <a:br>
              <a:rPr lang="en-US" sz="1100" b="1">
                <a:sym typeface="Arial" panose="020B0604020202020204"/>
              </a:rPr>
            </a:br>
            <a:endParaRPr sz="11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AutoNum type="arabicPeriod"/>
            </a:pPr>
            <a:r>
              <a:rPr lang="en-US" sz="1100" b="1">
                <a:sym typeface="Arial" panose="020B0604020202020204"/>
              </a:rPr>
              <a:t>Гео‑шардирование по пяти топ‑странам (Iran, Russia, France, Spain, Argentina) с учётом средних расстояний до серверов и отбором узлов по вычислительной мощности (~18 GFLOPS) минимизирует задержки и повышает пропускную способность.</a:t>
            </a:r>
            <a:br>
              <a:rPr lang="en-US" sz="1100" b="1">
                <a:sym typeface="Arial" panose="020B0604020202020204"/>
              </a:rPr>
            </a:br>
            <a:endParaRPr sz="11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/>
              <a:buAutoNum type="arabicPeriod"/>
            </a:pPr>
            <a:r>
              <a:rPr lang="en-US" sz="1100" b="1">
                <a:sym typeface="Arial" panose="020B0604020202020204"/>
              </a:rPr>
              <a:t>Использование ключевых «лидеров» сети (по центральности в графе) в качестве точек агрегации и маршрутизации задач обеспечивает эффективное распределение нагрузки и максимизирует суммарную мощность сети.</a:t>
            </a:r>
            <a:endParaRPr sz="11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ru-RU" altLang="en-US" sz="11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62890" y="3757930"/>
            <a:ext cx="2452370" cy="310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60" y="3676015"/>
            <a:ext cx="2526030" cy="3181985"/>
          </a:xfrm>
          <a:prstGeom prst="rect">
            <a:avLst/>
          </a:prstGeom>
        </p:spPr>
      </p:pic>
      <p:pic>
        <p:nvPicPr>
          <p:cNvPr id="3" name="Google Shape;147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57775" y="3534410"/>
            <a:ext cx="6880225" cy="316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838200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7090"/>
              </a:buClr>
              <a:buSzPct val="100000"/>
              <a:buFont typeface="Calibri" panose="020F0502020204030204"/>
              <a:buNone/>
            </a:pPr>
            <a:r>
              <a:rPr lang="en-US"/>
              <a:t>Средние показатели по fingerprint собранные на реальных пользователях масачусетски</a:t>
            </a:r>
            <a:r>
              <a:rPr lang="ru-RU" altLang="en-US"/>
              <a:t>м университетом</a:t>
            </a:r>
            <a:endParaRPr lang="ru-RU" altLang="en-US"/>
          </a:p>
        </p:txBody>
      </p:sp>
      <p:sp>
        <p:nvSpPr>
          <p:cNvPr id="157" name="Google Shape;157;p22"/>
          <p:cNvSpPr/>
          <p:nvPr/>
        </p:nvSpPr>
        <p:spPr>
          <a:xfrm>
            <a:off x="1469984" y="2280213"/>
            <a:ext cx="1851900" cy="311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3891022" y="2280213"/>
            <a:ext cx="1851950" cy="3113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312060" y="2280213"/>
            <a:ext cx="1851950" cy="31135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8733098" y="2280213"/>
            <a:ext cx="1851950" cy="3113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558595" y="2910839"/>
            <a:ext cx="1674728" cy="103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Device memory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6.89 ГБ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979633" y="2910839"/>
            <a:ext cx="1674728" cy="103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Hardware concurrency</a:t>
            </a:r>
            <a:b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7.27</a:t>
            </a: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400671" y="2910838"/>
            <a:ext cx="1674728" cy="103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Screen pixels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100" b="1">
                <a:solidFill>
                  <a:schemeClr val="lt1"/>
                </a:solidFill>
              </a:rPr>
              <a:t>1 254 486</a:t>
            </a:r>
            <a:r>
              <a:rPr lang="en-US" sz="1100">
                <a:solidFill>
                  <a:schemeClr val="lt1"/>
                </a:solidFill>
              </a:rPr>
              <a:t> px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8821709" y="2910838"/>
            <a:ext cx="1674728" cy="103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FLOPS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18.17 GFLOPS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877799" y="4875643"/>
            <a:ext cx="1036320" cy="10363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298837" y="4875643"/>
            <a:ext cx="1036320" cy="10363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6719875" y="4875643"/>
            <a:ext cx="1036320" cy="10363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9140913" y="4875643"/>
            <a:ext cx="1036320" cy="10363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16200000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953505" y="6492352"/>
            <a:ext cx="4227327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Шаблоны презентаций с сайта</a:t>
            </a:r>
            <a:r>
              <a:rPr lang="en-US" sz="12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200" b="0" i="0" u="sng" strike="noStrike" cap="none">
                <a:solidFill>
                  <a:srgbClr val="1E5F9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1"/>
              </a:rPr>
              <a:t>presentation-creation.ru</a:t>
            </a:r>
            <a:endParaRPr sz="1200" b="0" i="0" u="none" strike="noStrike" cap="none">
              <a:solidFill>
                <a:srgbClr val="1E5F9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00803" y="5098645"/>
            <a:ext cx="590312" cy="59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21841" y="5098646"/>
            <a:ext cx="590312" cy="59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942879" y="5098645"/>
            <a:ext cx="590312" cy="590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363917" y="5098647"/>
            <a:ext cx="590312" cy="59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/>
          <p:nvPr/>
        </p:nvSpPr>
        <p:spPr>
          <a:xfrm rot="-5400000">
            <a:off x="-2115012" y="3313252"/>
            <a:ext cx="4461521" cy="231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22"/>
          <p:cNvSpPr/>
          <p:nvPr/>
        </p:nvSpPr>
        <p:spPr>
          <a:xfrm rot="-5400000">
            <a:off x="9845491" y="3313250"/>
            <a:ext cx="4461521" cy="231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0" y="0"/>
            <a:ext cx="12192000" cy="806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Мировая карта плотности игроков</a:t>
            </a:r>
            <a:endParaRPr lang="en-US"/>
          </a:p>
        </p:txBody>
      </p:sp>
      <p:sp>
        <p:nvSpPr>
          <p:cNvPr id="181" name="Google Shape;181;p23"/>
          <p:cNvSpPr txBox="1"/>
          <p:nvPr>
            <p:ph type="body" idx="1"/>
          </p:nvPr>
        </p:nvSpPr>
        <p:spPr>
          <a:xfrm>
            <a:off x="838200" y="1825625"/>
            <a:ext cx="6870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750800"/>
            <a:ext cx="12192000" cy="610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9704300" y="156875"/>
            <a:ext cx="2297100" cy="685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Взлом через </a:t>
            </a:r>
            <a: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Lichess</a:t>
            </a:r>
            <a:endParaRPr sz="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78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Клиентские WebSocket‑узлы</a:t>
            </a:r>
            <a:b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Модифицированный Lichess‑код внедряется в клиентах: каждый браузер держит «живые» WS‑коннекты и отправляет частые </a:t>
            </a:r>
            <a:r>
              <a:rPr lang="en-US" sz="800" b="0">
                <a:solidFill>
                  <a:srgbClr val="18803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ping</a:t>
            </a: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r>
              <a:rPr lang="en-US" sz="800" b="0">
                <a:solidFill>
                  <a:srgbClr val="18803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move</a:t>
            </a: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создавая постоянную нагрузку на серверный кластер.</a:t>
            </a:r>
            <a:b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Использование архитектуры Lichess для распределённого DDoS</a:t>
            </a:r>
            <a:b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800" b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Char char="●"/>
            </a:pPr>
            <a: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Шардирование по регионам</a:t>
            </a:r>
            <a:b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Подключения распределяются по шардированным WS‑nginx инстансам, что позволяет масштабировать атаку через множество географически разбросанных узлов и обойти локальные лимиты.</a:t>
            </a:r>
            <a:b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800" b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Char char="●"/>
            </a:pPr>
            <a: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Redis pub/sub‑форвардинг</a:t>
            </a:r>
            <a:b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Через подписку на каналы </a:t>
            </a:r>
            <a:r>
              <a:rPr lang="en-US" sz="800" b="0">
                <a:solidFill>
                  <a:srgbClr val="18803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game:*</a:t>
            </a: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</a:t>
            </a:r>
            <a:r>
              <a:rPr lang="en-US" sz="800" b="0">
                <a:solidFill>
                  <a:srgbClr val="18803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chat:*</a:t>
            </a: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фальшивые сообщения форвардятся в Pub/Sub, вынуждая все воркеры (lila, lila‑ws) обрабатывать «пустой» трафик и расходовать CPU/память.</a:t>
            </a:r>
            <a:b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800" b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Char char="●"/>
            </a:pPr>
            <a: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Cache‑busting статика</a:t>
            </a:r>
            <a:b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Клиенты запрашивают CSS/JS с рандомным параметром версии, сбрасывая CDN‑кеш и генерируя лавину origin‑запросов к nginx → перегрузка сети и дисковой подсистемы.</a:t>
            </a:r>
            <a:b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800" b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Char char="●"/>
            </a:pPr>
            <a: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SQL‑инъекции через API‑модули</a:t>
            </a:r>
            <a:br>
              <a:rPr lang="en-US" sz="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Подготовленные payload’ы к </a:t>
            </a:r>
            <a:r>
              <a:rPr lang="en-US" sz="800" b="0">
                <a:solidFill>
                  <a:srgbClr val="18803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/api/account</a:t>
            </a: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или </a:t>
            </a:r>
            <a:r>
              <a:rPr lang="en-US" sz="800" b="0">
                <a:solidFill>
                  <a:srgbClr val="18803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/api/game</a:t>
            </a:r>
            <a: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вызывают тяжёлые JOIN’ы в bowie/archi, что увеличивает время ответа и создаёт «бутылочные горлышки» на уровне БД.</a:t>
            </a:r>
            <a:br>
              <a:rPr lang="en-US" sz="800" b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800" b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24"/>
          <p:cNvSpPr txBox="1"/>
          <p:nvPr>
            <p:ph type="body" idx="1"/>
          </p:nvPr>
        </p:nvSpPr>
        <p:spPr>
          <a:xfrm>
            <a:off x="838200" y="1825625"/>
            <a:ext cx="6870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683550"/>
            <a:ext cx="9849974" cy="612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0" y="0"/>
            <a:ext cx="98949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Архитектура сервера lichess.org</a:t>
            </a:r>
            <a:endParaRPr sz="340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0" y="0"/>
            <a:ext cx="52689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07090"/>
              </a:buClr>
              <a:buSzPct val="100000"/>
              <a:buFont typeface="Calibri" panose="020F0502020204030204"/>
              <a:buNone/>
            </a:pPr>
            <a:r>
              <a:rPr lang="en-US"/>
              <a:t>Оценка взлома банка в настоящее время</a:t>
            </a:r>
            <a:endParaRPr lang="en-US"/>
          </a:p>
        </p:txBody>
      </p:sp>
      <p:sp>
        <p:nvSpPr>
          <p:cNvPr id="196" name="Google Shape;196;p25"/>
          <p:cNvSpPr/>
          <p:nvPr/>
        </p:nvSpPr>
        <p:spPr>
          <a:xfrm rot="-5400000">
            <a:off x="-1569409" y="3883751"/>
            <a:ext cx="3364040" cy="2377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9076" y="2349797"/>
            <a:ext cx="5544000" cy="330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302550" y="5815850"/>
            <a:ext cx="55806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Вывод: настоящее время брутфорс невозможен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6488200" y="5972725"/>
            <a:ext cx="54798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330315" y="773430"/>
            <a:ext cx="5204460" cy="71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Пиковая нагрузка если взлмывать через сервера lichess</a:t>
            </a:r>
            <a:endParaRPr sz="2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6330100" y="5955950"/>
            <a:ext cx="57960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для расчета узлов для DDoS</a:t>
            </a:r>
            <a:endParaRPr sz="19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>
            <a:off x="5883100" y="44825"/>
            <a:ext cx="22500" cy="680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5"/>
          <p:cNvCxnSpPr/>
          <p:nvPr/>
        </p:nvCxnSpPr>
        <p:spPr>
          <a:xfrm rot="10800000" flipH="1">
            <a:off x="-11200" y="1490500"/>
            <a:ext cx="59055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5"/>
          <p:cNvSpPr txBox="1"/>
          <p:nvPr/>
        </p:nvSpPr>
        <p:spPr>
          <a:xfrm>
            <a:off x="672350" y="1703300"/>
            <a:ext cx="40230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Брутфорс AES-128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6297700" y="100850"/>
            <a:ext cx="2218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DDoS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Изображение 2" descr="output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5" y="1988820"/>
            <a:ext cx="5527675" cy="358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Итоги моделирования DDoS</a:t>
            </a:r>
            <a:r>
              <a:rPr lang="ru-RU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атаки </a:t>
            </a:r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39470" y="1772603"/>
            <a:ext cx="5080000" cy="4276725"/>
          </a:xfrm>
          <a:prstGeom prst="rect">
            <a:avLst/>
          </a:prstGeom>
        </p:spPr>
        <p:txBody>
          <a:bodyPr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Логистическая модель показывает, что даже при значительном росте активности участников сети общий риск атаки остаётся невысоким.</a:t>
            </a:r>
            <a:endParaRPr lang="en-US" altLang="zh-CN" sz="1600"/>
          </a:p>
          <a:p>
            <a:pPr marL="285750" indent="-285750">
              <a:buFont typeface="Arial" panose="020B0604020202020204"/>
              <a:buChar char="•"/>
            </a:pPr>
            <a:endParaRPr lang="en-US" altLang="zh-CN" sz="1600"/>
          </a:p>
          <a:p>
            <a:pPr marL="285750" indent="-285750">
              <a:buFont typeface="Arial" panose="020B0604020202020204"/>
              <a:buChar char="•"/>
            </a:pPr>
            <a:r>
              <a:rPr lang="en-US" altLang="zh-CN" sz="1600"/>
              <a:t>MVA + Tail Latency анализ демонстрирует, что сервер обладает запасом пропускной способности и может выдерживать пиковые нагрузки.</a:t>
            </a:r>
            <a:endParaRPr lang="en-US" altLang="zh-CN" sz="1600"/>
          </a:p>
          <a:p>
            <a:pPr marL="285750" indent="-285750">
              <a:buFont typeface="Arial" panose="020B0604020202020204"/>
              <a:buChar char="•"/>
            </a:pPr>
            <a:endParaRPr lang="en-US" altLang="zh-CN" sz="1600"/>
          </a:p>
          <a:p>
            <a:pPr marL="285750" indent="-285750">
              <a:buFont typeface="Arial" panose="020B0604020202020204"/>
              <a:buChar char="•"/>
            </a:pPr>
            <a:r>
              <a:rPr lang="en-US" altLang="zh-CN" sz="1600"/>
              <a:t>Стохастическая модель иллюстрирует, что часть атак всё же может завершиться успешно из‑за случайных колебаний задержек, но этот эффект умеренный.</a:t>
            </a:r>
            <a:endParaRPr lang="en-US" altLang="zh-CN" sz="1600"/>
          </a:p>
          <a:p>
            <a:pPr marL="285750" indent="-285750">
              <a:buFont typeface="Arial" panose="020B0604020202020204"/>
              <a:buChar char="•"/>
            </a:pPr>
            <a:endParaRPr lang="en-US" altLang="zh-CN" sz="1600"/>
          </a:p>
          <a:p>
            <a:pPr marL="285750" indent="-285750">
              <a:buFont typeface="Arial" panose="020B0604020202020204"/>
              <a:buChar char="•"/>
            </a:pPr>
            <a:r>
              <a:rPr lang="en-US" altLang="zh-CN" sz="1600"/>
              <a:t>Объединённая оценка по FLOPS и RPS даёт общий прогноз – вероятность успешного DDoS‑ударa остаётся небольшой.</a:t>
            </a:r>
            <a:endParaRPr lang="en-US" altLang="zh-CN" sz="160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0" y="3573145"/>
            <a:ext cx="6419850" cy="320040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6087745" y="2925445"/>
            <a:ext cx="57778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Вероятность взлом для </a:t>
            </a:r>
            <a:r>
              <a:rPr lang="en-US" altLang="en-US"/>
              <a:t>N = 57647</a:t>
            </a:r>
            <a:r>
              <a:rPr lang="ru-RU" altLang="en-US"/>
              <a:t> по логистической </a:t>
            </a:r>
            <a:r>
              <a:rPr lang="en-US" altLang="en-US"/>
              <a:t> </a:t>
            </a:r>
            <a:r>
              <a:rPr lang="ru-RU" altLang="en-US"/>
              <a:t>и 1 участника по </a:t>
            </a:r>
            <a:r>
              <a:rPr lang="en-US" altLang="en-US"/>
              <a:t>Стохастическ</a:t>
            </a:r>
            <a:r>
              <a:rPr lang="ru-RU" altLang="en-US"/>
              <a:t>ой</a:t>
            </a:r>
            <a:r>
              <a:rPr lang="en-US" altLang="ru-RU"/>
              <a:t> </a:t>
            </a:r>
            <a:r>
              <a:rPr lang="en-US" altLang="en-US"/>
              <a:t>модел</a:t>
            </a:r>
            <a:r>
              <a:rPr lang="ru-RU" altLang="en-US"/>
              <a:t>и</a:t>
            </a:r>
            <a:r>
              <a:rPr lang="en-US" altLang="ru-RU"/>
              <a:t> </a:t>
            </a:r>
            <a:r>
              <a:rPr lang="en-US" altLang="en-US"/>
              <a:t>Богер</a:t>
            </a:r>
            <a:r>
              <a:rPr lang="en-US" altLang="ru-RU"/>
              <a:t> &amp; </a:t>
            </a:r>
            <a:r>
              <a:rPr lang="en-US" altLang="en-US"/>
              <a:t>Соколов</a:t>
            </a:r>
            <a:r>
              <a:rPr lang="ru-RU" altLang="en-US"/>
              <a:t>, при необходимой мощности </a:t>
            </a:r>
            <a:r>
              <a:rPr lang="en-US" altLang="en-US"/>
              <a:t>P_req = 28 </a:t>
            </a:r>
            <a:r>
              <a:rPr lang="ru-RU" altLang="en-US"/>
              <a:t>Т</a:t>
            </a:r>
            <a:r>
              <a:rPr lang="en-US" altLang="ru-RU"/>
              <a:t>FLOPS</a:t>
            </a:r>
            <a:endParaRPr lang="en-US" altLang="ru-RU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6383655" y="1772920"/>
            <a:ext cx="48348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000" b="1"/>
              <a:t>Для успешного взлома  необходимо </a:t>
            </a:r>
            <a:r>
              <a:rPr lang="en-US" altLang="ru-RU" sz="2000" b="1"/>
              <a:t>1070019</a:t>
            </a:r>
            <a:r>
              <a:rPr lang="ru-RU" altLang="en-US" sz="2000" b="1"/>
              <a:t> узлов</a:t>
            </a:r>
            <a:endParaRPr lang="ru-RU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825*191"/>
  <p:tag name="TABLE_ENDDRAG_RECT" val="71*330*825*191"/>
</p:tagLst>
</file>

<file path=ppt/theme/theme1.xml><?xml version="1.0" encoding="utf-8"?>
<a:theme xmlns:a="http://schemas.openxmlformats.org/drawingml/2006/main" name="Тема Office">
  <a:themeElements>
    <a:clrScheme name="Теплый синий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4856</Words>
  <Application>WPS Presentation</Application>
  <PresentationFormat/>
  <Paragraphs>121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Times New Roman</vt:lpstr>
      <vt:lpstr>Segoe UI</vt:lpstr>
      <vt:lpstr>Тема Office</vt:lpstr>
      <vt:lpstr>Взлом банка - мировые сети</vt:lpstr>
      <vt:lpstr>PowerPoint 演示文稿</vt:lpstr>
      <vt:lpstr>Пример расчетов на основе шахматной сети, платформы lichess.org</vt:lpstr>
      <vt:lpstr>Данные полученные из партий</vt:lpstr>
      <vt:lpstr>Средние показатели по fingerprint собранные на реальных пользователях каким то крутым уником, вроде масачусетский</vt:lpstr>
      <vt:lpstr>Мировая карта плотности игроков</vt:lpstr>
      <vt:lpstr>SQL‑инъекции через API‑модули  Подготовленные payload’ы к /api/account или /api/game вызывают тяжёлые JOIN’ы в bowie/archi, что увеличивает время ответа и создаёт «бутылочные горлышки» на уровне БД. </vt:lpstr>
      <vt:lpstr>Оценка взлома банка в настоящее время</vt:lpstr>
      <vt:lpstr>PowerPoint 演示文稿</vt:lpstr>
      <vt:lpstr>РЕСУРСЫ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Взлом банка - мировые сети</dc:title>
  <dc:creator/>
  <cp:lastModifiedBy>Name</cp:lastModifiedBy>
  <cp:revision>5</cp:revision>
  <dcterms:created xsi:type="dcterms:W3CDTF">2025-04-12T12:25:00Z</dcterms:created>
  <dcterms:modified xsi:type="dcterms:W3CDTF">2025-04-17T15:36:26Z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BCBCB4C9A8EA466291BB0A6BBDC1AACB_12</vt:lpwstr>
  </property>
  <property fmtid="{D5CDD505-2E9C-101B-9397-08002B2CF9AE}" pid="3" name="KSOProductBuildVer">
    <vt:lpwstr>1049-12.2.0.20795</vt:lpwstr>
  </property>
</Properties>
</file>