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72" r:id="rId3"/>
    <p:sldId id="283" r:id="rId4"/>
    <p:sldId id="302" r:id="rId5"/>
    <p:sldId id="303" r:id="rId6"/>
    <p:sldId id="282" r:id="rId7"/>
    <p:sldId id="294" r:id="rId8"/>
    <p:sldId id="304" r:id="rId9"/>
    <p:sldId id="307" r:id="rId10"/>
    <p:sldId id="308" r:id="rId11"/>
    <p:sldId id="275" r:id="rId12"/>
    <p:sldId id="306" r:id="rId13"/>
    <p:sldId id="305" r:id="rId14"/>
    <p:sldId id="261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006600"/>
    <a:srgbClr val="996633"/>
    <a:srgbClr val="9999FF"/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4" autoAdjust="0"/>
    <p:restoredTop sz="94710" autoAdjust="0"/>
  </p:normalViewPr>
  <p:slideViewPr>
    <p:cSldViewPr snapToGrid="0">
      <p:cViewPr varScale="1">
        <p:scale>
          <a:sx n="53" d="100"/>
          <a:sy n="53" d="100"/>
        </p:scale>
        <p:origin x="821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:a16="http://schemas.microsoft.com/office/drawing/2014/main" id="{F6B81E82-77CD-42EE-BB96-8BC6A5440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marR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E475EF-3918-4C37-977A-956EB9D76F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088FBD-8B5D-4818-BBCF-F951CB44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2019/10/3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9F09E7-6842-4F67-8517-7C97FF60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1B22B6-C597-48AF-B31A-DADEBFD7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8F3095-932C-4CF3-A176-654E9A54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2019/10/3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AEAB60-ACC6-46CE-8F2C-4439B9D9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0481FA-EBA9-489B-A17C-6BC258C4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84CBCC54-3B90-45FE-9E7D-A2FA7EC9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2019/10/3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1AF554F-2FBD-4018-B9C5-DBA95222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5AD0406-CEC2-4D1E-AED4-75C9B4AC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>
            <a:extLst>
              <a:ext uri="{FF2B5EF4-FFF2-40B4-BE49-F238E27FC236}">
                <a16:creationId xmlns:a16="http://schemas.microsoft.com/office/drawing/2014/main" id="{21B0AEAA-D567-4486-80E1-08E446705B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資管三甲 </a:t>
            </a:r>
            <a:r>
              <a:rPr lang="en-US" altLang="zh-TW" dirty="0" smtClean="0"/>
              <a:t>1105410022</a:t>
            </a:r>
            <a:r>
              <a:rPr lang="zh-TW" altLang="en-US" dirty="0" smtClean="0"/>
              <a:t> 陳兆炫</a:t>
            </a:r>
            <a:endParaRPr lang="en-US" altLang="zh-CN" dirty="0"/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Prolog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95079F2-B06A-45E0-8EEE-BC48961EB9C1}"/>
              </a:ext>
            </a:extLst>
          </p:cNvPr>
          <p:cNvCxnSpPr>
            <a:cxnSpLocks/>
          </p:cNvCxnSpPr>
          <p:nvPr/>
        </p:nvCxnSpPr>
        <p:spPr>
          <a:xfrm>
            <a:off x="3000375" y="2383326"/>
            <a:ext cx="85201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1" r="20693" b="29612"/>
          <a:stretch/>
        </p:blipFill>
        <p:spPr>
          <a:xfrm>
            <a:off x="9284126" y="2445443"/>
            <a:ext cx="515392" cy="50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95359" y="0"/>
            <a:ext cx="10850563" cy="1028699"/>
          </a:xfrm>
        </p:spPr>
        <p:txBody>
          <a:bodyPr/>
          <a:lstStyle/>
          <a:p>
            <a:r>
              <a:rPr lang="zh-TW" altLang="en-US" dirty="0" smtClean="0"/>
              <a:t>基本語法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compound term</a:t>
            </a:r>
            <a:endParaRPr lang="zh-TW" altLang="en-US" dirty="0"/>
          </a:p>
        </p:txBody>
      </p:sp>
      <p:sp>
        <p:nvSpPr>
          <p:cNvPr id="6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1034174" y="367427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í$ḻîdê">
            <a:extLst>
              <a:ext uri="{FF2B5EF4-FFF2-40B4-BE49-F238E27FC236}">
                <a16:creationId xmlns:a16="http://schemas.microsoft.com/office/drawing/2014/main" id="{791BB12B-58F7-4D5C-9471-E4DF81654F7A}"/>
              </a:ext>
            </a:extLst>
          </p:cNvPr>
          <p:cNvSpPr txBox="1"/>
          <p:nvPr/>
        </p:nvSpPr>
        <p:spPr>
          <a:xfrm>
            <a:off x="603182" y="1211803"/>
            <a:ext cx="4572000" cy="1549117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b="1" dirty="0" smtClean="0"/>
              <a:t>列表</a:t>
            </a:r>
            <a:r>
              <a:rPr lang="en-US" sz="1600" b="1" dirty="0" smtClean="0"/>
              <a:t>list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b="1" dirty="0" smtClean="0"/>
              <a:t>由 </a:t>
            </a:r>
            <a:r>
              <a:rPr lang="en-US" altLang="zh-TW" sz="1600" b="1" dirty="0" smtClean="0"/>
              <a:t>head(</a:t>
            </a:r>
            <a:r>
              <a:rPr lang="zh-TW" altLang="en-US" sz="1600" b="1" dirty="0" smtClean="0"/>
              <a:t>元素</a:t>
            </a:r>
            <a:r>
              <a:rPr lang="en-US" altLang="zh-TW" sz="1600" b="1" dirty="0" smtClean="0"/>
              <a:t>) </a:t>
            </a:r>
            <a:r>
              <a:rPr lang="zh-TW" altLang="en-US" sz="1600" b="1" dirty="0" smtClean="0"/>
              <a:t>和 </a:t>
            </a:r>
            <a:r>
              <a:rPr lang="en-US" altLang="zh-TW" sz="1600" b="1" dirty="0" smtClean="0"/>
              <a:t>Tail(</a:t>
            </a:r>
            <a:r>
              <a:rPr lang="zh-TW" altLang="en-US" sz="1600" b="1" dirty="0" smtClean="0"/>
              <a:t>清單</a:t>
            </a:r>
            <a:r>
              <a:rPr lang="en-US" altLang="zh-TW" sz="1600" b="1" dirty="0" smtClean="0"/>
              <a:t>)</a:t>
            </a:r>
            <a:r>
              <a:rPr lang="zh-TW" altLang="en-US" sz="1600" b="1" dirty="0" smtClean="0"/>
              <a:t> 組成</a:t>
            </a:r>
            <a:endParaRPr lang="en-US" sz="1600" b="1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54" y="1991070"/>
            <a:ext cx="3971205" cy="1539699"/>
          </a:xfrm>
          <a:prstGeom prst="rect">
            <a:avLst/>
          </a:prstGeom>
        </p:spPr>
      </p:pic>
      <p:sp>
        <p:nvSpPr>
          <p:cNvPr id="7" name="í$ḻîdê">
            <a:extLst>
              <a:ext uri="{FF2B5EF4-FFF2-40B4-BE49-F238E27FC236}">
                <a16:creationId xmlns:a16="http://schemas.microsoft.com/office/drawing/2014/main" id="{791BB12B-58F7-4D5C-9471-E4DF81654F7A}"/>
              </a:ext>
            </a:extLst>
          </p:cNvPr>
          <p:cNvSpPr txBox="1"/>
          <p:nvPr/>
        </p:nvSpPr>
        <p:spPr>
          <a:xfrm>
            <a:off x="495359" y="3530769"/>
            <a:ext cx="4992986" cy="3136038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2500"/>
          </a:bodyPr>
          <a:lstStyle/>
          <a:p>
            <a:pPr marL="2857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b="1" dirty="0" smtClean="0"/>
              <a:t>一個</a:t>
            </a:r>
            <a:r>
              <a:rPr lang="zh-TW" altLang="en-US" sz="1600" b="1" dirty="0"/>
              <a:t>空的</a:t>
            </a:r>
            <a:r>
              <a:rPr lang="en-US" altLang="zh-TW" sz="1600" b="1" dirty="0"/>
              <a:t>list </a:t>
            </a:r>
            <a:r>
              <a:rPr lang="zh-TW" altLang="en-US" sz="1600" b="1" dirty="0"/>
              <a:t>寫作 </a:t>
            </a:r>
            <a:r>
              <a:rPr lang="en-US" altLang="zh-TW" sz="1600" b="1" dirty="0"/>
              <a:t>[ </a:t>
            </a:r>
            <a:r>
              <a:rPr lang="en-US" altLang="zh-TW" sz="1600" b="1" dirty="0" smtClean="0"/>
              <a:t>]</a:t>
            </a:r>
            <a:endParaRPr lang="en-US" altLang="zh-TW" sz="1600" b="1" dirty="0"/>
          </a:p>
          <a:p>
            <a:pPr marL="2857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b="1" dirty="0"/>
              <a:t>[a, b, c, d]</a:t>
            </a:r>
          </a:p>
          <a:p>
            <a:pPr marL="2857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b="1" dirty="0" smtClean="0"/>
              <a:t>list</a:t>
            </a:r>
            <a:r>
              <a:rPr lang="zh-TW" altLang="en-US" sz="1600" b="1" dirty="0" smtClean="0"/>
              <a:t>的操作</a:t>
            </a:r>
            <a:r>
              <a:rPr lang="en-US" altLang="zh-TW" sz="1600" b="1" dirty="0" smtClean="0"/>
              <a:t>:</a:t>
            </a:r>
          </a:p>
          <a:p>
            <a:pPr marL="7429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b="1" dirty="0"/>
              <a:t>member</a:t>
            </a:r>
          </a:p>
          <a:p>
            <a:pPr marL="7429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b="1" dirty="0"/>
              <a:t>append</a:t>
            </a:r>
          </a:p>
          <a:p>
            <a:pPr marL="7429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b="1" dirty="0" smtClean="0"/>
              <a:t>reverse</a:t>
            </a:r>
            <a:endParaRPr lang="en-US" altLang="zh-TW" sz="1600" b="1" dirty="0"/>
          </a:p>
          <a:p>
            <a:pPr marL="2857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b="1" dirty="0" smtClean="0"/>
              <a:t>String</a:t>
            </a:r>
            <a:r>
              <a:rPr lang="zh-TW" altLang="en-US" sz="1600" b="1" dirty="0" smtClean="0"/>
              <a:t>字串</a:t>
            </a:r>
            <a:r>
              <a:rPr lang="zh-TW" altLang="en-US" sz="1600" b="1" dirty="0"/>
              <a:t>：</a:t>
            </a:r>
            <a:r>
              <a:rPr lang="zh-TW" altLang="en-US" sz="1600" b="1" dirty="0" smtClean="0"/>
              <a:t>一個整數的</a:t>
            </a:r>
            <a:r>
              <a:rPr lang="en-US" altLang="zh-TW" sz="1600" b="1" dirty="0" smtClean="0"/>
              <a:t>list (</a:t>
            </a:r>
            <a:r>
              <a:rPr lang="zh-TW" altLang="en-US" sz="1600" b="1" dirty="0" smtClean="0"/>
              <a:t>對</a:t>
            </a:r>
            <a:r>
              <a:rPr lang="zh-TW" altLang="en-US" sz="1600" b="1" dirty="0"/>
              <a:t>應</a:t>
            </a:r>
            <a:r>
              <a:rPr lang="en-US" altLang="zh-TW" sz="1600" b="1" dirty="0" smtClean="0"/>
              <a:t>ASCII/UTF-8</a:t>
            </a:r>
            <a:r>
              <a:rPr lang="zh-TW" altLang="en-US" sz="1600" b="1" dirty="0" smtClean="0"/>
              <a:t> </a:t>
            </a:r>
            <a:r>
              <a:rPr lang="en-US" altLang="zh-TW" sz="1600" b="1" dirty="0" smtClean="0"/>
              <a:t>code)</a:t>
            </a:r>
          </a:p>
          <a:p>
            <a:pPr marL="457200" lvl="2" algn="just">
              <a:lnSpc>
                <a:spcPct val="150000"/>
              </a:lnSpc>
            </a:pPr>
            <a:r>
              <a:rPr lang="en-US" altLang="zh-TW" sz="1600" b="1" dirty="0" smtClean="0"/>
              <a:t>Ex</a:t>
            </a:r>
            <a:r>
              <a:rPr lang="zh-TW" altLang="en-US" sz="1600" b="1" dirty="0" smtClean="0"/>
              <a:t>：</a:t>
            </a:r>
            <a:r>
              <a:rPr lang="en-US" altLang="zh-TW" sz="1600" b="1" dirty="0" smtClean="0"/>
              <a:t>”KuoE0” </a:t>
            </a:r>
            <a:r>
              <a:rPr lang="zh-TW" altLang="en-US" sz="1600" b="1" dirty="0" smtClean="0"/>
              <a:t>相當 </a:t>
            </a:r>
            <a:r>
              <a:rPr lang="en-US" altLang="zh-TW" sz="1600" b="1" dirty="0" smtClean="0"/>
              <a:t>[</a:t>
            </a:r>
            <a:r>
              <a:rPr lang="en-US" altLang="zh-TW" sz="1600" dirty="0"/>
              <a:t>75, 117, 111, 69, 48</a:t>
            </a:r>
            <a:r>
              <a:rPr lang="en-US" altLang="zh-TW" sz="1600" b="1" dirty="0" smtClean="0"/>
              <a:t>]</a:t>
            </a:r>
          </a:p>
          <a:p>
            <a:pPr marL="7429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1600" b="1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964" y="1211803"/>
            <a:ext cx="4702180" cy="512069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579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 example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TW" altLang="en-US" dirty="0"/>
              <a:t>以範例實際執行程式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429874" y="2252306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367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 example1</a:t>
            </a:r>
            <a:endParaRPr lang="zh-TW" altLang="en-US" dirty="0"/>
          </a:p>
        </p:txBody>
      </p:sp>
      <p:sp>
        <p:nvSpPr>
          <p:cNvPr id="5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849805" y="306404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5" t="18709" r="20270" b="26667"/>
          <a:stretch/>
        </p:blipFill>
        <p:spPr>
          <a:xfrm>
            <a:off x="7863920" y="1271267"/>
            <a:ext cx="1631693" cy="163169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6"/>
          <a:stretch/>
        </p:blipFill>
        <p:spPr>
          <a:xfrm>
            <a:off x="2823917" y="1428748"/>
            <a:ext cx="1598953" cy="159604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86302" y="2007763"/>
            <a:ext cx="1172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today</a:t>
            </a:r>
            <a:r>
              <a:rPr lang="zh-TW" altLang="en-US" sz="2800" dirty="0" smtClean="0"/>
              <a:t>：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72046" y="5490334"/>
            <a:ext cx="2525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take umbrella</a:t>
            </a:r>
            <a:r>
              <a:rPr lang="zh-TW" altLang="en-US" sz="2800" dirty="0" smtClean="0"/>
              <a:t>：</a:t>
            </a:r>
            <a:endParaRPr lang="zh-TW" altLang="en-US" sz="2800" dirty="0"/>
          </a:p>
        </p:txBody>
      </p:sp>
      <p:sp>
        <p:nvSpPr>
          <p:cNvPr id="10" name="橢圓 9"/>
          <p:cNvSpPr/>
          <p:nvPr/>
        </p:nvSpPr>
        <p:spPr>
          <a:xfrm>
            <a:off x="3256639" y="5258243"/>
            <a:ext cx="798022" cy="755312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乘號 11"/>
          <p:cNvSpPr/>
          <p:nvPr/>
        </p:nvSpPr>
        <p:spPr>
          <a:xfrm>
            <a:off x="9257240" y="5130462"/>
            <a:ext cx="1147156" cy="1019462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0" name="群組 29"/>
          <p:cNvGrpSpPr/>
          <p:nvPr/>
        </p:nvGrpSpPr>
        <p:grpSpPr>
          <a:xfrm>
            <a:off x="9279532" y="1515668"/>
            <a:ext cx="1788549" cy="833670"/>
            <a:chOff x="4605076" y="1191916"/>
            <a:chExt cx="1788549" cy="833670"/>
          </a:xfrm>
        </p:grpSpPr>
        <p:grpSp>
          <p:nvGrpSpPr>
            <p:cNvPr id="15" name="群組 14"/>
            <p:cNvGrpSpPr/>
            <p:nvPr/>
          </p:nvGrpSpPr>
          <p:grpSpPr>
            <a:xfrm>
              <a:off x="4605076" y="1451580"/>
              <a:ext cx="669631" cy="574006"/>
              <a:chOff x="7966732" y="2997579"/>
              <a:chExt cx="669631" cy="574006"/>
            </a:xfrm>
          </p:grpSpPr>
          <p:cxnSp>
            <p:nvCxnSpPr>
              <p:cNvPr id="13" name="直接连接符 11">
                <a:extLst>
                  <a:ext uri="{FF2B5EF4-FFF2-40B4-BE49-F238E27FC236}">
                    <a16:creationId xmlns:a16="http://schemas.microsoft.com/office/drawing/2014/main" id="{E2F6A1A8-5BDF-471A-B4AF-A88D1C2D3D6F}"/>
                  </a:ext>
                </a:extLst>
              </p:cNvPr>
              <p:cNvCxnSpPr/>
              <p:nvPr/>
            </p:nvCxnSpPr>
            <p:spPr>
              <a:xfrm flipH="1">
                <a:off x="7966732" y="3047137"/>
                <a:ext cx="621664" cy="524448"/>
              </a:xfrm>
              <a:prstGeom prst="line">
                <a:avLst/>
              </a:prstGeom>
              <a:ln w="12700" cap="flat" cmpd="sng" algn="ctr">
                <a:solidFill>
                  <a:schemeClr val="accent4">
                    <a:lumMod val="7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íŝlïḍe">
                <a:extLst>
                  <a:ext uri="{FF2B5EF4-FFF2-40B4-BE49-F238E27FC236}">
                    <a16:creationId xmlns:a16="http://schemas.microsoft.com/office/drawing/2014/main" id="{18523DEE-06D8-4C4D-9804-1DA243014867}"/>
                  </a:ext>
                </a:extLst>
              </p:cNvPr>
              <p:cNvSpPr/>
              <p:nvPr/>
            </p:nvSpPr>
            <p:spPr>
              <a:xfrm>
                <a:off x="8540428" y="2997579"/>
                <a:ext cx="95935" cy="9759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文字方塊 16"/>
            <p:cNvSpPr txBox="1"/>
            <p:nvPr/>
          </p:nvSpPr>
          <p:spPr>
            <a:xfrm>
              <a:off x="5285636" y="1191916"/>
              <a:ext cx="11079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>
                  <a:solidFill>
                    <a:schemeClr val="accent4">
                      <a:lumMod val="75000"/>
                    </a:schemeClr>
                  </a:solidFill>
                </a:rPr>
                <a:t>fact</a:t>
              </a:r>
              <a:endParaRPr lang="zh-TW" altLang="en-US" sz="24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3166134" y="3607397"/>
            <a:ext cx="4472693" cy="752987"/>
            <a:chOff x="3083007" y="3823528"/>
            <a:chExt cx="4472693" cy="752987"/>
          </a:xfrm>
        </p:grpSpPr>
        <p:sp>
          <p:nvSpPr>
            <p:cNvPr id="19" name="文字方塊 18"/>
            <p:cNvSpPr txBox="1"/>
            <p:nvPr/>
          </p:nvSpPr>
          <p:spPr>
            <a:xfrm>
              <a:off x="4831877" y="3823528"/>
              <a:ext cx="2723823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TW" altLang="en-US" dirty="0" smtClean="0"/>
                <a:t>如果今天下雨我就會帶傘</a:t>
              </a:r>
              <a:endParaRPr lang="zh-TW" altLang="en-US" dirty="0"/>
            </a:p>
          </p:txBody>
        </p:sp>
        <p:grpSp>
          <p:nvGrpSpPr>
            <p:cNvPr id="34" name="群組 33"/>
            <p:cNvGrpSpPr/>
            <p:nvPr/>
          </p:nvGrpSpPr>
          <p:grpSpPr>
            <a:xfrm>
              <a:off x="3083007" y="4040036"/>
              <a:ext cx="1748870" cy="536479"/>
              <a:chOff x="3083007" y="4040036"/>
              <a:chExt cx="1748870" cy="536479"/>
            </a:xfrm>
          </p:grpSpPr>
          <p:sp>
            <p:nvSpPr>
              <p:cNvPr id="18" name="文字方塊 17"/>
              <p:cNvSpPr txBox="1"/>
              <p:nvPr/>
            </p:nvSpPr>
            <p:spPr>
              <a:xfrm>
                <a:off x="3083007" y="4114850"/>
                <a:ext cx="7804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>
                    <a:solidFill>
                      <a:srgbClr val="9999FF"/>
                    </a:solidFill>
                  </a:rPr>
                  <a:t>rule</a:t>
                </a:r>
                <a:endParaRPr lang="zh-TW" altLang="en-US" sz="2400" dirty="0">
                  <a:solidFill>
                    <a:srgbClr val="9999FF"/>
                  </a:solidFill>
                </a:endParaRPr>
              </a:p>
            </p:txBody>
          </p:sp>
          <p:grpSp>
            <p:nvGrpSpPr>
              <p:cNvPr id="28" name="群組 27"/>
              <p:cNvGrpSpPr/>
              <p:nvPr/>
            </p:nvGrpSpPr>
            <p:grpSpPr>
              <a:xfrm>
                <a:off x="3767509" y="4040036"/>
                <a:ext cx="1064368" cy="305647"/>
                <a:chOff x="3719607" y="3573730"/>
                <a:chExt cx="1064368" cy="305647"/>
              </a:xfrm>
            </p:grpSpPr>
            <p:cxnSp>
              <p:nvCxnSpPr>
                <p:cNvPr id="21" name="直接连接符 11">
                  <a:extLst>
                    <a:ext uri="{FF2B5EF4-FFF2-40B4-BE49-F238E27FC236}">
                      <a16:creationId xmlns:a16="http://schemas.microsoft.com/office/drawing/2014/main" id="{E2F6A1A8-5BDF-471A-B4AF-A88D1C2D3D6F}"/>
                    </a:ext>
                  </a:extLst>
                </p:cNvPr>
                <p:cNvCxnSpPr/>
                <p:nvPr/>
              </p:nvCxnSpPr>
              <p:spPr>
                <a:xfrm flipH="1">
                  <a:off x="3994267" y="3573730"/>
                  <a:ext cx="789708" cy="0"/>
                </a:xfrm>
                <a:prstGeom prst="line">
                  <a:avLst/>
                </a:prstGeom>
                <a:ln w="12700" cap="flat" cmpd="sng" algn="ctr">
                  <a:solidFill>
                    <a:schemeClr val="accent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íŝlïḍe">
                  <a:extLst>
                    <a:ext uri="{FF2B5EF4-FFF2-40B4-BE49-F238E27FC236}">
                      <a16:creationId xmlns:a16="http://schemas.microsoft.com/office/drawing/2014/main" id="{18523DEE-06D8-4C4D-9804-1DA243014867}"/>
                    </a:ext>
                  </a:extLst>
                </p:cNvPr>
                <p:cNvSpPr/>
                <p:nvPr/>
              </p:nvSpPr>
              <p:spPr>
                <a:xfrm>
                  <a:off x="3719607" y="3792145"/>
                  <a:ext cx="95935" cy="8723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5" name="直接连接符 11">
                  <a:extLst>
                    <a:ext uri="{FF2B5EF4-FFF2-40B4-BE49-F238E27FC236}">
                      <a16:creationId xmlns:a16="http://schemas.microsoft.com/office/drawing/2014/main" id="{E2F6A1A8-5BDF-471A-B4AF-A88D1C2D3D6F}"/>
                    </a:ext>
                  </a:extLst>
                </p:cNvPr>
                <p:cNvCxnSpPr/>
                <p:nvPr/>
              </p:nvCxnSpPr>
              <p:spPr>
                <a:xfrm flipH="1">
                  <a:off x="3772834" y="3573730"/>
                  <a:ext cx="221433" cy="250656"/>
                </a:xfrm>
                <a:prstGeom prst="line">
                  <a:avLst/>
                </a:prstGeom>
                <a:ln w="12700" cap="flat" cmpd="sng" algn="ctr">
                  <a:solidFill>
                    <a:schemeClr val="accent2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29" name="圖片 2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1" r="20693" b="29612"/>
          <a:stretch/>
        </p:blipFill>
        <p:spPr>
          <a:xfrm>
            <a:off x="6475610" y="5689687"/>
            <a:ext cx="839593" cy="815391"/>
          </a:xfrm>
          <a:prstGeom prst="rect">
            <a:avLst/>
          </a:prstGeom>
        </p:spPr>
      </p:pic>
      <p:cxnSp>
        <p:nvCxnSpPr>
          <p:cNvPr id="38" name="直線單箭頭接點 37"/>
          <p:cNvCxnSpPr/>
          <p:nvPr/>
        </p:nvCxnSpPr>
        <p:spPr>
          <a:xfrm>
            <a:off x="4520150" y="5571609"/>
            <a:ext cx="4563687" cy="0"/>
          </a:xfrm>
          <a:prstGeom prst="straightConnector1">
            <a:avLst/>
          </a:prstGeom>
          <a:ln w="571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6181559" y="5143239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inference</a:t>
            </a:r>
            <a:endParaRPr lang="zh-TW" altLang="en-US" dirty="0"/>
          </a:p>
        </p:txBody>
      </p:sp>
      <p:pic>
        <p:nvPicPr>
          <p:cNvPr id="40" name="圖片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849" y="4406511"/>
            <a:ext cx="1180023" cy="118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4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 example2</a:t>
            </a:r>
            <a:endParaRPr lang="zh-TW" altLang="en-US" dirty="0"/>
          </a:p>
        </p:txBody>
      </p:sp>
      <p:sp>
        <p:nvSpPr>
          <p:cNvPr id="67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0849805" y="306404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13378" y="1123217"/>
            <a:ext cx="861575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070C0"/>
                </a:solidFill>
              </a:rPr>
              <a:t>fact:</a:t>
            </a:r>
            <a:r>
              <a:rPr lang="en-US" altLang="zh-TW" sz="2000" dirty="0"/>
              <a:t>	</a:t>
            </a:r>
            <a:r>
              <a:rPr lang="en-US" altLang="zh-TW" sz="2000" dirty="0" smtClean="0"/>
              <a:t>Minato </a:t>
            </a:r>
            <a:r>
              <a:rPr lang="zh-TW" altLang="en-US" sz="2000" dirty="0" smtClean="0"/>
              <a:t>是 </a:t>
            </a:r>
            <a:r>
              <a:rPr lang="en-US" altLang="zh-TW" sz="2000" dirty="0" smtClean="0"/>
              <a:t>Naruto </a:t>
            </a:r>
            <a:r>
              <a:rPr lang="zh-TW" altLang="en-US" sz="2000" dirty="0" smtClean="0"/>
              <a:t>的爸爸</a:t>
            </a:r>
            <a:endParaRPr lang="en-US" altLang="zh-TW" sz="2000" dirty="0" smtClean="0"/>
          </a:p>
          <a:p>
            <a:r>
              <a:rPr lang="en-US" altLang="zh-TW" sz="2000" dirty="0" smtClean="0"/>
              <a:t>	Naruto</a:t>
            </a:r>
            <a:r>
              <a:rPr lang="zh-TW" altLang="en-US" sz="2000" dirty="0" smtClean="0"/>
              <a:t> 是 </a:t>
            </a:r>
            <a:r>
              <a:rPr lang="en-US" altLang="zh-TW" sz="2000" dirty="0" err="1" smtClean="0"/>
              <a:t>Boruto</a:t>
            </a:r>
            <a:r>
              <a:rPr lang="zh-TW" altLang="en-US" sz="2000" dirty="0" smtClean="0"/>
              <a:t> 的爸爸</a:t>
            </a:r>
            <a:endParaRPr lang="en-US" altLang="zh-TW" sz="2000" dirty="0" smtClean="0"/>
          </a:p>
          <a:p>
            <a:r>
              <a:rPr lang="en-US" altLang="zh-TW" sz="2000" dirty="0"/>
              <a:t>	</a:t>
            </a:r>
            <a:r>
              <a:rPr lang="en-US" altLang="zh-TW" sz="2000" dirty="0" smtClean="0"/>
              <a:t>Naruto </a:t>
            </a:r>
            <a:r>
              <a:rPr lang="zh-TW" altLang="en-US" sz="2000" dirty="0" smtClean="0"/>
              <a:t>是 </a:t>
            </a:r>
            <a:r>
              <a:rPr lang="en-US" altLang="zh-TW" sz="2000" dirty="0" err="1" smtClean="0"/>
              <a:t>Himawari</a:t>
            </a:r>
            <a:r>
              <a:rPr lang="zh-TW" altLang="en-US" sz="2000" dirty="0" smtClean="0"/>
              <a:t> 的爸爸</a:t>
            </a:r>
            <a:endParaRPr lang="en-US" altLang="zh-TW" sz="2000" dirty="0" smtClean="0"/>
          </a:p>
          <a:p>
            <a:r>
              <a:rPr lang="en-US" altLang="zh-TW" sz="2000" dirty="0"/>
              <a:t>	</a:t>
            </a:r>
            <a:r>
              <a:rPr lang="en-US" altLang="zh-TW" sz="2000" dirty="0" err="1" smtClean="0"/>
              <a:t>Hinata</a:t>
            </a:r>
            <a:r>
              <a:rPr lang="zh-TW" altLang="en-US" sz="2000" dirty="0" smtClean="0"/>
              <a:t> 是 </a:t>
            </a:r>
            <a:r>
              <a:rPr lang="en-US" altLang="zh-TW" sz="2000" dirty="0" err="1" smtClean="0"/>
              <a:t>Boruto</a:t>
            </a:r>
            <a:r>
              <a:rPr lang="zh-TW" altLang="en-US" sz="2000" dirty="0" smtClean="0"/>
              <a:t> 的媽媽</a:t>
            </a:r>
            <a:endParaRPr lang="en-US" altLang="zh-TW" sz="2000" dirty="0" smtClean="0"/>
          </a:p>
          <a:p>
            <a:r>
              <a:rPr lang="en-US" altLang="zh-TW" sz="2000" dirty="0"/>
              <a:t>	</a:t>
            </a:r>
            <a:r>
              <a:rPr lang="en-US" altLang="zh-TW" sz="2000" dirty="0" err="1" smtClean="0"/>
              <a:t>Hinata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是 </a:t>
            </a:r>
            <a:r>
              <a:rPr lang="en-US" altLang="zh-TW" sz="2000" dirty="0" err="1" smtClean="0"/>
              <a:t>Himawari</a:t>
            </a:r>
            <a:r>
              <a:rPr lang="zh-TW" altLang="en-US" sz="2000" dirty="0" smtClean="0"/>
              <a:t> 的媽媽</a:t>
            </a:r>
            <a:endParaRPr lang="en-US" altLang="zh-TW" sz="2000" dirty="0" smtClean="0"/>
          </a:p>
          <a:p>
            <a:r>
              <a:rPr lang="en-US" altLang="zh-TW" sz="2000" dirty="0"/>
              <a:t>	</a:t>
            </a:r>
            <a:r>
              <a:rPr lang="en-US" altLang="zh-TW" sz="2000" dirty="0" err="1" smtClean="0"/>
              <a:t>Boruto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是 </a:t>
            </a:r>
            <a:r>
              <a:rPr lang="en-US" altLang="zh-TW" sz="2000" dirty="0" err="1" smtClean="0"/>
              <a:t>Himawari</a:t>
            </a:r>
            <a:r>
              <a:rPr lang="zh-TW" altLang="en-US" sz="2000" dirty="0" smtClean="0"/>
              <a:t> 的哥哥</a:t>
            </a:r>
            <a:endParaRPr lang="en-US" altLang="zh-TW" sz="2000" dirty="0" smtClean="0"/>
          </a:p>
          <a:p>
            <a:r>
              <a:rPr lang="en-US" altLang="zh-TW" sz="2000" dirty="0"/>
              <a:t>	</a:t>
            </a:r>
            <a:r>
              <a:rPr lang="en-US" altLang="zh-TW" sz="2000" dirty="0" err="1" smtClean="0"/>
              <a:t>Himawari</a:t>
            </a:r>
            <a:r>
              <a:rPr lang="zh-TW" altLang="en-US" sz="2000" dirty="0" smtClean="0"/>
              <a:t> 是 </a:t>
            </a:r>
            <a:r>
              <a:rPr lang="en-US" altLang="zh-TW" sz="2000" dirty="0" err="1" smtClean="0"/>
              <a:t>Boruto</a:t>
            </a:r>
            <a:r>
              <a:rPr lang="zh-TW" altLang="en-US" sz="2000" dirty="0" smtClean="0"/>
              <a:t> 的妹妹</a:t>
            </a:r>
            <a:endParaRPr lang="en-US" altLang="zh-TW" sz="2000" dirty="0" smtClean="0"/>
          </a:p>
          <a:p>
            <a:endParaRPr lang="en-US" altLang="zh-TW" sz="2000" dirty="0" smtClean="0">
              <a:solidFill>
                <a:srgbClr val="0070C0"/>
              </a:solidFill>
            </a:endParaRPr>
          </a:p>
          <a:p>
            <a:r>
              <a:rPr lang="en-US" altLang="zh-TW" sz="2000" dirty="0" smtClean="0">
                <a:solidFill>
                  <a:srgbClr val="0070C0"/>
                </a:solidFill>
              </a:rPr>
              <a:t>rule:</a:t>
            </a:r>
            <a:r>
              <a:rPr lang="en-US" altLang="zh-TW" sz="2000" dirty="0"/>
              <a:t>	</a:t>
            </a:r>
            <a:r>
              <a:rPr lang="zh-TW" altLang="en-US" sz="2000" dirty="0" smtClean="0">
                <a:solidFill>
                  <a:srgbClr val="0070C0"/>
                </a:solidFill>
              </a:rPr>
              <a:t>如果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</a:t>
            </a:r>
            <a:r>
              <a:rPr lang="zh-TW" altLang="en-US" sz="2000" dirty="0" smtClean="0"/>
              <a:t> 是 </a:t>
            </a:r>
            <a:r>
              <a:rPr lang="en-US" altLang="zh-TW" sz="2000" dirty="0" smtClean="0"/>
              <a:t>B</a:t>
            </a:r>
            <a:r>
              <a:rPr lang="zh-TW" altLang="en-US" sz="2000" dirty="0" smtClean="0"/>
              <a:t> 的爸爸</a:t>
            </a:r>
            <a:r>
              <a:rPr lang="zh-TW" altLang="en-US" sz="2000" dirty="0" smtClean="0">
                <a:solidFill>
                  <a:srgbClr val="0070C0"/>
                </a:solidFill>
              </a:rPr>
              <a:t>則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</a:t>
            </a:r>
            <a:r>
              <a:rPr lang="zh-TW" altLang="en-US" sz="2000" dirty="0" smtClean="0"/>
              <a:t> 是 </a:t>
            </a:r>
            <a:r>
              <a:rPr lang="en-US" altLang="zh-TW" sz="2000" dirty="0" smtClean="0"/>
              <a:t>B</a:t>
            </a:r>
            <a:r>
              <a:rPr lang="zh-TW" altLang="en-US" sz="2000" dirty="0" smtClean="0"/>
              <a:t> 的父母 </a:t>
            </a:r>
            <a:endParaRPr lang="en-US" altLang="zh-TW" sz="2000" dirty="0" smtClean="0"/>
          </a:p>
          <a:p>
            <a:r>
              <a:rPr lang="en-US" altLang="zh-TW" sz="2000" dirty="0" smtClean="0"/>
              <a:t>	</a:t>
            </a:r>
            <a:r>
              <a:rPr lang="zh-TW" altLang="en-US" sz="2000" dirty="0" smtClean="0">
                <a:solidFill>
                  <a:srgbClr val="0070C0"/>
                </a:solidFill>
              </a:rPr>
              <a:t>如果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</a:t>
            </a:r>
            <a:r>
              <a:rPr lang="zh-TW" altLang="en-US" sz="2000" dirty="0" smtClean="0"/>
              <a:t> 是 </a:t>
            </a:r>
            <a:r>
              <a:rPr lang="en-US" altLang="zh-TW" sz="2000" dirty="0" smtClean="0"/>
              <a:t>B</a:t>
            </a:r>
            <a:r>
              <a:rPr lang="zh-TW" altLang="en-US" sz="2000" dirty="0" smtClean="0"/>
              <a:t> 的媽媽</a:t>
            </a:r>
            <a:r>
              <a:rPr lang="zh-TW" altLang="en-US" sz="2000" dirty="0" smtClean="0">
                <a:solidFill>
                  <a:srgbClr val="0070C0"/>
                </a:solidFill>
              </a:rPr>
              <a:t>則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</a:t>
            </a:r>
            <a:r>
              <a:rPr lang="zh-TW" altLang="en-US" sz="2000" dirty="0" smtClean="0"/>
              <a:t> 是 </a:t>
            </a:r>
            <a:r>
              <a:rPr lang="en-US" altLang="zh-TW" sz="2000" dirty="0" smtClean="0"/>
              <a:t>B</a:t>
            </a:r>
            <a:r>
              <a:rPr lang="zh-TW" altLang="en-US" sz="2000" dirty="0" smtClean="0"/>
              <a:t> 的父母</a:t>
            </a:r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en-US" altLang="zh-TW" sz="2000" dirty="0" smtClean="0">
                <a:solidFill>
                  <a:srgbClr val="0070C0"/>
                </a:solidFill>
              </a:rPr>
              <a:t>	</a:t>
            </a:r>
            <a:r>
              <a:rPr lang="zh-TW" altLang="en-US" sz="2000" dirty="0" smtClean="0">
                <a:solidFill>
                  <a:srgbClr val="0070C0"/>
                </a:solidFill>
              </a:rPr>
              <a:t>如果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</a:t>
            </a:r>
            <a:r>
              <a:rPr lang="zh-TW" altLang="en-US" sz="2000" dirty="0" smtClean="0"/>
              <a:t> 是 </a:t>
            </a:r>
            <a:r>
              <a:rPr lang="en-US" altLang="zh-TW" sz="2000" dirty="0" smtClean="0"/>
              <a:t>B</a:t>
            </a:r>
            <a:r>
              <a:rPr lang="zh-TW" altLang="en-US" sz="2000" dirty="0" smtClean="0"/>
              <a:t> 的哥哥</a:t>
            </a:r>
            <a:r>
              <a:rPr lang="zh-TW" altLang="en-US" sz="2000" dirty="0" smtClean="0">
                <a:solidFill>
                  <a:srgbClr val="0070C0"/>
                </a:solidFill>
              </a:rPr>
              <a:t>或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</a:t>
            </a:r>
            <a:r>
              <a:rPr lang="zh-TW" altLang="en-US" sz="2000" dirty="0" smtClean="0"/>
              <a:t> 是 </a:t>
            </a:r>
            <a:r>
              <a:rPr lang="en-US" altLang="zh-TW" sz="2000" dirty="0" smtClean="0"/>
              <a:t>B</a:t>
            </a:r>
            <a:r>
              <a:rPr lang="zh-TW" altLang="en-US" sz="2000" dirty="0" smtClean="0"/>
              <a:t> 的妹妹</a:t>
            </a:r>
            <a:endParaRPr lang="en-US" altLang="zh-TW" sz="2000" dirty="0" smtClean="0"/>
          </a:p>
          <a:p>
            <a:r>
              <a:rPr lang="en-US" altLang="zh-TW" sz="2000" dirty="0">
                <a:solidFill>
                  <a:srgbClr val="0070C0"/>
                </a:solidFill>
              </a:rPr>
              <a:t>	</a:t>
            </a:r>
            <a:r>
              <a:rPr lang="zh-TW" altLang="en-US" sz="2000" dirty="0" smtClean="0">
                <a:solidFill>
                  <a:srgbClr val="0070C0"/>
                </a:solidFill>
              </a:rPr>
              <a:t>或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B</a:t>
            </a:r>
            <a:r>
              <a:rPr lang="zh-TW" altLang="en-US" sz="2000" dirty="0" smtClean="0"/>
              <a:t> 是 </a:t>
            </a:r>
            <a:r>
              <a:rPr lang="en-US" altLang="zh-TW" sz="2000" dirty="0"/>
              <a:t>A</a:t>
            </a:r>
            <a:r>
              <a:rPr lang="zh-TW" altLang="en-US" sz="2000" dirty="0" smtClean="0"/>
              <a:t> 的哥哥</a:t>
            </a:r>
            <a:r>
              <a:rPr lang="zh-TW" altLang="en-US" sz="2000" dirty="0" smtClean="0">
                <a:solidFill>
                  <a:srgbClr val="0070C0"/>
                </a:solidFill>
              </a:rPr>
              <a:t>或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B</a:t>
            </a:r>
            <a:r>
              <a:rPr lang="zh-TW" altLang="en-US" sz="2000" dirty="0" smtClean="0"/>
              <a:t> 是 </a:t>
            </a:r>
            <a:r>
              <a:rPr lang="en-US" altLang="zh-TW" sz="2000" dirty="0" smtClean="0"/>
              <a:t>A</a:t>
            </a:r>
            <a:r>
              <a:rPr lang="zh-TW" altLang="en-US" sz="2000" dirty="0" smtClean="0"/>
              <a:t> 的妹妹</a:t>
            </a:r>
            <a:endParaRPr lang="en-US" altLang="zh-TW" sz="2000" dirty="0" smtClean="0"/>
          </a:p>
          <a:p>
            <a:r>
              <a:rPr lang="en-US" altLang="zh-TW" sz="2000" dirty="0" smtClean="0">
                <a:solidFill>
                  <a:srgbClr val="0070C0"/>
                </a:solidFill>
              </a:rPr>
              <a:t>	</a:t>
            </a:r>
            <a:r>
              <a:rPr lang="zh-TW" altLang="en-US" sz="2000" dirty="0" smtClean="0">
                <a:solidFill>
                  <a:srgbClr val="0070C0"/>
                </a:solidFill>
              </a:rPr>
              <a:t>則</a:t>
            </a:r>
            <a:r>
              <a:rPr lang="zh-TW" altLang="en-US" sz="2000" dirty="0" smtClean="0"/>
              <a:t>是 </a:t>
            </a:r>
            <a:r>
              <a:rPr lang="en-US" altLang="zh-TW" sz="2000" dirty="0" smtClean="0"/>
              <a:t>A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B</a:t>
            </a:r>
            <a:r>
              <a:rPr lang="zh-TW" altLang="en-US" sz="2000" dirty="0" smtClean="0"/>
              <a:t> 是兄妹</a:t>
            </a:r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en-US" altLang="zh-TW" sz="2000" dirty="0" smtClean="0">
                <a:solidFill>
                  <a:srgbClr val="0070C0"/>
                </a:solidFill>
              </a:rPr>
              <a:t>	</a:t>
            </a:r>
            <a:r>
              <a:rPr lang="zh-TW" altLang="en-US" sz="2000" dirty="0" smtClean="0">
                <a:solidFill>
                  <a:srgbClr val="0070C0"/>
                </a:solidFill>
              </a:rPr>
              <a:t>如果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</a:t>
            </a:r>
            <a:r>
              <a:rPr lang="zh-TW" altLang="en-US" sz="2000" dirty="0" smtClean="0"/>
              <a:t> 是 </a:t>
            </a:r>
            <a:r>
              <a:rPr lang="en-US" altLang="zh-TW" sz="2000" dirty="0" smtClean="0"/>
              <a:t>B</a:t>
            </a:r>
            <a:r>
              <a:rPr lang="zh-TW" altLang="en-US" sz="2000" dirty="0" smtClean="0"/>
              <a:t> 的爸爸</a:t>
            </a:r>
            <a:r>
              <a:rPr lang="zh-TW" altLang="en-US" sz="2000" dirty="0" smtClean="0">
                <a:solidFill>
                  <a:srgbClr val="0070C0"/>
                </a:solidFill>
              </a:rPr>
              <a:t>且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B</a:t>
            </a:r>
            <a:r>
              <a:rPr lang="zh-TW" altLang="en-US" sz="2000" dirty="0" smtClean="0"/>
              <a:t> 是 </a:t>
            </a:r>
            <a:r>
              <a:rPr lang="en-US" altLang="zh-TW" sz="2000" dirty="0" smtClean="0"/>
              <a:t>C</a:t>
            </a:r>
            <a:r>
              <a:rPr lang="zh-TW" altLang="en-US" sz="2000" dirty="0" smtClean="0"/>
              <a:t>的爸爸</a:t>
            </a:r>
            <a:r>
              <a:rPr lang="zh-TW" altLang="en-US" sz="2000" dirty="0" smtClean="0">
                <a:solidFill>
                  <a:srgbClr val="0070C0"/>
                </a:solidFill>
              </a:rPr>
              <a:t>則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A</a:t>
            </a:r>
            <a:r>
              <a:rPr lang="zh-TW" altLang="en-US" sz="2000" dirty="0" smtClean="0"/>
              <a:t> 是 </a:t>
            </a:r>
            <a:r>
              <a:rPr lang="en-US" altLang="zh-TW" sz="2000" dirty="0" smtClean="0"/>
              <a:t>C</a:t>
            </a:r>
            <a:r>
              <a:rPr lang="zh-TW" altLang="en-US" sz="2000" dirty="0" smtClean="0"/>
              <a:t> 的爺爺</a:t>
            </a:r>
            <a:endParaRPr lang="zh-TW" altLang="en-US" sz="2000" dirty="0"/>
          </a:p>
        </p:txBody>
      </p:sp>
      <p:grpSp>
        <p:nvGrpSpPr>
          <p:cNvPr id="81" name="群組 80"/>
          <p:cNvGrpSpPr/>
          <p:nvPr/>
        </p:nvGrpSpPr>
        <p:grpSpPr>
          <a:xfrm>
            <a:off x="8216979" y="306404"/>
            <a:ext cx="3843449" cy="6268046"/>
            <a:chOff x="7585212" y="308476"/>
            <a:chExt cx="3843449" cy="6268046"/>
          </a:xfrm>
        </p:grpSpPr>
        <p:grpSp>
          <p:nvGrpSpPr>
            <p:cNvPr id="66" name="群組 65"/>
            <p:cNvGrpSpPr/>
            <p:nvPr/>
          </p:nvGrpSpPr>
          <p:grpSpPr>
            <a:xfrm>
              <a:off x="7585212" y="2425341"/>
              <a:ext cx="3843449" cy="4151181"/>
              <a:chOff x="7110444" y="2084519"/>
              <a:chExt cx="3843449" cy="4151181"/>
            </a:xfrm>
          </p:grpSpPr>
          <p:grpSp>
            <p:nvGrpSpPr>
              <p:cNvPr id="48" name="群組 47"/>
              <p:cNvGrpSpPr/>
              <p:nvPr/>
            </p:nvGrpSpPr>
            <p:grpSpPr>
              <a:xfrm>
                <a:off x="7110444" y="2084519"/>
                <a:ext cx="3843449" cy="4151181"/>
                <a:chOff x="3810291" y="1866375"/>
                <a:chExt cx="3843449" cy="4151181"/>
              </a:xfrm>
            </p:grpSpPr>
            <p:grpSp>
              <p:nvGrpSpPr>
                <p:cNvPr id="41" name="群組 40"/>
                <p:cNvGrpSpPr/>
                <p:nvPr/>
              </p:nvGrpSpPr>
              <p:grpSpPr>
                <a:xfrm>
                  <a:off x="3810291" y="1866375"/>
                  <a:ext cx="3716405" cy="3848980"/>
                  <a:chOff x="4284117" y="1251233"/>
                  <a:chExt cx="3716405" cy="3848980"/>
                </a:xfrm>
              </p:grpSpPr>
              <p:pic>
                <p:nvPicPr>
                  <p:cNvPr id="5" name="圖片 4"/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913" t="-3785" r="12442" b="3785"/>
                  <a:stretch/>
                </p:blipFill>
                <p:spPr>
                  <a:xfrm>
                    <a:off x="4284117" y="3861616"/>
                    <a:ext cx="1207277" cy="1226805"/>
                  </a:xfrm>
                  <a:prstGeom prst="ellipse">
                    <a:avLst/>
                  </a:prstGeom>
                  <a:ln>
                    <a:noFill/>
                  </a:ln>
                  <a:effectLst>
                    <a:softEdge rad="112500"/>
                  </a:effectLst>
                </p:spPr>
              </p:pic>
              <p:pic>
                <p:nvPicPr>
                  <p:cNvPr id="6" name="圖片 5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5026" r="12986" b="10353"/>
                  <a:stretch/>
                </p:blipFill>
                <p:spPr>
                  <a:xfrm>
                    <a:off x="6858582" y="3861616"/>
                    <a:ext cx="1141940" cy="1238597"/>
                  </a:xfrm>
                  <a:prstGeom prst="ellipse">
                    <a:avLst/>
                  </a:prstGeom>
                  <a:ln>
                    <a:noFill/>
                  </a:ln>
                  <a:effectLst>
                    <a:softEdge rad="112500"/>
                  </a:effectLst>
                </p:spPr>
              </p:pic>
              <p:pic>
                <p:nvPicPr>
                  <p:cNvPr id="7" name="圖片 6"/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6612" t="-895" r="18493" b="895"/>
                  <a:stretch/>
                </p:blipFill>
                <p:spPr>
                  <a:xfrm>
                    <a:off x="6703691" y="1310710"/>
                    <a:ext cx="1130531" cy="1214448"/>
                  </a:xfrm>
                  <a:prstGeom prst="ellipse">
                    <a:avLst/>
                  </a:prstGeom>
                  <a:ln>
                    <a:noFill/>
                  </a:ln>
                  <a:effectLst>
                    <a:softEdge rad="112500"/>
                  </a:effectLst>
                </p:spPr>
              </p:pic>
              <p:pic>
                <p:nvPicPr>
                  <p:cNvPr id="8" name="圖片 7"/>
                  <p:cNvPicPr>
                    <a:picLocks noChangeAspect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3745" t="581" r="22936" b="-581"/>
                  <a:stretch/>
                </p:blipFill>
                <p:spPr>
                  <a:xfrm>
                    <a:off x="4284117" y="1251233"/>
                    <a:ext cx="1125595" cy="1273925"/>
                  </a:xfrm>
                  <a:prstGeom prst="ellipse">
                    <a:avLst/>
                  </a:prstGeom>
                  <a:ln>
                    <a:noFill/>
                  </a:ln>
                  <a:effectLst>
                    <a:softEdge rad="112500"/>
                  </a:effectLst>
                </p:spPr>
              </p:pic>
              <p:grpSp>
                <p:nvGrpSpPr>
                  <p:cNvPr id="32" name="群組 31"/>
                  <p:cNvGrpSpPr/>
                  <p:nvPr/>
                </p:nvGrpSpPr>
                <p:grpSpPr>
                  <a:xfrm>
                    <a:off x="5286895" y="2444286"/>
                    <a:ext cx="1694203" cy="1450238"/>
                    <a:chOff x="5286896" y="2515483"/>
                    <a:chExt cx="1694203" cy="1450238"/>
                  </a:xfrm>
                </p:grpSpPr>
                <p:cxnSp>
                  <p:nvCxnSpPr>
                    <p:cNvPr id="12" name="直線接點 11"/>
                    <p:cNvCxnSpPr/>
                    <p:nvPr/>
                  </p:nvCxnSpPr>
                  <p:spPr>
                    <a:xfrm>
                      <a:off x="5349514" y="2515483"/>
                      <a:ext cx="1631585" cy="1450238"/>
                    </a:xfrm>
                    <a:prstGeom prst="line">
                      <a:avLst/>
                    </a:prstGeom>
                    <a:ln w="28575">
                      <a:solidFill>
                        <a:schemeClr val="accent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直線接點 13"/>
                    <p:cNvCxnSpPr/>
                    <p:nvPr/>
                  </p:nvCxnSpPr>
                  <p:spPr>
                    <a:xfrm flipH="1">
                      <a:off x="5286896" y="2596355"/>
                      <a:ext cx="1571688" cy="1369366"/>
                    </a:xfrm>
                    <a:prstGeom prst="line">
                      <a:avLst/>
                    </a:prstGeom>
                    <a:ln w="28575">
                      <a:solidFill>
                        <a:schemeClr val="accent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42" name="文字方塊 41"/>
                <p:cNvSpPr txBox="1"/>
                <p:nvPr/>
              </p:nvSpPr>
              <p:spPr>
                <a:xfrm>
                  <a:off x="3975347" y="3032532"/>
                  <a:ext cx="8771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Naruto</a:t>
                  </a:r>
                  <a:endParaRPr lang="zh-TW" altLang="en-US" dirty="0"/>
                </a:p>
              </p:txBody>
            </p:sp>
            <p:sp>
              <p:nvSpPr>
                <p:cNvPr id="43" name="文字方塊 42"/>
                <p:cNvSpPr txBox="1"/>
                <p:nvPr/>
              </p:nvSpPr>
              <p:spPr>
                <a:xfrm>
                  <a:off x="6420056" y="3025842"/>
                  <a:ext cx="8515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err="1" smtClean="0"/>
                    <a:t>Hinata</a:t>
                  </a:r>
                  <a:endParaRPr lang="zh-TW" altLang="en-US" dirty="0"/>
                </a:p>
              </p:txBody>
            </p:sp>
            <p:sp>
              <p:nvSpPr>
                <p:cNvPr id="44" name="文字方塊 43"/>
                <p:cNvSpPr txBox="1"/>
                <p:nvPr/>
              </p:nvSpPr>
              <p:spPr>
                <a:xfrm>
                  <a:off x="4012230" y="5605628"/>
                  <a:ext cx="8643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err="1" smtClean="0"/>
                    <a:t>Boruto</a:t>
                  </a:r>
                  <a:endParaRPr lang="zh-TW" altLang="en-US" dirty="0"/>
                </a:p>
              </p:txBody>
            </p:sp>
            <p:sp>
              <p:nvSpPr>
                <p:cNvPr id="45" name="文字方塊 44"/>
                <p:cNvSpPr txBox="1"/>
                <p:nvPr/>
              </p:nvSpPr>
              <p:spPr>
                <a:xfrm>
                  <a:off x="6507272" y="5648224"/>
                  <a:ext cx="11464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err="1" smtClean="0"/>
                    <a:t>Himawari</a:t>
                  </a:r>
                  <a:endParaRPr lang="zh-TW" altLang="en-US" dirty="0"/>
                </a:p>
              </p:txBody>
            </p:sp>
          </p:grpSp>
          <p:cxnSp>
            <p:nvCxnSpPr>
              <p:cNvPr id="61" name="直線接點 60"/>
              <p:cNvCxnSpPr/>
              <p:nvPr/>
            </p:nvCxnSpPr>
            <p:spPr>
              <a:xfrm>
                <a:off x="8418871" y="2751220"/>
                <a:ext cx="908009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接點 62"/>
              <p:cNvCxnSpPr/>
              <p:nvPr/>
            </p:nvCxnSpPr>
            <p:spPr>
              <a:xfrm>
                <a:off x="8537627" y="5671758"/>
                <a:ext cx="908009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文字方塊 63"/>
              <p:cNvSpPr txBox="1"/>
              <p:nvPr/>
            </p:nvSpPr>
            <p:spPr>
              <a:xfrm>
                <a:off x="8601005" y="2403007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dirty="0" smtClean="0"/>
                  <a:t>夫妻</a:t>
                </a:r>
                <a:endParaRPr lang="zh-TW" altLang="en-US" sz="1400" dirty="0"/>
              </a:p>
            </p:txBody>
          </p:sp>
          <p:sp>
            <p:nvSpPr>
              <p:cNvPr id="65" name="文字方塊 64"/>
              <p:cNvSpPr txBox="1"/>
              <p:nvPr/>
            </p:nvSpPr>
            <p:spPr>
              <a:xfrm>
                <a:off x="8719761" y="5324410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dirty="0" smtClean="0"/>
                  <a:t>兄妹</a:t>
                </a:r>
                <a:endParaRPr lang="zh-TW" altLang="en-US" sz="1400" dirty="0"/>
              </a:p>
            </p:txBody>
          </p:sp>
        </p:grpSp>
        <p:grpSp>
          <p:nvGrpSpPr>
            <p:cNvPr id="80" name="群組 79"/>
            <p:cNvGrpSpPr/>
            <p:nvPr/>
          </p:nvGrpSpPr>
          <p:grpSpPr>
            <a:xfrm>
              <a:off x="7585212" y="308476"/>
              <a:ext cx="1183783" cy="2116865"/>
              <a:chOff x="7585212" y="308476"/>
              <a:chExt cx="1183783" cy="2116865"/>
            </a:xfrm>
          </p:grpSpPr>
          <p:cxnSp>
            <p:nvCxnSpPr>
              <p:cNvPr id="70" name="直線接點 69"/>
              <p:cNvCxnSpPr/>
              <p:nvPr/>
            </p:nvCxnSpPr>
            <p:spPr>
              <a:xfrm flipV="1">
                <a:off x="8145958" y="1842592"/>
                <a:ext cx="0" cy="582749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文字方塊 73"/>
              <p:cNvSpPr txBox="1"/>
              <p:nvPr/>
            </p:nvSpPr>
            <p:spPr>
              <a:xfrm>
                <a:off x="8225256" y="2008277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dirty="0" smtClean="0"/>
                  <a:t>父子</a:t>
                </a:r>
                <a:endParaRPr lang="zh-TW" altLang="en-US" sz="1400" dirty="0"/>
              </a:p>
            </p:txBody>
          </p:sp>
          <p:grpSp>
            <p:nvGrpSpPr>
              <p:cNvPr id="79" name="群組 78"/>
              <p:cNvGrpSpPr/>
              <p:nvPr/>
            </p:nvGrpSpPr>
            <p:grpSpPr>
              <a:xfrm>
                <a:off x="7585212" y="308476"/>
                <a:ext cx="1124653" cy="1504485"/>
                <a:chOff x="7585212" y="308476"/>
                <a:chExt cx="1124653" cy="1504485"/>
              </a:xfrm>
            </p:grpSpPr>
            <p:pic>
              <p:nvPicPr>
                <p:cNvPr id="69" name="圖片 68"/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980" r="5611"/>
                <a:stretch/>
              </p:blipFill>
              <p:spPr>
                <a:xfrm>
                  <a:off x="7585212" y="308476"/>
                  <a:ext cx="1124653" cy="1225641"/>
                </a:xfrm>
                <a:prstGeom prst="ellipse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sp>
              <p:nvSpPr>
                <p:cNvPr id="78" name="文字方塊 77"/>
                <p:cNvSpPr txBox="1"/>
                <p:nvPr/>
              </p:nvSpPr>
              <p:spPr>
                <a:xfrm>
                  <a:off x="7720200" y="1443629"/>
                  <a:ext cx="8771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Minato</a:t>
                  </a:r>
                  <a:endParaRPr lang="zh-TW" alt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667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r>
              <a:rPr lang="en-US" altLang="zh-CN" dirty="0" smtClean="0"/>
              <a:t>.</a:t>
            </a:r>
            <a:endParaRPr lang="zh-CN" altLang="en-US" sz="24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>
          <a:xfrm>
            <a:off x="9490654" y="3677318"/>
            <a:ext cx="2354214" cy="310871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Prolog</a:t>
            </a:r>
            <a:r>
              <a:rPr lang="zh-TW" altLang="en-US" dirty="0" smtClean="0"/>
              <a:t> 語言介紹與基礎理論實作</a:t>
            </a:r>
            <a:endParaRPr lang="en-US" altLang="zh-CN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946A5F7-F537-4434-9DF0-6849E234EDA4}"/>
              </a:ext>
            </a:extLst>
          </p:cNvPr>
          <p:cNvCxnSpPr>
            <a:cxnSpLocks/>
          </p:cNvCxnSpPr>
          <p:nvPr/>
        </p:nvCxnSpPr>
        <p:spPr>
          <a:xfrm>
            <a:off x="6207126" y="2127252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F408655-7B16-4C36-8089-D73A62DE8A3B}"/>
              </a:ext>
            </a:extLst>
          </p:cNvPr>
          <p:cNvCxnSpPr>
            <a:cxnSpLocks/>
          </p:cNvCxnSpPr>
          <p:nvPr/>
        </p:nvCxnSpPr>
        <p:spPr>
          <a:xfrm>
            <a:off x="6207126" y="4112630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1" r="20693" b="29612"/>
          <a:stretch/>
        </p:blipFill>
        <p:spPr>
          <a:xfrm>
            <a:off x="9252065" y="3699966"/>
            <a:ext cx="296778" cy="28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0fb470e5-1029-42ce-833c-e9373f9ba9b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642C52E-6E86-4BBE-ACE6-CA73E371848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930109" y="1051361"/>
            <a:ext cx="12450597" cy="4778319"/>
            <a:chOff x="-930109" y="1051361"/>
            <a:chExt cx="12450597" cy="4778319"/>
          </a:xfrm>
        </p:grpSpPr>
        <p:grpSp>
          <p:nvGrpSpPr>
            <p:cNvPr id="6" name="ïṣľîde">
              <a:extLst>
                <a:ext uri="{FF2B5EF4-FFF2-40B4-BE49-F238E27FC236}">
                  <a16:creationId xmlns:a16="http://schemas.microsoft.com/office/drawing/2014/main" id="{933B65FF-A272-4A69-9A01-92D7C77CF829}"/>
                </a:ext>
              </a:extLst>
            </p:cNvPr>
            <p:cNvGrpSpPr/>
            <p:nvPr/>
          </p:nvGrpSpPr>
          <p:grpSpPr>
            <a:xfrm>
              <a:off x="-930109" y="1051361"/>
              <a:ext cx="2490640" cy="4778319"/>
              <a:chOff x="-930109" y="1051361"/>
              <a:chExt cx="2490640" cy="4778319"/>
            </a:xfrm>
          </p:grpSpPr>
          <p:sp>
            <p:nvSpPr>
              <p:cNvPr id="27" name="îSľïďe">
                <a:extLst>
                  <a:ext uri="{FF2B5EF4-FFF2-40B4-BE49-F238E27FC236}">
                    <a16:creationId xmlns:a16="http://schemas.microsoft.com/office/drawing/2014/main" id="{B19D50FC-1125-4ED9-B7D8-78BCBCE8C008}"/>
                  </a:ext>
                </a:extLst>
              </p:cNvPr>
              <p:cNvSpPr/>
              <p:nvPr/>
            </p:nvSpPr>
            <p:spPr bwMode="auto">
              <a:xfrm rot="13500000">
                <a:off x="-930105" y="3969472"/>
                <a:ext cx="1860208" cy="1860208"/>
              </a:xfrm>
              <a:custGeom>
                <a:avLst/>
                <a:gdLst>
                  <a:gd name="connsiteX0" fmla="*/ 0 w 2304255"/>
                  <a:gd name="connsiteY0" fmla="*/ 0 h 2304255"/>
                  <a:gd name="connsiteX1" fmla="*/ 2304255 w 2304255"/>
                  <a:gd name="connsiteY1" fmla="*/ 2304255 h 2304255"/>
                  <a:gd name="connsiteX2" fmla="*/ 0 w 2304255"/>
                  <a:gd name="connsiteY2" fmla="*/ 2304255 h 2304255"/>
                  <a:gd name="connsiteX3" fmla="*/ 0 w 2304255"/>
                  <a:gd name="connsiteY3" fmla="*/ 0 h 230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04255" h="2304255">
                    <a:moveTo>
                      <a:pt x="0" y="0"/>
                    </a:moveTo>
                    <a:lnTo>
                      <a:pt x="2304255" y="2304255"/>
                    </a:lnTo>
                    <a:lnTo>
                      <a:pt x="0" y="23042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ṡļîḍe">
                <a:extLst>
                  <a:ext uri="{FF2B5EF4-FFF2-40B4-BE49-F238E27FC236}">
                    <a16:creationId xmlns:a16="http://schemas.microsoft.com/office/drawing/2014/main" id="{9361AAF3-CAD5-4F13-928C-BFE011AA4BDD}"/>
                  </a:ext>
                </a:extLst>
              </p:cNvPr>
              <p:cNvSpPr/>
              <p:nvPr/>
            </p:nvSpPr>
            <p:spPr bwMode="auto">
              <a:xfrm rot="2700000">
                <a:off x="-930109" y="1051361"/>
                <a:ext cx="1860208" cy="1860208"/>
              </a:xfrm>
              <a:custGeom>
                <a:avLst/>
                <a:gdLst>
                  <a:gd name="connsiteX0" fmla="*/ 0 w 1860208"/>
                  <a:gd name="connsiteY0" fmla="*/ 0 h 1860208"/>
                  <a:gd name="connsiteX1" fmla="*/ 1860208 w 1860208"/>
                  <a:gd name="connsiteY1" fmla="*/ 0 h 1860208"/>
                  <a:gd name="connsiteX2" fmla="*/ 1860208 w 1860208"/>
                  <a:gd name="connsiteY2" fmla="*/ 1860208 h 1860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0208" h="1860208">
                    <a:moveTo>
                      <a:pt x="0" y="0"/>
                    </a:moveTo>
                    <a:lnTo>
                      <a:pt x="1860208" y="0"/>
                    </a:lnTo>
                    <a:lnTo>
                      <a:pt x="1860208" y="1860208"/>
                    </a:ln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9" name="ïŝ1ïḋe">
                <a:extLst>
                  <a:ext uri="{FF2B5EF4-FFF2-40B4-BE49-F238E27FC236}">
                    <a16:creationId xmlns:a16="http://schemas.microsoft.com/office/drawing/2014/main" id="{97F43942-06F9-42D1-A7B5-43B69347F1AE}"/>
                  </a:ext>
                </a:extLst>
              </p:cNvPr>
              <p:cNvSpPr/>
              <p:nvPr/>
            </p:nvSpPr>
            <p:spPr bwMode="auto">
              <a:xfrm rot="5400000">
                <a:off x="-780266" y="2648735"/>
                <a:ext cx="3121063" cy="1560531"/>
              </a:xfrm>
              <a:custGeom>
                <a:avLst/>
                <a:gdLst>
                  <a:gd name="connsiteX0" fmla="*/ 2367656 w 4735313"/>
                  <a:gd name="connsiteY0" fmla="*/ 0 h 2367656"/>
                  <a:gd name="connsiteX1" fmla="*/ 4735313 w 4735313"/>
                  <a:gd name="connsiteY1" fmla="*/ 2367656 h 2367656"/>
                  <a:gd name="connsiteX2" fmla="*/ 3847062 w 4735313"/>
                  <a:gd name="connsiteY2" fmla="*/ 2367656 h 2367656"/>
                  <a:gd name="connsiteX3" fmla="*/ 2367656 w 4735313"/>
                  <a:gd name="connsiteY3" fmla="*/ 888250 h 2367656"/>
                  <a:gd name="connsiteX4" fmla="*/ 888250 w 4735313"/>
                  <a:gd name="connsiteY4" fmla="*/ 2367656 h 2367656"/>
                  <a:gd name="connsiteX5" fmla="*/ 0 w 4735313"/>
                  <a:gd name="connsiteY5" fmla="*/ 2367656 h 2367656"/>
                  <a:gd name="connsiteX6" fmla="*/ 2367656 w 4735313"/>
                  <a:gd name="connsiteY6" fmla="*/ 0 h 236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35313" h="2367656">
                    <a:moveTo>
                      <a:pt x="2367656" y="0"/>
                    </a:moveTo>
                    <a:lnTo>
                      <a:pt x="4735313" y="2367656"/>
                    </a:lnTo>
                    <a:lnTo>
                      <a:pt x="3847062" y="2367656"/>
                    </a:lnTo>
                    <a:lnTo>
                      <a:pt x="2367656" y="888250"/>
                    </a:lnTo>
                    <a:lnTo>
                      <a:pt x="888250" y="2367656"/>
                    </a:lnTo>
                    <a:lnTo>
                      <a:pt x="0" y="2367656"/>
                    </a:lnTo>
                    <a:lnTo>
                      <a:pt x="2367656" y="0"/>
                    </a:lnTo>
                    <a:close/>
                  </a:path>
                </a:pathLst>
              </a:custGeom>
              <a:solidFill>
                <a:schemeClr val="tx2">
                  <a:alpha val="77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ïsḷíḑè">
              <a:extLst>
                <a:ext uri="{FF2B5EF4-FFF2-40B4-BE49-F238E27FC236}">
                  <a16:creationId xmlns:a16="http://schemas.microsoft.com/office/drawing/2014/main" id="{4F1A39D8-7570-4901-A3E5-473DAAB733E1}"/>
                </a:ext>
              </a:extLst>
            </p:cNvPr>
            <p:cNvSpPr/>
            <p:nvPr/>
          </p:nvSpPr>
          <p:spPr>
            <a:xfrm>
              <a:off x="1543012" y="2978855"/>
              <a:ext cx="3742988" cy="923330"/>
            </a:xfrm>
            <a:prstGeom prst="rect">
              <a:avLst/>
            </a:prstGeom>
          </p:spPr>
          <p:txBody>
            <a:bodyPr wrap="square" anchor="ctr" anchorCtr="1">
              <a:normAutofit fontScale="85000" lnSpcReduction="10000"/>
            </a:bodyPr>
            <a:lstStyle/>
            <a:p>
              <a:pPr algn="r"/>
              <a:r>
                <a:rPr lang="en-US" altLang="zh-CN" sz="5400" b="1" spc="300" dirty="0">
                  <a:solidFill>
                    <a:schemeClr val="tx2"/>
                  </a:solidFill>
                </a:rPr>
                <a:t>CONTENTS</a:t>
              </a:r>
            </a:p>
          </p:txBody>
        </p:sp>
        <p:sp>
          <p:nvSpPr>
            <p:cNvPr id="9" name="îṡ1íḑé">
              <a:extLst>
                <a:ext uri="{FF2B5EF4-FFF2-40B4-BE49-F238E27FC236}">
                  <a16:creationId xmlns:a16="http://schemas.microsoft.com/office/drawing/2014/main" id="{82BD5307-F3AD-4DE2-A6DA-7E8B6322ACC7}"/>
                </a:ext>
              </a:extLst>
            </p:cNvPr>
            <p:cNvSpPr/>
            <p:nvPr/>
          </p:nvSpPr>
          <p:spPr>
            <a:xfrm>
              <a:off x="6281459" y="4150611"/>
              <a:ext cx="624349" cy="624349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10" name="íśľíḍé">
              <a:extLst>
                <a:ext uri="{FF2B5EF4-FFF2-40B4-BE49-F238E27FC236}">
                  <a16:creationId xmlns:a16="http://schemas.microsoft.com/office/drawing/2014/main" id="{1AB55A3F-C86D-41AF-8780-3FA466C759D8}"/>
                </a:ext>
              </a:extLst>
            </p:cNvPr>
            <p:cNvSpPr/>
            <p:nvPr/>
          </p:nvSpPr>
          <p:spPr>
            <a:xfrm>
              <a:off x="6281459" y="3272035"/>
              <a:ext cx="624349" cy="624349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1" name="ïşḻíḋê">
              <a:extLst>
                <a:ext uri="{FF2B5EF4-FFF2-40B4-BE49-F238E27FC236}">
                  <a16:creationId xmlns:a16="http://schemas.microsoft.com/office/drawing/2014/main" id="{F0E5BC8E-4AA2-4FC6-AEDE-48B8FAA4B9AC}"/>
                </a:ext>
              </a:extLst>
            </p:cNvPr>
            <p:cNvSpPr/>
            <p:nvPr/>
          </p:nvSpPr>
          <p:spPr>
            <a:xfrm>
              <a:off x="6281459" y="2393459"/>
              <a:ext cx="624349" cy="624349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12" name="isḻïḋé">
              <a:extLst>
                <a:ext uri="{FF2B5EF4-FFF2-40B4-BE49-F238E27FC236}">
                  <a16:creationId xmlns:a16="http://schemas.microsoft.com/office/drawing/2014/main" id="{C0451A36-F8F9-4E68-9C14-18681989F54C}"/>
                </a:ext>
              </a:extLst>
            </p:cNvPr>
            <p:cNvSpPr/>
            <p:nvPr/>
          </p:nvSpPr>
          <p:spPr>
            <a:xfrm>
              <a:off x="6281461" y="1514883"/>
              <a:ext cx="624349" cy="62434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5" name="iṡ1íḑê">
              <a:extLst>
                <a:ext uri="{FF2B5EF4-FFF2-40B4-BE49-F238E27FC236}">
                  <a16:creationId xmlns:a16="http://schemas.microsoft.com/office/drawing/2014/main" id="{05F8F47E-A116-4434-A57F-D953A941B808}"/>
                </a:ext>
              </a:extLst>
            </p:cNvPr>
            <p:cNvSpPr txBox="1"/>
            <p:nvPr/>
          </p:nvSpPr>
          <p:spPr>
            <a:xfrm>
              <a:off x="6905844" y="4139102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en-US" altLang="zh-TW" sz="1600" b="1" dirty="0" smtClean="0"/>
                <a:t>Demo example</a:t>
              </a:r>
              <a:endParaRPr lang="zh-CN" altLang="en-US" sz="1600" b="1" dirty="0"/>
            </a:p>
          </p:txBody>
        </p:sp>
        <p:sp>
          <p:nvSpPr>
            <p:cNvPr id="16" name="ïṣḷiḑé">
              <a:extLst>
                <a:ext uri="{FF2B5EF4-FFF2-40B4-BE49-F238E27FC236}">
                  <a16:creationId xmlns:a16="http://schemas.microsoft.com/office/drawing/2014/main" id="{0418EEEE-E53D-41BF-8D2D-64DFC89A76FF}"/>
                </a:ext>
              </a:extLst>
            </p:cNvPr>
            <p:cNvSpPr txBox="1"/>
            <p:nvPr/>
          </p:nvSpPr>
          <p:spPr>
            <a:xfrm>
              <a:off x="6905844" y="4443083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1050" dirty="0" smtClean="0"/>
                <a:t>以</a:t>
              </a:r>
              <a:r>
                <a:rPr lang="zh-TW" altLang="en-US" sz="1050" dirty="0"/>
                <a:t>範例</a:t>
              </a:r>
              <a:r>
                <a:rPr lang="zh-TW" altLang="en-US" sz="1050" dirty="0" smtClean="0"/>
                <a:t>實際執行程式</a:t>
              </a:r>
              <a:endParaRPr lang="en-US" altLang="zh-CN" sz="1050" dirty="0"/>
            </a:p>
          </p:txBody>
        </p:sp>
        <p:sp>
          <p:nvSpPr>
            <p:cNvPr id="17" name="íşḻïďê">
              <a:extLst>
                <a:ext uri="{FF2B5EF4-FFF2-40B4-BE49-F238E27FC236}">
                  <a16:creationId xmlns:a16="http://schemas.microsoft.com/office/drawing/2014/main" id="{09C5B617-7E6A-4CFF-AD7F-0BDED1EE9FAA}"/>
                </a:ext>
              </a:extLst>
            </p:cNvPr>
            <p:cNvSpPr txBox="1"/>
            <p:nvPr/>
          </p:nvSpPr>
          <p:spPr>
            <a:xfrm>
              <a:off x="6905844" y="3260526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zh-TW" altLang="en-US" sz="1600" b="1" dirty="0" smtClean="0"/>
                <a:t>基本語法</a:t>
              </a:r>
              <a:endParaRPr lang="zh-CN" altLang="en-US" sz="1600" b="1" dirty="0"/>
            </a:p>
          </p:txBody>
        </p:sp>
        <p:sp>
          <p:nvSpPr>
            <p:cNvPr id="18" name="íṧ1íḋè">
              <a:extLst>
                <a:ext uri="{FF2B5EF4-FFF2-40B4-BE49-F238E27FC236}">
                  <a16:creationId xmlns:a16="http://schemas.microsoft.com/office/drawing/2014/main" id="{D1F5375C-1DAD-43E9-AAF5-2E34C94F3348}"/>
                </a:ext>
              </a:extLst>
            </p:cNvPr>
            <p:cNvSpPr txBox="1"/>
            <p:nvPr/>
          </p:nvSpPr>
          <p:spPr>
            <a:xfrm>
              <a:off x="6905844" y="3564507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1050" dirty="0" smtClean="0"/>
                <a:t>詞法結構與資料型態</a:t>
              </a:r>
              <a:endParaRPr lang="en-US" altLang="zh-CN" sz="1050" dirty="0"/>
            </a:p>
          </p:txBody>
        </p:sp>
        <p:sp>
          <p:nvSpPr>
            <p:cNvPr id="19" name="iśļîďe">
              <a:extLst>
                <a:ext uri="{FF2B5EF4-FFF2-40B4-BE49-F238E27FC236}">
                  <a16:creationId xmlns:a16="http://schemas.microsoft.com/office/drawing/2014/main" id="{176089DB-693D-4D37-A433-1F6BA8DEFCFF}"/>
                </a:ext>
              </a:extLst>
            </p:cNvPr>
            <p:cNvSpPr txBox="1"/>
            <p:nvPr/>
          </p:nvSpPr>
          <p:spPr>
            <a:xfrm>
              <a:off x="6905844" y="2381950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en-US" altLang="zh-TW" sz="1600" b="1" dirty="0" smtClean="0"/>
                <a:t>Prolog</a:t>
              </a:r>
              <a:r>
                <a:rPr lang="zh-TW" altLang="en-US" sz="1600" b="1" dirty="0" smtClean="0"/>
                <a:t> 的特性</a:t>
              </a:r>
              <a:endParaRPr lang="zh-CN" altLang="en-US" sz="1600" b="1" dirty="0"/>
            </a:p>
          </p:txBody>
        </p:sp>
        <p:sp>
          <p:nvSpPr>
            <p:cNvPr id="20" name="iṣ1ïḋê">
              <a:extLst>
                <a:ext uri="{FF2B5EF4-FFF2-40B4-BE49-F238E27FC236}">
                  <a16:creationId xmlns:a16="http://schemas.microsoft.com/office/drawing/2014/main" id="{30C1C854-FD0E-4183-9705-F4C24B458771}"/>
                </a:ext>
              </a:extLst>
            </p:cNvPr>
            <p:cNvSpPr txBox="1"/>
            <p:nvPr/>
          </p:nvSpPr>
          <p:spPr>
            <a:xfrm>
              <a:off x="6905844" y="2685931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1050" dirty="0" smtClean="0"/>
                <a:t>謂詞邏輯與事實規則的推理</a:t>
              </a:r>
              <a:endParaRPr lang="en-US" altLang="zh-CN" sz="1050" dirty="0"/>
            </a:p>
          </p:txBody>
        </p:sp>
        <p:sp>
          <p:nvSpPr>
            <p:cNvPr id="21" name="îṧļïďé">
              <a:extLst>
                <a:ext uri="{FF2B5EF4-FFF2-40B4-BE49-F238E27FC236}">
                  <a16:creationId xmlns:a16="http://schemas.microsoft.com/office/drawing/2014/main" id="{6C45C575-63D3-4FAE-AD19-9A503AADE65D}"/>
                </a:ext>
              </a:extLst>
            </p:cNvPr>
            <p:cNvSpPr txBox="1"/>
            <p:nvPr/>
          </p:nvSpPr>
          <p:spPr>
            <a:xfrm>
              <a:off x="6905844" y="1503374"/>
              <a:ext cx="3962574" cy="303981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fontScale="92500" lnSpcReduction="10000"/>
            </a:bodyPr>
            <a:lstStyle/>
            <a:p>
              <a:r>
                <a:rPr lang="en-US" altLang="zh-TW" sz="1600" b="1" dirty="0" smtClean="0"/>
                <a:t>What’s Prolog?</a:t>
              </a:r>
              <a:endParaRPr lang="zh-CN" altLang="en-US" sz="1600" b="1" dirty="0"/>
            </a:p>
          </p:txBody>
        </p:sp>
        <p:sp>
          <p:nvSpPr>
            <p:cNvPr id="22" name="işļïḑê">
              <a:extLst>
                <a:ext uri="{FF2B5EF4-FFF2-40B4-BE49-F238E27FC236}">
                  <a16:creationId xmlns:a16="http://schemas.microsoft.com/office/drawing/2014/main" id="{74478B70-EA34-4DA2-A4B7-2043B716C17C}"/>
                </a:ext>
              </a:extLst>
            </p:cNvPr>
            <p:cNvSpPr txBox="1"/>
            <p:nvPr/>
          </p:nvSpPr>
          <p:spPr>
            <a:xfrm>
              <a:off x="6905844" y="1807355"/>
              <a:ext cx="3962574" cy="320368"/>
            </a:xfrm>
            <a:prstGeom prst="rect">
              <a:avLst/>
            </a:prstGeom>
          </p:spPr>
          <p:txBody>
            <a:bodyPr vert="horz" wrap="square" lIns="90000" tIns="46800" rIns="90000" bIns="4680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TW" altLang="en-US" sz="1050" dirty="0" smtClean="0"/>
                <a:t>簡介與用途</a:t>
              </a:r>
              <a:endParaRPr lang="en-US" altLang="zh-CN" sz="1050" dirty="0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E32E640-B6ED-4EFE-957A-AAD95DCF3AAB}"/>
                </a:ext>
              </a:extLst>
            </p:cNvPr>
            <p:cNvCxnSpPr/>
            <p:nvPr/>
          </p:nvCxnSpPr>
          <p:spPr>
            <a:xfrm>
              <a:off x="6951000" y="22140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9E2D5EA-51F3-4E72-84C3-3CE94BF2E84E}"/>
                </a:ext>
              </a:extLst>
            </p:cNvPr>
            <p:cNvCxnSpPr/>
            <p:nvPr/>
          </p:nvCxnSpPr>
          <p:spPr>
            <a:xfrm>
              <a:off x="6951000" y="3137925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7836C54C-28CC-4860-AF9D-44ABB7440248}"/>
                </a:ext>
              </a:extLst>
            </p:cNvPr>
            <p:cNvCxnSpPr/>
            <p:nvPr/>
          </p:nvCxnSpPr>
          <p:spPr>
            <a:xfrm>
              <a:off x="6951000" y="406185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5F81125-8A12-4887-9236-8B5ADD3E6237}"/>
                </a:ext>
              </a:extLst>
            </p:cNvPr>
            <p:cNvCxnSpPr/>
            <p:nvPr/>
          </p:nvCxnSpPr>
          <p:spPr>
            <a:xfrm>
              <a:off x="6951000" y="4919100"/>
              <a:ext cx="456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781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圖片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82" y="0"/>
            <a:ext cx="10058400" cy="1892116"/>
          </a:xfrm>
          <a:prstGeom prst="rect">
            <a:avLst/>
          </a:prstGeom>
        </p:spPr>
      </p:pic>
      <p:pic>
        <p:nvPicPr>
          <p:cNvPr id="42" name="圖片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64" y="4430629"/>
            <a:ext cx="2381250" cy="23812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A54602A-229D-44A8-9DFB-B5DD2CEE2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07" y="1059249"/>
            <a:ext cx="10850563" cy="1028699"/>
          </a:xfrm>
        </p:spPr>
        <p:txBody>
          <a:bodyPr/>
          <a:lstStyle/>
          <a:p>
            <a:r>
              <a:rPr lang="en-US" altLang="zh-TW" dirty="0"/>
              <a:t>What’s the Prolog ?</a:t>
            </a:r>
            <a:endParaRPr lang="zh-CN" altLang="en-US" dirty="0"/>
          </a:p>
        </p:txBody>
      </p:sp>
      <p:grpSp>
        <p:nvGrpSpPr>
          <p:cNvPr id="5" name="0cd64ff8-5b4f-4f51-8f73-e86e732b14d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0275F41-BD2E-496C-AD8F-915D6DADB9D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322389" y="2122173"/>
            <a:ext cx="10354835" cy="3625154"/>
            <a:chOff x="1570198" y="1805132"/>
            <a:chExt cx="10354835" cy="3563569"/>
          </a:xfrm>
        </p:grpSpPr>
        <p:sp>
          <p:nvSpPr>
            <p:cNvPr id="32" name="iṥḷíḓé">
              <a:extLst>
                <a:ext uri="{FF2B5EF4-FFF2-40B4-BE49-F238E27FC236}">
                  <a16:creationId xmlns:a16="http://schemas.microsoft.com/office/drawing/2014/main" id="{05CB99FB-C6D5-4DB7-80BD-5F55C0A62D43}"/>
                </a:ext>
              </a:extLst>
            </p:cNvPr>
            <p:cNvSpPr txBox="1"/>
            <p:nvPr/>
          </p:nvSpPr>
          <p:spPr>
            <a:xfrm>
              <a:off x="9731019" y="5045536"/>
              <a:ext cx="778580" cy="323165"/>
            </a:xfrm>
            <a:prstGeom prst="rect">
              <a:avLst/>
            </a:prstGeom>
            <a:noFill/>
          </p:spPr>
          <p:txBody>
            <a:bodyPr wrap="none">
              <a:normAutofit lnSpcReduction="10000"/>
            </a:bodyPr>
            <a:lstStyle/>
            <a:p>
              <a:pPr algn="r"/>
              <a:r>
                <a:rPr lang="en-US" altLang="zh-TW" sz="1600" b="1" dirty="0" smtClean="0"/>
                <a:t>Prolog</a:t>
              </a:r>
              <a:endParaRPr lang="de-DE" sz="1600" b="1" dirty="0"/>
            </a:p>
          </p:txBody>
        </p:sp>
        <p:sp>
          <p:nvSpPr>
            <p:cNvPr id="30" name="íŝľïḍe">
              <a:extLst>
                <a:ext uri="{FF2B5EF4-FFF2-40B4-BE49-F238E27FC236}">
                  <a16:creationId xmlns:a16="http://schemas.microsoft.com/office/drawing/2014/main" id="{D8448D07-87E9-44D9-BDAB-7CCEED349B1C}"/>
                </a:ext>
              </a:extLst>
            </p:cNvPr>
            <p:cNvSpPr txBox="1"/>
            <p:nvPr/>
          </p:nvSpPr>
          <p:spPr>
            <a:xfrm>
              <a:off x="7345993" y="1805132"/>
              <a:ext cx="1029689" cy="323165"/>
            </a:xfrm>
            <a:prstGeom prst="rect">
              <a:avLst/>
            </a:prstGeom>
            <a:noFill/>
          </p:spPr>
          <p:txBody>
            <a:bodyPr wrap="none">
              <a:normAutofit lnSpcReduction="10000"/>
            </a:bodyPr>
            <a:lstStyle/>
            <a:p>
              <a:r>
                <a:rPr lang="zh-TW" altLang="en-US" sz="1600" b="1" dirty="0" smtClean="0"/>
                <a:t>人工智慧</a:t>
              </a:r>
              <a:endParaRPr lang="de-DE" altLang="zh-CN" sz="1600" b="1" dirty="0"/>
            </a:p>
          </p:txBody>
        </p:sp>
        <p:sp>
          <p:nvSpPr>
            <p:cNvPr id="28" name="îṥliḋê">
              <a:extLst>
                <a:ext uri="{FF2B5EF4-FFF2-40B4-BE49-F238E27FC236}">
                  <a16:creationId xmlns:a16="http://schemas.microsoft.com/office/drawing/2014/main" id="{F0CF9137-B26D-463F-8176-36AC8C65F0AA}"/>
                </a:ext>
              </a:extLst>
            </p:cNvPr>
            <p:cNvSpPr txBox="1"/>
            <p:nvPr/>
          </p:nvSpPr>
          <p:spPr>
            <a:xfrm>
              <a:off x="10120309" y="1890165"/>
              <a:ext cx="1804724" cy="323165"/>
            </a:xfrm>
            <a:prstGeom prst="rect">
              <a:avLst/>
            </a:prstGeom>
            <a:noFill/>
          </p:spPr>
          <p:txBody>
            <a:bodyPr wrap="none">
              <a:normAutofit lnSpcReduction="10000"/>
            </a:bodyPr>
            <a:lstStyle/>
            <a:p>
              <a:r>
                <a:rPr lang="zh-TW" altLang="en-US" sz="1600" b="1" dirty="0" smtClean="0"/>
                <a:t>自然語言</a:t>
              </a:r>
              <a:endParaRPr lang="de-DE" altLang="zh-CN" sz="1600" b="1" dirty="0"/>
            </a:p>
          </p:txBody>
        </p:sp>
        <p:grpSp>
          <p:nvGrpSpPr>
            <p:cNvPr id="9" name="iSļïdè">
              <a:extLst>
                <a:ext uri="{FF2B5EF4-FFF2-40B4-BE49-F238E27FC236}">
                  <a16:creationId xmlns:a16="http://schemas.microsoft.com/office/drawing/2014/main" id="{E05A98C1-DD44-4698-8820-56CD9A7F4A96}"/>
                </a:ext>
              </a:extLst>
            </p:cNvPr>
            <p:cNvGrpSpPr/>
            <p:nvPr/>
          </p:nvGrpSpPr>
          <p:grpSpPr>
            <a:xfrm>
              <a:off x="7528515" y="2457761"/>
              <a:ext cx="2645455" cy="2503796"/>
              <a:chOff x="18509591" y="4575947"/>
              <a:chExt cx="5290910" cy="5007592"/>
            </a:xfrm>
          </p:grpSpPr>
          <p:sp>
            <p:nvSpPr>
              <p:cNvPr id="26" name="íṥḷîḋê">
                <a:extLst>
                  <a:ext uri="{FF2B5EF4-FFF2-40B4-BE49-F238E27FC236}">
                    <a16:creationId xmlns:a16="http://schemas.microsoft.com/office/drawing/2014/main" id="{382E9DDF-2F5E-419D-BFE6-614B7D83373B}"/>
                  </a:ext>
                </a:extLst>
              </p:cNvPr>
              <p:cNvSpPr/>
              <p:nvPr/>
            </p:nvSpPr>
            <p:spPr>
              <a:xfrm>
                <a:off x="18834915" y="4882303"/>
                <a:ext cx="4603760" cy="4427552"/>
              </a:xfrm>
              <a:prstGeom prst="ellipse">
                <a:avLst/>
              </a:prstGeom>
              <a:solidFill>
                <a:schemeClr val="accent2">
                  <a:alpha val="80000"/>
                </a:schemeClr>
              </a:solidFill>
              <a:ln>
                <a:noFill/>
              </a:ln>
              <a:effectLst>
                <a:outerShdw blurRad="38100" dist="38100" algn="ctr" rotWithShape="0">
                  <a:srgbClr val="000000">
                    <a:alpha val="2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íṧļïdè">
                <a:extLst>
                  <a:ext uri="{FF2B5EF4-FFF2-40B4-BE49-F238E27FC236}">
                    <a16:creationId xmlns:a16="http://schemas.microsoft.com/office/drawing/2014/main" id="{5C54C15B-0FC7-41FB-89AE-B47B4E8BF204}"/>
                  </a:ext>
                </a:extLst>
              </p:cNvPr>
              <p:cNvSpPr/>
              <p:nvPr/>
            </p:nvSpPr>
            <p:spPr>
              <a:xfrm>
                <a:off x="18509591" y="4575947"/>
                <a:ext cx="5290910" cy="5007592"/>
              </a:xfrm>
              <a:prstGeom prst="ellipse">
                <a:avLst/>
              </a:prstGeom>
              <a:noFill/>
              <a:ln>
                <a:solidFill>
                  <a:schemeClr val="accent1">
                    <a:alpha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4" name="îṩľiďé">
              <a:extLst>
                <a:ext uri="{FF2B5EF4-FFF2-40B4-BE49-F238E27FC236}">
                  <a16:creationId xmlns:a16="http://schemas.microsoft.com/office/drawing/2014/main" id="{D8C77AFD-252B-4BBE-9A9E-E4F60317F365}"/>
                </a:ext>
              </a:extLst>
            </p:cNvPr>
            <p:cNvSpPr/>
            <p:nvPr/>
          </p:nvSpPr>
          <p:spPr>
            <a:xfrm>
              <a:off x="8312533" y="2989089"/>
              <a:ext cx="1504319" cy="1457476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  <a:effectLst>
              <a:outerShdw blurRad="38100" dist="38100" algn="ctr" rotWithShape="0">
                <a:srgbClr val="000000">
                  <a:alpha val="2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ś1ïdê">
              <a:extLst>
                <a:ext uri="{FF2B5EF4-FFF2-40B4-BE49-F238E27FC236}">
                  <a16:creationId xmlns:a16="http://schemas.microsoft.com/office/drawing/2014/main" id="{B1DFDFD5-86E7-4B79-8681-66F78F8305DF}"/>
                </a:ext>
              </a:extLst>
            </p:cNvPr>
            <p:cNvSpPr/>
            <p:nvPr/>
          </p:nvSpPr>
          <p:spPr>
            <a:xfrm>
              <a:off x="8786553" y="3380226"/>
              <a:ext cx="748156" cy="709636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38100" algn="ctr" rotWithShape="0">
                <a:srgbClr val="000000">
                  <a:alpha val="2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2F6A1A8-5BDF-471A-B4AF-A88D1C2D3D6F}"/>
                </a:ext>
              </a:extLst>
            </p:cNvPr>
            <p:cNvCxnSpPr/>
            <p:nvPr/>
          </p:nvCxnSpPr>
          <p:spPr>
            <a:xfrm>
              <a:off x="8045147" y="2265139"/>
              <a:ext cx="514863" cy="714220"/>
            </a:xfrm>
            <a:prstGeom prst="line">
              <a:avLst/>
            </a:prstGeom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íŝlïḍe">
              <a:extLst>
                <a:ext uri="{FF2B5EF4-FFF2-40B4-BE49-F238E27FC236}">
                  <a16:creationId xmlns:a16="http://schemas.microsoft.com/office/drawing/2014/main" id="{18523DEE-06D8-4C4D-9804-1DA243014867}"/>
                </a:ext>
              </a:extLst>
            </p:cNvPr>
            <p:cNvSpPr/>
            <p:nvPr/>
          </p:nvSpPr>
          <p:spPr>
            <a:xfrm>
              <a:off x="7990750" y="2207442"/>
              <a:ext cx="95935" cy="95935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šľiḍé">
              <a:extLst>
                <a:ext uri="{FF2B5EF4-FFF2-40B4-BE49-F238E27FC236}">
                  <a16:creationId xmlns:a16="http://schemas.microsoft.com/office/drawing/2014/main" id="{68A3CD04-C406-4DB1-B78C-1C5CAD23E08D}"/>
                </a:ext>
              </a:extLst>
            </p:cNvPr>
            <p:cNvSpPr/>
            <p:nvPr/>
          </p:nvSpPr>
          <p:spPr>
            <a:xfrm>
              <a:off x="9731019" y="4885125"/>
              <a:ext cx="95935" cy="959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4546657-A659-4E96-8C79-7F99C2FF826D}"/>
                </a:ext>
              </a:extLst>
            </p:cNvPr>
            <p:cNvCxnSpPr/>
            <p:nvPr/>
          </p:nvCxnSpPr>
          <p:spPr>
            <a:xfrm flipV="1">
              <a:off x="9439913" y="2315047"/>
              <a:ext cx="892603" cy="769687"/>
            </a:xfrm>
            <a:prstGeom prst="line">
              <a:avLst/>
            </a:prstGeom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íṣľíḑe">
              <a:extLst>
                <a:ext uri="{FF2B5EF4-FFF2-40B4-BE49-F238E27FC236}">
                  <a16:creationId xmlns:a16="http://schemas.microsoft.com/office/drawing/2014/main" id="{17DD8EA6-6E22-4A90-9D9E-03B975B7030C}"/>
                </a:ext>
              </a:extLst>
            </p:cNvPr>
            <p:cNvSpPr/>
            <p:nvPr/>
          </p:nvSpPr>
          <p:spPr>
            <a:xfrm>
              <a:off x="10284548" y="2265139"/>
              <a:ext cx="95935" cy="95935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$ḻîdê">
              <a:extLst>
                <a:ext uri="{FF2B5EF4-FFF2-40B4-BE49-F238E27FC236}">
                  <a16:creationId xmlns:a16="http://schemas.microsoft.com/office/drawing/2014/main" id="{791BB12B-58F7-4D5C-9471-E4DF81654F7A}"/>
                </a:ext>
              </a:extLst>
            </p:cNvPr>
            <p:cNvSpPr txBox="1"/>
            <p:nvPr/>
          </p:nvSpPr>
          <p:spPr>
            <a:xfrm>
              <a:off x="1570198" y="2265139"/>
              <a:ext cx="6290640" cy="2973319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 smtClean="0">
                  <a:solidFill>
                    <a:srgbClr val="0070C0"/>
                  </a:solidFill>
                </a:rPr>
                <a:t>Pro</a:t>
              </a:r>
              <a:r>
                <a:rPr lang="en-US" altLang="zh-CN" sz="2000" dirty="0" smtClean="0"/>
                <a:t>gramming </a:t>
              </a:r>
              <a:r>
                <a:rPr lang="en-US" altLang="zh-CN" sz="2000" dirty="0"/>
                <a:t>in </a:t>
              </a:r>
              <a:r>
                <a:rPr lang="en-US" altLang="zh-CN" sz="2000" dirty="0">
                  <a:solidFill>
                    <a:srgbClr val="0070C0"/>
                  </a:solidFill>
                </a:rPr>
                <a:t>Log</a:t>
              </a:r>
              <a:r>
                <a:rPr lang="en-US" altLang="zh-CN" sz="2000" dirty="0"/>
                <a:t>ic </a:t>
              </a:r>
              <a:r>
                <a:rPr lang="zh-TW" altLang="en-US" sz="2000" dirty="0"/>
                <a:t>的縮寫</a:t>
              </a: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>
                  <a:solidFill>
                    <a:srgbClr val="0070C0"/>
                  </a:solidFill>
                </a:rPr>
                <a:t>邏輯</a:t>
              </a:r>
              <a:r>
                <a:rPr lang="zh-TW" altLang="en-US" sz="2000" dirty="0"/>
                <a:t>程式語言</a:t>
              </a: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/>
                <a:t>廣泛應用於</a:t>
              </a:r>
              <a:r>
                <a:rPr lang="zh-TW" altLang="en-US" sz="2000" dirty="0">
                  <a:solidFill>
                    <a:srgbClr val="0070C0"/>
                  </a:solidFill>
                </a:rPr>
                <a:t>人工智慧</a:t>
              </a:r>
              <a:r>
                <a:rPr lang="zh-TW" altLang="en-US" sz="2000" dirty="0"/>
                <a:t>領域</a:t>
              </a: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2000" dirty="0"/>
                <a:t>建造</a:t>
              </a:r>
              <a:r>
                <a:rPr lang="zh-TW" altLang="en-US" sz="2000" dirty="0">
                  <a:solidFill>
                    <a:srgbClr val="0070C0"/>
                  </a:solidFill>
                </a:rPr>
                <a:t>專家系統</a:t>
              </a:r>
            </a:p>
            <a:p>
              <a:pPr algn="just">
                <a:lnSpc>
                  <a:spcPct val="150000"/>
                </a:lnSpc>
              </a:pPr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F9E4E6A-5F94-4C23-B9E2-33253D3B2380}"/>
                </a:ext>
              </a:extLst>
            </p:cNvPr>
            <p:cNvCxnSpPr/>
            <p:nvPr/>
          </p:nvCxnSpPr>
          <p:spPr>
            <a:xfrm flipH="1" flipV="1">
              <a:off x="9251615" y="3866754"/>
              <a:ext cx="521366" cy="104724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1034174" y="367427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02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82" y="0"/>
            <a:ext cx="10058400" cy="189211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924" y="1377766"/>
            <a:ext cx="10850563" cy="1028699"/>
          </a:xfrm>
        </p:spPr>
        <p:txBody>
          <a:bodyPr/>
          <a:lstStyle/>
          <a:p>
            <a:r>
              <a:rPr lang="en-US" altLang="zh-TW" dirty="0"/>
              <a:t>Prolog</a:t>
            </a:r>
            <a:r>
              <a:rPr lang="zh-TW" altLang="en-US" dirty="0"/>
              <a:t> 的特性</a:t>
            </a:r>
          </a:p>
        </p:txBody>
      </p:sp>
      <p:sp>
        <p:nvSpPr>
          <p:cNvPr id="18" name="í$ḻîdê">
            <a:extLst>
              <a:ext uri="{FF2B5EF4-FFF2-40B4-BE49-F238E27FC236}">
                <a16:creationId xmlns:a16="http://schemas.microsoft.com/office/drawing/2014/main" id="{791BB12B-58F7-4D5C-9471-E4DF81654F7A}"/>
              </a:ext>
            </a:extLst>
          </p:cNvPr>
          <p:cNvSpPr txBox="1"/>
          <p:nvPr/>
        </p:nvSpPr>
        <p:spPr>
          <a:xfrm>
            <a:off x="1264958" y="3059084"/>
            <a:ext cx="4587202" cy="2909454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 基於</a:t>
            </a:r>
            <a:r>
              <a:rPr lang="zh-TW" altLang="en-US" sz="2000" dirty="0">
                <a:solidFill>
                  <a:srgbClr val="0070C0"/>
                </a:solidFill>
              </a:rPr>
              <a:t>謂詞邏輯</a:t>
            </a:r>
            <a:r>
              <a:rPr lang="zh-TW" altLang="en-US" sz="2000" dirty="0"/>
              <a:t>理論的程式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0C0"/>
                </a:solidFill>
              </a:rPr>
              <a:t>If … else …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0C0"/>
                </a:solidFill>
              </a:rPr>
              <a:t>and</a:t>
            </a:r>
            <a:r>
              <a:rPr lang="zh-CN" altLang="en-US" sz="2000" dirty="0">
                <a:solidFill>
                  <a:srgbClr val="0070C0"/>
                </a:solidFill>
              </a:rPr>
              <a:t>、</a:t>
            </a:r>
            <a:r>
              <a:rPr lang="en-US" altLang="zh-CN" sz="2000" dirty="0">
                <a:solidFill>
                  <a:srgbClr val="0070C0"/>
                </a:solidFill>
              </a:rPr>
              <a:t>or</a:t>
            </a:r>
            <a:r>
              <a:rPr lang="zh-CN" altLang="en-US" sz="2000" dirty="0">
                <a:solidFill>
                  <a:srgbClr val="0070C0"/>
                </a:solidFill>
              </a:rPr>
              <a:t>、</a:t>
            </a:r>
            <a:r>
              <a:rPr lang="en-US" altLang="zh-CN" sz="2000" dirty="0">
                <a:solidFill>
                  <a:srgbClr val="0070C0"/>
                </a:solidFill>
              </a:rPr>
              <a:t>not …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0C0"/>
                </a:solidFill>
              </a:rPr>
              <a:t>&gt;</a:t>
            </a:r>
            <a:r>
              <a:rPr lang="zh-CN" altLang="en-US" sz="2000" dirty="0">
                <a:solidFill>
                  <a:srgbClr val="0070C0"/>
                </a:solidFill>
              </a:rPr>
              <a:t>、</a:t>
            </a:r>
            <a:r>
              <a:rPr lang="en-US" altLang="zh-CN" sz="2000" dirty="0">
                <a:solidFill>
                  <a:srgbClr val="0070C0"/>
                </a:solidFill>
              </a:rPr>
              <a:t>&lt;</a:t>
            </a:r>
            <a:r>
              <a:rPr lang="zh-CN" altLang="en-US" sz="2000" dirty="0">
                <a:solidFill>
                  <a:srgbClr val="0070C0"/>
                </a:solidFill>
              </a:rPr>
              <a:t>、</a:t>
            </a:r>
            <a:r>
              <a:rPr lang="en-US" altLang="zh-CN" sz="2000" dirty="0">
                <a:solidFill>
                  <a:srgbClr val="0070C0"/>
                </a:solidFill>
              </a:rPr>
              <a:t>= </a:t>
            </a:r>
            <a:r>
              <a:rPr lang="en-US" altLang="zh-CN" sz="2000" dirty="0" smtClean="0">
                <a:solidFill>
                  <a:srgbClr val="0070C0"/>
                </a:solidFill>
              </a:rPr>
              <a:t>…</a:t>
            </a:r>
          </a:p>
          <a:p>
            <a:pPr algn="just">
              <a:lnSpc>
                <a:spcPct val="150000"/>
              </a:lnSpc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633" y="1954531"/>
            <a:ext cx="4644891" cy="4167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1034174" y="367427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89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82" y="0"/>
            <a:ext cx="10058400" cy="189211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9924" y="1377766"/>
            <a:ext cx="10850563" cy="1028699"/>
          </a:xfrm>
        </p:spPr>
        <p:txBody>
          <a:bodyPr/>
          <a:lstStyle/>
          <a:p>
            <a:r>
              <a:rPr lang="en-US" altLang="zh-TW" dirty="0"/>
              <a:t>Prolog</a:t>
            </a:r>
            <a:r>
              <a:rPr lang="zh-TW" altLang="en-US" dirty="0"/>
              <a:t> 的特性</a:t>
            </a:r>
          </a:p>
        </p:txBody>
      </p:sp>
      <p:sp>
        <p:nvSpPr>
          <p:cNvPr id="18" name="í$ḻîdê">
            <a:extLst>
              <a:ext uri="{FF2B5EF4-FFF2-40B4-BE49-F238E27FC236}">
                <a16:creationId xmlns:a16="http://schemas.microsoft.com/office/drawing/2014/main" id="{791BB12B-58F7-4D5C-9471-E4DF81654F7A}"/>
              </a:ext>
            </a:extLst>
          </p:cNvPr>
          <p:cNvSpPr txBox="1"/>
          <p:nvPr/>
        </p:nvSpPr>
        <p:spPr>
          <a:xfrm>
            <a:off x="1264958" y="2784764"/>
            <a:ext cx="9890722" cy="3183774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/>
              <a:t>根據已知</a:t>
            </a:r>
            <a:r>
              <a:rPr lang="zh-TW" altLang="en-US" sz="2000" dirty="0">
                <a:solidFill>
                  <a:srgbClr val="0070C0"/>
                </a:solidFill>
              </a:rPr>
              <a:t>事實</a:t>
            </a:r>
            <a:r>
              <a:rPr lang="en-US" altLang="zh-TW" sz="2000" dirty="0">
                <a:solidFill>
                  <a:srgbClr val="0070C0"/>
                </a:solidFill>
              </a:rPr>
              <a:t>(fact)</a:t>
            </a:r>
            <a:r>
              <a:rPr lang="zh-TW" altLang="en-US" sz="2000" dirty="0"/>
              <a:t>與</a:t>
            </a:r>
            <a:r>
              <a:rPr lang="zh-TW" altLang="en-US" sz="2000" dirty="0">
                <a:solidFill>
                  <a:srgbClr val="0070C0"/>
                </a:solidFill>
              </a:rPr>
              <a:t>規則</a:t>
            </a:r>
            <a:r>
              <a:rPr lang="en-US" altLang="zh-TW" sz="2000" dirty="0">
                <a:solidFill>
                  <a:srgbClr val="0070C0"/>
                </a:solidFill>
              </a:rPr>
              <a:t>(rule)</a:t>
            </a:r>
            <a:r>
              <a:rPr lang="zh-TW" altLang="en-US" sz="2000" dirty="0"/>
              <a:t>推論出</a:t>
            </a:r>
            <a:r>
              <a:rPr lang="zh-TW" altLang="en-US" sz="2000" dirty="0">
                <a:solidFill>
                  <a:srgbClr val="0070C0"/>
                </a:solidFill>
              </a:rPr>
              <a:t>新的事實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0070C0"/>
                </a:solidFill>
              </a:rPr>
              <a:t>事實：</a:t>
            </a:r>
            <a:r>
              <a:rPr lang="zh-TW" altLang="en-US" sz="2000" dirty="0"/>
              <a:t>今天太陽很大	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0070C0"/>
                </a:solidFill>
              </a:rPr>
              <a:t>規則：</a:t>
            </a:r>
            <a:r>
              <a:rPr lang="zh-TW" altLang="en-US" sz="2000" dirty="0"/>
              <a:t>假如今天下雨我就會帶傘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0070C0"/>
                </a:solidFill>
              </a:rPr>
              <a:t>推理：</a:t>
            </a:r>
            <a:r>
              <a:rPr lang="zh-TW" altLang="en-US" sz="2000" dirty="0"/>
              <a:t>今天沒有帶傘</a:t>
            </a:r>
          </a:p>
          <a:p>
            <a:pPr algn="just">
              <a:lnSpc>
                <a:spcPct val="150000"/>
              </a:lnSpc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3245025" y="5031353"/>
            <a:ext cx="6276917" cy="1100268"/>
            <a:chOff x="3258588" y="4345124"/>
            <a:chExt cx="6276917" cy="1100268"/>
          </a:xfrm>
        </p:grpSpPr>
        <p:grpSp>
          <p:nvGrpSpPr>
            <p:cNvPr id="7" name="群組 6"/>
            <p:cNvGrpSpPr/>
            <p:nvPr/>
          </p:nvGrpSpPr>
          <p:grpSpPr>
            <a:xfrm>
              <a:off x="3258588" y="4352853"/>
              <a:ext cx="6276917" cy="1092539"/>
              <a:chOff x="1537854" y="3787587"/>
              <a:chExt cx="6276917" cy="1092539"/>
            </a:xfrm>
          </p:grpSpPr>
          <p:grpSp>
            <p:nvGrpSpPr>
              <p:cNvPr id="9" name="群組 8"/>
              <p:cNvGrpSpPr/>
              <p:nvPr/>
            </p:nvGrpSpPr>
            <p:grpSpPr>
              <a:xfrm>
                <a:off x="1537854" y="3787587"/>
                <a:ext cx="2103120" cy="1092539"/>
                <a:chOff x="1537854" y="3787587"/>
                <a:chExt cx="2103120" cy="1092539"/>
              </a:xfrm>
            </p:grpSpPr>
            <p:sp>
              <p:nvSpPr>
                <p:cNvPr id="14" name="橢圓 13"/>
                <p:cNvSpPr/>
                <p:nvPr/>
              </p:nvSpPr>
              <p:spPr>
                <a:xfrm>
                  <a:off x="1537854" y="3787587"/>
                  <a:ext cx="2103120" cy="723207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f</a:t>
                  </a:r>
                  <a:r>
                    <a:rPr lang="en-US" altLang="zh-TW" dirty="0" smtClean="0"/>
                    <a:t>act or rule</a:t>
                  </a:r>
                  <a:endParaRPr lang="zh-TW" altLang="en-US" dirty="0"/>
                </a:p>
              </p:txBody>
            </p:sp>
            <p:sp>
              <p:nvSpPr>
                <p:cNvPr id="15" name="文字方塊 14"/>
                <p:cNvSpPr txBox="1"/>
                <p:nvPr/>
              </p:nvSpPr>
              <p:spPr>
                <a:xfrm>
                  <a:off x="2275867" y="4510794"/>
                  <a:ext cx="6270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input</a:t>
                  </a:r>
                  <a:endParaRPr lang="zh-TW" altLang="en-US" dirty="0"/>
                </a:p>
              </p:txBody>
            </p:sp>
          </p:grpSp>
          <p:grpSp>
            <p:nvGrpSpPr>
              <p:cNvPr id="10" name="群組 9"/>
              <p:cNvGrpSpPr/>
              <p:nvPr/>
            </p:nvGrpSpPr>
            <p:grpSpPr>
              <a:xfrm>
                <a:off x="5711651" y="3819854"/>
                <a:ext cx="2103120" cy="1060272"/>
                <a:chOff x="4872066" y="3848547"/>
                <a:chExt cx="2103120" cy="1060272"/>
              </a:xfrm>
            </p:grpSpPr>
            <p:sp>
              <p:nvSpPr>
                <p:cNvPr id="12" name="橢圓 11"/>
                <p:cNvSpPr/>
                <p:nvPr/>
              </p:nvSpPr>
              <p:spPr>
                <a:xfrm>
                  <a:off x="4872066" y="3848547"/>
                  <a:ext cx="2103120" cy="723207"/>
                </a:xfrm>
                <a:prstGeom prst="ellipse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/>
                    <a:t>new fact</a:t>
                  </a:r>
                  <a:endParaRPr lang="zh-TW" altLang="en-US" dirty="0"/>
                </a:p>
              </p:txBody>
            </p:sp>
            <p:sp>
              <p:nvSpPr>
                <p:cNvPr id="13" name="文字方塊 12"/>
                <p:cNvSpPr txBox="1"/>
                <p:nvPr/>
              </p:nvSpPr>
              <p:spPr>
                <a:xfrm>
                  <a:off x="5546760" y="4539487"/>
                  <a:ext cx="7537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smtClean="0"/>
                    <a:t>output</a:t>
                  </a:r>
                  <a:endParaRPr lang="zh-TW" altLang="en-US" dirty="0"/>
                </a:p>
              </p:txBody>
            </p:sp>
          </p:grpSp>
          <p:cxnSp>
            <p:nvCxnSpPr>
              <p:cNvPr id="11" name="直線單箭頭接點 10"/>
              <p:cNvCxnSpPr>
                <a:stCxn id="14" idx="6"/>
                <a:endCxn id="12" idx="2"/>
              </p:cNvCxnSpPr>
              <p:nvPr/>
            </p:nvCxnSpPr>
            <p:spPr>
              <a:xfrm>
                <a:off x="3640974" y="4149191"/>
                <a:ext cx="2070677" cy="32267"/>
              </a:xfrm>
              <a:prstGeom prst="straightConnector1">
                <a:avLst/>
              </a:prstGeom>
              <a:ln w="3810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字方塊 7"/>
            <p:cNvSpPr txBox="1"/>
            <p:nvPr/>
          </p:nvSpPr>
          <p:spPr>
            <a:xfrm>
              <a:off x="5883924" y="4345124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accent3">
                      <a:lumMod val="75000"/>
                    </a:schemeClr>
                  </a:solidFill>
                </a:rPr>
                <a:t>inference</a:t>
              </a:r>
              <a:endParaRPr lang="zh-TW" altLang="en-US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16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1034174" y="367427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916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151A0-CC2B-4687-BA8D-15E60001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34" y="0"/>
            <a:ext cx="3592512" cy="1028699"/>
          </a:xfrm>
        </p:spPr>
        <p:txBody>
          <a:bodyPr/>
          <a:lstStyle/>
          <a:p>
            <a:r>
              <a:rPr lang="zh-TW" altLang="en-US" dirty="0" smtClean="0"/>
              <a:t>基本語法</a:t>
            </a:r>
            <a:endParaRPr lang="zh-CN" altLang="en-US" dirty="0"/>
          </a:p>
        </p:txBody>
      </p:sp>
      <p:grpSp>
        <p:nvGrpSpPr>
          <p:cNvPr id="5" name="25614a77-0ddb-4449-a9ba-0f861133a66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BDB152A-E592-4C2D-B245-303AD080FF3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738694" y="1414644"/>
            <a:ext cx="8338197" cy="4893778"/>
            <a:chOff x="3819489" y="678056"/>
            <a:chExt cx="8338197" cy="4893778"/>
          </a:xfrm>
        </p:grpSpPr>
        <p:sp>
          <p:nvSpPr>
            <p:cNvPr id="6" name="ís1îďe">
              <a:extLst>
                <a:ext uri="{FF2B5EF4-FFF2-40B4-BE49-F238E27FC236}">
                  <a16:creationId xmlns:a16="http://schemas.microsoft.com/office/drawing/2014/main" id="{00096F28-8EC0-4B5C-9321-B477FE9838DA}"/>
                </a:ext>
              </a:extLst>
            </p:cNvPr>
            <p:cNvSpPr/>
            <p:nvPr/>
          </p:nvSpPr>
          <p:spPr bwMode="auto">
            <a:xfrm>
              <a:off x="9976072" y="4252255"/>
              <a:ext cx="1322336" cy="1319579"/>
            </a:xfrm>
            <a:custGeom>
              <a:avLst/>
              <a:gdLst>
                <a:gd name="T0" fmla="*/ 259 w 453"/>
                <a:gd name="T1" fmla="*/ 452 h 452"/>
                <a:gd name="T2" fmla="*/ 269 w 453"/>
                <a:gd name="T3" fmla="*/ 393 h 452"/>
                <a:gd name="T4" fmla="*/ 314 w 453"/>
                <a:gd name="T5" fmla="*/ 374 h 452"/>
                <a:gd name="T6" fmla="*/ 363 w 453"/>
                <a:gd name="T7" fmla="*/ 409 h 452"/>
                <a:gd name="T8" fmla="*/ 409 w 453"/>
                <a:gd name="T9" fmla="*/ 363 h 452"/>
                <a:gd name="T10" fmla="*/ 375 w 453"/>
                <a:gd name="T11" fmla="*/ 313 h 452"/>
                <a:gd name="T12" fmla="*/ 393 w 453"/>
                <a:gd name="T13" fmla="*/ 269 h 452"/>
                <a:gd name="T14" fmla="*/ 453 w 453"/>
                <a:gd name="T15" fmla="*/ 258 h 452"/>
                <a:gd name="T16" fmla="*/ 452 w 453"/>
                <a:gd name="T17" fmla="*/ 193 h 452"/>
                <a:gd name="T18" fmla="*/ 393 w 453"/>
                <a:gd name="T19" fmla="*/ 183 h 452"/>
                <a:gd name="T20" fmla="*/ 391 w 453"/>
                <a:gd name="T21" fmla="*/ 178 h 452"/>
                <a:gd name="T22" fmla="*/ 391 w 453"/>
                <a:gd name="T23" fmla="*/ 178 h 452"/>
                <a:gd name="T24" fmla="*/ 384 w 453"/>
                <a:gd name="T25" fmla="*/ 161 h 452"/>
                <a:gd name="T26" fmla="*/ 381 w 453"/>
                <a:gd name="T27" fmla="*/ 152 h 452"/>
                <a:gd name="T28" fmla="*/ 381 w 453"/>
                <a:gd name="T29" fmla="*/ 152 h 452"/>
                <a:gd name="T30" fmla="*/ 375 w 453"/>
                <a:gd name="T31" fmla="*/ 139 h 452"/>
                <a:gd name="T32" fmla="*/ 409 w 453"/>
                <a:gd name="T33" fmla="*/ 89 h 452"/>
                <a:gd name="T34" fmla="*/ 363 w 453"/>
                <a:gd name="T35" fmla="*/ 43 h 452"/>
                <a:gd name="T36" fmla="*/ 314 w 453"/>
                <a:gd name="T37" fmla="*/ 78 h 452"/>
                <a:gd name="T38" fmla="*/ 269 w 453"/>
                <a:gd name="T39" fmla="*/ 59 h 452"/>
                <a:gd name="T40" fmla="*/ 259 w 453"/>
                <a:gd name="T41" fmla="*/ 0 h 452"/>
                <a:gd name="T42" fmla="*/ 194 w 453"/>
                <a:gd name="T43" fmla="*/ 0 h 452"/>
                <a:gd name="T44" fmla="*/ 183 w 453"/>
                <a:gd name="T45" fmla="*/ 59 h 452"/>
                <a:gd name="T46" fmla="*/ 139 w 453"/>
                <a:gd name="T47" fmla="*/ 78 h 452"/>
                <a:gd name="T48" fmla="*/ 90 w 453"/>
                <a:gd name="T49" fmla="*/ 43 h 452"/>
                <a:gd name="T50" fmla="*/ 43 w 453"/>
                <a:gd name="T51" fmla="*/ 89 h 452"/>
                <a:gd name="T52" fmla="*/ 78 w 453"/>
                <a:gd name="T53" fmla="*/ 139 h 452"/>
                <a:gd name="T54" fmla="*/ 59 w 453"/>
                <a:gd name="T55" fmla="*/ 183 h 452"/>
                <a:gd name="T56" fmla="*/ 0 w 453"/>
                <a:gd name="T57" fmla="*/ 193 h 452"/>
                <a:gd name="T58" fmla="*/ 0 w 453"/>
                <a:gd name="T59" fmla="*/ 259 h 452"/>
                <a:gd name="T60" fmla="*/ 60 w 453"/>
                <a:gd name="T61" fmla="*/ 269 h 452"/>
                <a:gd name="T62" fmla="*/ 78 w 453"/>
                <a:gd name="T63" fmla="*/ 314 h 452"/>
                <a:gd name="T64" fmla="*/ 44 w 453"/>
                <a:gd name="T65" fmla="*/ 363 h 452"/>
                <a:gd name="T66" fmla="*/ 90 w 453"/>
                <a:gd name="T67" fmla="*/ 409 h 452"/>
                <a:gd name="T68" fmla="*/ 139 w 453"/>
                <a:gd name="T69" fmla="*/ 374 h 452"/>
                <a:gd name="T70" fmla="*/ 184 w 453"/>
                <a:gd name="T71" fmla="*/ 393 h 452"/>
                <a:gd name="T72" fmla="*/ 194 w 453"/>
                <a:gd name="T73" fmla="*/ 452 h 452"/>
                <a:gd name="T74" fmla="*/ 259 w 453"/>
                <a:gd name="T75" fmla="*/ 452 h 452"/>
                <a:gd name="T76" fmla="*/ 346 w 453"/>
                <a:gd name="T77" fmla="*/ 210 h 452"/>
                <a:gd name="T78" fmla="*/ 243 w 453"/>
                <a:gd name="T79" fmla="*/ 346 h 452"/>
                <a:gd name="T80" fmla="*/ 106 w 453"/>
                <a:gd name="T81" fmla="*/ 242 h 452"/>
                <a:gd name="T82" fmla="*/ 210 w 453"/>
                <a:gd name="T83" fmla="*/ 106 h 452"/>
                <a:gd name="T84" fmla="*/ 266 w 453"/>
                <a:gd name="T85" fmla="*/ 111 h 452"/>
                <a:gd name="T86" fmla="*/ 266 w 453"/>
                <a:gd name="T87" fmla="*/ 111 h 452"/>
                <a:gd name="T88" fmla="*/ 312 w 453"/>
                <a:gd name="T89" fmla="*/ 140 h 452"/>
                <a:gd name="T90" fmla="*/ 331 w 453"/>
                <a:gd name="T91" fmla="*/ 165 h 452"/>
                <a:gd name="T92" fmla="*/ 346 w 453"/>
                <a:gd name="T93" fmla="*/ 21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3" h="452">
                  <a:moveTo>
                    <a:pt x="259" y="452"/>
                  </a:moveTo>
                  <a:cubicBezTo>
                    <a:pt x="269" y="393"/>
                    <a:pt x="269" y="393"/>
                    <a:pt x="269" y="393"/>
                  </a:cubicBezTo>
                  <a:cubicBezTo>
                    <a:pt x="314" y="374"/>
                    <a:pt x="314" y="374"/>
                    <a:pt x="314" y="374"/>
                  </a:cubicBezTo>
                  <a:cubicBezTo>
                    <a:pt x="363" y="409"/>
                    <a:pt x="363" y="409"/>
                    <a:pt x="363" y="409"/>
                  </a:cubicBezTo>
                  <a:cubicBezTo>
                    <a:pt x="409" y="363"/>
                    <a:pt x="409" y="363"/>
                    <a:pt x="409" y="363"/>
                  </a:cubicBezTo>
                  <a:cubicBezTo>
                    <a:pt x="375" y="313"/>
                    <a:pt x="375" y="313"/>
                    <a:pt x="375" y="313"/>
                  </a:cubicBezTo>
                  <a:cubicBezTo>
                    <a:pt x="393" y="269"/>
                    <a:pt x="393" y="269"/>
                    <a:pt x="393" y="269"/>
                  </a:cubicBezTo>
                  <a:cubicBezTo>
                    <a:pt x="453" y="258"/>
                    <a:pt x="453" y="258"/>
                    <a:pt x="453" y="258"/>
                  </a:cubicBezTo>
                  <a:cubicBezTo>
                    <a:pt x="452" y="193"/>
                    <a:pt x="452" y="193"/>
                    <a:pt x="452" y="193"/>
                  </a:cubicBezTo>
                  <a:cubicBezTo>
                    <a:pt x="393" y="183"/>
                    <a:pt x="393" y="183"/>
                    <a:pt x="393" y="183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84" y="161"/>
                    <a:pt x="384" y="161"/>
                    <a:pt x="384" y="161"/>
                  </a:cubicBezTo>
                  <a:cubicBezTo>
                    <a:pt x="381" y="152"/>
                    <a:pt x="381" y="152"/>
                    <a:pt x="381" y="152"/>
                  </a:cubicBezTo>
                  <a:cubicBezTo>
                    <a:pt x="381" y="152"/>
                    <a:pt x="381" y="152"/>
                    <a:pt x="381" y="152"/>
                  </a:cubicBezTo>
                  <a:cubicBezTo>
                    <a:pt x="375" y="139"/>
                    <a:pt x="375" y="139"/>
                    <a:pt x="375" y="139"/>
                  </a:cubicBezTo>
                  <a:cubicBezTo>
                    <a:pt x="409" y="89"/>
                    <a:pt x="409" y="89"/>
                    <a:pt x="409" y="89"/>
                  </a:cubicBezTo>
                  <a:cubicBezTo>
                    <a:pt x="363" y="43"/>
                    <a:pt x="363" y="43"/>
                    <a:pt x="363" y="43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269" y="59"/>
                    <a:pt x="269" y="59"/>
                    <a:pt x="269" y="59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39" y="78"/>
                    <a:pt x="139" y="78"/>
                    <a:pt x="139" y="78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59" y="183"/>
                    <a:pt x="59" y="183"/>
                    <a:pt x="59" y="183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60" y="269"/>
                    <a:pt x="60" y="269"/>
                    <a:pt x="60" y="269"/>
                  </a:cubicBezTo>
                  <a:cubicBezTo>
                    <a:pt x="78" y="314"/>
                    <a:pt x="78" y="314"/>
                    <a:pt x="78" y="314"/>
                  </a:cubicBezTo>
                  <a:cubicBezTo>
                    <a:pt x="44" y="363"/>
                    <a:pt x="44" y="363"/>
                    <a:pt x="44" y="363"/>
                  </a:cubicBezTo>
                  <a:cubicBezTo>
                    <a:pt x="90" y="409"/>
                    <a:pt x="90" y="409"/>
                    <a:pt x="90" y="409"/>
                  </a:cubicBezTo>
                  <a:cubicBezTo>
                    <a:pt x="139" y="374"/>
                    <a:pt x="139" y="374"/>
                    <a:pt x="139" y="374"/>
                  </a:cubicBezTo>
                  <a:cubicBezTo>
                    <a:pt x="184" y="393"/>
                    <a:pt x="184" y="393"/>
                    <a:pt x="184" y="393"/>
                  </a:cubicBezTo>
                  <a:cubicBezTo>
                    <a:pt x="194" y="452"/>
                    <a:pt x="194" y="452"/>
                    <a:pt x="194" y="452"/>
                  </a:cubicBezTo>
                  <a:cubicBezTo>
                    <a:pt x="259" y="452"/>
                    <a:pt x="259" y="452"/>
                    <a:pt x="259" y="452"/>
                  </a:cubicBezTo>
                  <a:close/>
                  <a:moveTo>
                    <a:pt x="346" y="210"/>
                  </a:moveTo>
                  <a:cubicBezTo>
                    <a:pt x="355" y="276"/>
                    <a:pt x="309" y="337"/>
                    <a:pt x="243" y="346"/>
                  </a:cubicBezTo>
                  <a:cubicBezTo>
                    <a:pt x="177" y="355"/>
                    <a:pt x="115" y="308"/>
                    <a:pt x="106" y="242"/>
                  </a:cubicBezTo>
                  <a:cubicBezTo>
                    <a:pt x="97" y="176"/>
                    <a:pt x="144" y="115"/>
                    <a:pt x="210" y="106"/>
                  </a:cubicBezTo>
                  <a:cubicBezTo>
                    <a:pt x="229" y="103"/>
                    <a:pt x="248" y="105"/>
                    <a:pt x="266" y="111"/>
                  </a:cubicBezTo>
                  <a:cubicBezTo>
                    <a:pt x="266" y="111"/>
                    <a:pt x="266" y="111"/>
                    <a:pt x="266" y="111"/>
                  </a:cubicBezTo>
                  <a:cubicBezTo>
                    <a:pt x="283" y="117"/>
                    <a:pt x="299" y="127"/>
                    <a:pt x="312" y="140"/>
                  </a:cubicBezTo>
                  <a:cubicBezTo>
                    <a:pt x="319" y="148"/>
                    <a:pt x="326" y="156"/>
                    <a:pt x="331" y="165"/>
                  </a:cubicBezTo>
                  <a:cubicBezTo>
                    <a:pt x="339" y="179"/>
                    <a:pt x="344" y="194"/>
                    <a:pt x="346" y="2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íṡľiḓè">
              <a:extLst>
                <a:ext uri="{FF2B5EF4-FFF2-40B4-BE49-F238E27FC236}">
                  <a16:creationId xmlns:a16="http://schemas.microsoft.com/office/drawing/2014/main" id="{0B5A6277-3B4E-4714-B0E8-E68FBE866F9C}"/>
                </a:ext>
              </a:extLst>
            </p:cNvPr>
            <p:cNvSpPr/>
            <p:nvPr/>
          </p:nvSpPr>
          <p:spPr bwMode="auto">
            <a:xfrm>
              <a:off x="10769843" y="1697645"/>
              <a:ext cx="1318199" cy="1319579"/>
            </a:xfrm>
            <a:custGeom>
              <a:avLst/>
              <a:gdLst>
                <a:gd name="T0" fmla="*/ 259 w 452"/>
                <a:gd name="T1" fmla="*/ 452 h 452"/>
                <a:gd name="T2" fmla="*/ 269 w 452"/>
                <a:gd name="T3" fmla="*/ 393 h 452"/>
                <a:gd name="T4" fmla="*/ 314 w 452"/>
                <a:gd name="T5" fmla="*/ 374 h 452"/>
                <a:gd name="T6" fmla="*/ 363 w 452"/>
                <a:gd name="T7" fmla="*/ 409 h 452"/>
                <a:gd name="T8" fmla="*/ 409 w 452"/>
                <a:gd name="T9" fmla="*/ 363 h 452"/>
                <a:gd name="T10" fmla="*/ 375 w 452"/>
                <a:gd name="T11" fmla="*/ 313 h 452"/>
                <a:gd name="T12" fmla="*/ 393 w 452"/>
                <a:gd name="T13" fmla="*/ 269 h 452"/>
                <a:gd name="T14" fmla="*/ 452 w 452"/>
                <a:gd name="T15" fmla="*/ 259 h 452"/>
                <a:gd name="T16" fmla="*/ 452 w 452"/>
                <a:gd name="T17" fmla="*/ 193 h 452"/>
                <a:gd name="T18" fmla="*/ 393 w 452"/>
                <a:gd name="T19" fmla="*/ 183 h 452"/>
                <a:gd name="T20" fmla="*/ 391 w 452"/>
                <a:gd name="T21" fmla="*/ 178 h 452"/>
                <a:gd name="T22" fmla="*/ 391 w 452"/>
                <a:gd name="T23" fmla="*/ 178 h 452"/>
                <a:gd name="T24" fmla="*/ 384 w 452"/>
                <a:gd name="T25" fmla="*/ 161 h 452"/>
                <a:gd name="T26" fmla="*/ 380 w 452"/>
                <a:gd name="T27" fmla="*/ 152 h 452"/>
                <a:gd name="T28" fmla="*/ 380 w 452"/>
                <a:gd name="T29" fmla="*/ 152 h 452"/>
                <a:gd name="T30" fmla="*/ 375 w 452"/>
                <a:gd name="T31" fmla="*/ 139 h 452"/>
                <a:gd name="T32" fmla="*/ 409 w 452"/>
                <a:gd name="T33" fmla="*/ 89 h 452"/>
                <a:gd name="T34" fmla="*/ 363 w 452"/>
                <a:gd name="T35" fmla="*/ 43 h 452"/>
                <a:gd name="T36" fmla="*/ 314 w 452"/>
                <a:gd name="T37" fmla="*/ 78 h 452"/>
                <a:gd name="T38" fmla="*/ 269 w 452"/>
                <a:gd name="T39" fmla="*/ 59 h 452"/>
                <a:gd name="T40" fmla="*/ 259 w 452"/>
                <a:gd name="T41" fmla="*/ 0 h 452"/>
                <a:gd name="T42" fmla="*/ 193 w 452"/>
                <a:gd name="T43" fmla="*/ 0 h 452"/>
                <a:gd name="T44" fmla="*/ 183 w 452"/>
                <a:gd name="T45" fmla="*/ 59 h 452"/>
                <a:gd name="T46" fmla="*/ 138 w 452"/>
                <a:gd name="T47" fmla="*/ 78 h 452"/>
                <a:gd name="T48" fmla="*/ 89 w 452"/>
                <a:gd name="T49" fmla="*/ 43 h 452"/>
                <a:gd name="T50" fmla="*/ 43 w 452"/>
                <a:gd name="T51" fmla="*/ 89 h 452"/>
                <a:gd name="T52" fmla="*/ 78 w 452"/>
                <a:gd name="T53" fmla="*/ 139 h 452"/>
                <a:gd name="T54" fmla="*/ 59 w 452"/>
                <a:gd name="T55" fmla="*/ 183 h 452"/>
                <a:gd name="T56" fmla="*/ 0 w 452"/>
                <a:gd name="T57" fmla="*/ 193 h 452"/>
                <a:gd name="T58" fmla="*/ 0 w 452"/>
                <a:gd name="T59" fmla="*/ 259 h 452"/>
                <a:gd name="T60" fmla="*/ 60 w 452"/>
                <a:gd name="T61" fmla="*/ 269 h 452"/>
                <a:gd name="T62" fmla="*/ 78 w 452"/>
                <a:gd name="T63" fmla="*/ 314 h 452"/>
                <a:gd name="T64" fmla="*/ 43 w 452"/>
                <a:gd name="T65" fmla="*/ 363 h 452"/>
                <a:gd name="T66" fmla="*/ 90 w 452"/>
                <a:gd name="T67" fmla="*/ 409 h 452"/>
                <a:gd name="T68" fmla="*/ 139 w 452"/>
                <a:gd name="T69" fmla="*/ 374 h 452"/>
                <a:gd name="T70" fmla="*/ 183 w 452"/>
                <a:gd name="T71" fmla="*/ 393 h 452"/>
                <a:gd name="T72" fmla="*/ 194 w 452"/>
                <a:gd name="T73" fmla="*/ 452 h 452"/>
                <a:gd name="T74" fmla="*/ 259 w 452"/>
                <a:gd name="T75" fmla="*/ 452 h 452"/>
                <a:gd name="T76" fmla="*/ 346 w 452"/>
                <a:gd name="T77" fmla="*/ 210 h 452"/>
                <a:gd name="T78" fmla="*/ 243 w 452"/>
                <a:gd name="T79" fmla="*/ 346 h 452"/>
                <a:gd name="T80" fmla="*/ 106 w 452"/>
                <a:gd name="T81" fmla="*/ 242 h 452"/>
                <a:gd name="T82" fmla="*/ 210 w 452"/>
                <a:gd name="T83" fmla="*/ 106 h 452"/>
                <a:gd name="T84" fmla="*/ 266 w 452"/>
                <a:gd name="T85" fmla="*/ 111 h 452"/>
                <a:gd name="T86" fmla="*/ 266 w 452"/>
                <a:gd name="T87" fmla="*/ 111 h 452"/>
                <a:gd name="T88" fmla="*/ 312 w 452"/>
                <a:gd name="T89" fmla="*/ 140 h 452"/>
                <a:gd name="T90" fmla="*/ 331 w 452"/>
                <a:gd name="T91" fmla="*/ 165 h 452"/>
                <a:gd name="T92" fmla="*/ 346 w 452"/>
                <a:gd name="T93" fmla="*/ 21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52" h="452">
                  <a:moveTo>
                    <a:pt x="259" y="452"/>
                  </a:moveTo>
                  <a:cubicBezTo>
                    <a:pt x="269" y="393"/>
                    <a:pt x="269" y="393"/>
                    <a:pt x="269" y="393"/>
                  </a:cubicBezTo>
                  <a:cubicBezTo>
                    <a:pt x="314" y="374"/>
                    <a:pt x="314" y="374"/>
                    <a:pt x="314" y="374"/>
                  </a:cubicBezTo>
                  <a:cubicBezTo>
                    <a:pt x="363" y="409"/>
                    <a:pt x="363" y="409"/>
                    <a:pt x="363" y="409"/>
                  </a:cubicBezTo>
                  <a:cubicBezTo>
                    <a:pt x="409" y="363"/>
                    <a:pt x="409" y="363"/>
                    <a:pt x="409" y="363"/>
                  </a:cubicBezTo>
                  <a:cubicBezTo>
                    <a:pt x="375" y="313"/>
                    <a:pt x="375" y="313"/>
                    <a:pt x="375" y="313"/>
                  </a:cubicBezTo>
                  <a:cubicBezTo>
                    <a:pt x="393" y="269"/>
                    <a:pt x="393" y="269"/>
                    <a:pt x="393" y="269"/>
                  </a:cubicBezTo>
                  <a:cubicBezTo>
                    <a:pt x="452" y="259"/>
                    <a:pt x="452" y="259"/>
                    <a:pt x="452" y="259"/>
                  </a:cubicBezTo>
                  <a:cubicBezTo>
                    <a:pt x="452" y="193"/>
                    <a:pt x="452" y="193"/>
                    <a:pt x="452" y="193"/>
                  </a:cubicBezTo>
                  <a:cubicBezTo>
                    <a:pt x="393" y="183"/>
                    <a:pt x="393" y="183"/>
                    <a:pt x="393" y="183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91" y="178"/>
                    <a:pt x="391" y="178"/>
                    <a:pt x="391" y="178"/>
                  </a:cubicBezTo>
                  <a:cubicBezTo>
                    <a:pt x="384" y="161"/>
                    <a:pt x="384" y="161"/>
                    <a:pt x="384" y="161"/>
                  </a:cubicBezTo>
                  <a:cubicBezTo>
                    <a:pt x="380" y="152"/>
                    <a:pt x="380" y="152"/>
                    <a:pt x="380" y="152"/>
                  </a:cubicBezTo>
                  <a:cubicBezTo>
                    <a:pt x="380" y="152"/>
                    <a:pt x="380" y="152"/>
                    <a:pt x="380" y="152"/>
                  </a:cubicBezTo>
                  <a:cubicBezTo>
                    <a:pt x="375" y="139"/>
                    <a:pt x="375" y="139"/>
                    <a:pt x="375" y="139"/>
                  </a:cubicBezTo>
                  <a:cubicBezTo>
                    <a:pt x="409" y="89"/>
                    <a:pt x="409" y="89"/>
                    <a:pt x="409" y="89"/>
                  </a:cubicBezTo>
                  <a:cubicBezTo>
                    <a:pt x="363" y="43"/>
                    <a:pt x="363" y="43"/>
                    <a:pt x="363" y="43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269" y="59"/>
                    <a:pt x="269" y="59"/>
                    <a:pt x="269" y="59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38" y="78"/>
                    <a:pt x="138" y="78"/>
                    <a:pt x="138" y="78"/>
                  </a:cubicBezTo>
                  <a:cubicBezTo>
                    <a:pt x="89" y="43"/>
                    <a:pt x="89" y="43"/>
                    <a:pt x="89" y="43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59" y="183"/>
                    <a:pt x="59" y="183"/>
                    <a:pt x="59" y="183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60" y="269"/>
                    <a:pt x="60" y="269"/>
                    <a:pt x="60" y="269"/>
                  </a:cubicBezTo>
                  <a:cubicBezTo>
                    <a:pt x="78" y="314"/>
                    <a:pt x="78" y="314"/>
                    <a:pt x="78" y="314"/>
                  </a:cubicBezTo>
                  <a:cubicBezTo>
                    <a:pt x="43" y="363"/>
                    <a:pt x="43" y="363"/>
                    <a:pt x="43" y="363"/>
                  </a:cubicBezTo>
                  <a:cubicBezTo>
                    <a:pt x="90" y="409"/>
                    <a:pt x="90" y="409"/>
                    <a:pt x="90" y="409"/>
                  </a:cubicBezTo>
                  <a:cubicBezTo>
                    <a:pt x="139" y="374"/>
                    <a:pt x="139" y="374"/>
                    <a:pt x="139" y="374"/>
                  </a:cubicBezTo>
                  <a:cubicBezTo>
                    <a:pt x="183" y="393"/>
                    <a:pt x="183" y="393"/>
                    <a:pt x="183" y="393"/>
                  </a:cubicBezTo>
                  <a:cubicBezTo>
                    <a:pt x="194" y="452"/>
                    <a:pt x="194" y="452"/>
                    <a:pt x="194" y="452"/>
                  </a:cubicBezTo>
                  <a:cubicBezTo>
                    <a:pt x="259" y="452"/>
                    <a:pt x="259" y="452"/>
                    <a:pt x="259" y="452"/>
                  </a:cubicBezTo>
                  <a:close/>
                  <a:moveTo>
                    <a:pt x="346" y="210"/>
                  </a:moveTo>
                  <a:cubicBezTo>
                    <a:pt x="355" y="276"/>
                    <a:pt x="309" y="337"/>
                    <a:pt x="243" y="346"/>
                  </a:cubicBezTo>
                  <a:cubicBezTo>
                    <a:pt x="176" y="355"/>
                    <a:pt x="115" y="308"/>
                    <a:pt x="106" y="242"/>
                  </a:cubicBezTo>
                  <a:cubicBezTo>
                    <a:pt x="97" y="176"/>
                    <a:pt x="144" y="115"/>
                    <a:pt x="210" y="106"/>
                  </a:cubicBezTo>
                  <a:cubicBezTo>
                    <a:pt x="229" y="103"/>
                    <a:pt x="248" y="105"/>
                    <a:pt x="266" y="111"/>
                  </a:cubicBezTo>
                  <a:cubicBezTo>
                    <a:pt x="266" y="111"/>
                    <a:pt x="266" y="111"/>
                    <a:pt x="266" y="111"/>
                  </a:cubicBezTo>
                  <a:cubicBezTo>
                    <a:pt x="283" y="117"/>
                    <a:pt x="299" y="127"/>
                    <a:pt x="312" y="140"/>
                  </a:cubicBezTo>
                  <a:cubicBezTo>
                    <a:pt x="319" y="148"/>
                    <a:pt x="326" y="156"/>
                    <a:pt x="331" y="165"/>
                  </a:cubicBezTo>
                  <a:cubicBezTo>
                    <a:pt x="339" y="179"/>
                    <a:pt x="344" y="194"/>
                    <a:pt x="346" y="2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ïŝļiḋe">
              <a:extLst>
                <a:ext uri="{FF2B5EF4-FFF2-40B4-BE49-F238E27FC236}">
                  <a16:creationId xmlns:a16="http://schemas.microsoft.com/office/drawing/2014/main" id="{8304BEDE-D648-43CC-B180-9FC951B53452}"/>
                </a:ext>
              </a:extLst>
            </p:cNvPr>
            <p:cNvSpPr/>
            <p:nvPr/>
          </p:nvSpPr>
          <p:spPr bwMode="auto">
            <a:xfrm>
              <a:off x="8760654" y="2162264"/>
              <a:ext cx="2177235" cy="2178615"/>
            </a:xfrm>
            <a:custGeom>
              <a:avLst/>
              <a:gdLst>
                <a:gd name="T0" fmla="*/ 427 w 746"/>
                <a:gd name="T1" fmla="*/ 746 h 746"/>
                <a:gd name="T2" fmla="*/ 444 w 746"/>
                <a:gd name="T3" fmla="*/ 648 h 746"/>
                <a:gd name="T4" fmla="*/ 518 w 746"/>
                <a:gd name="T5" fmla="*/ 618 h 746"/>
                <a:gd name="T6" fmla="*/ 599 w 746"/>
                <a:gd name="T7" fmla="*/ 675 h 746"/>
                <a:gd name="T8" fmla="*/ 675 w 746"/>
                <a:gd name="T9" fmla="*/ 598 h 746"/>
                <a:gd name="T10" fmla="*/ 618 w 746"/>
                <a:gd name="T11" fmla="*/ 517 h 746"/>
                <a:gd name="T12" fmla="*/ 649 w 746"/>
                <a:gd name="T13" fmla="*/ 444 h 746"/>
                <a:gd name="T14" fmla="*/ 746 w 746"/>
                <a:gd name="T15" fmla="*/ 427 h 746"/>
                <a:gd name="T16" fmla="*/ 746 w 746"/>
                <a:gd name="T17" fmla="*/ 319 h 746"/>
                <a:gd name="T18" fmla="*/ 648 w 746"/>
                <a:gd name="T19" fmla="*/ 302 h 746"/>
                <a:gd name="T20" fmla="*/ 645 w 746"/>
                <a:gd name="T21" fmla="*/ 294 h 746"/>
                <a:gd name="T22" fmla="*/ 645 w 746"/>
                <a:gd name="T23" fmla="*/ 294 h 746"/>
                <a:gd name="T24" fmla="*/ 633 w 746"/>
                <a:gd name="T25" fmla="*/ 266 h 746"/>
                <a:gd name="T26" fmla="*/ 628 w 746"/>
                <a:gd name="T27" fmla="*/ 252 h 746"/>
                <a:gd name="T28" fmla="*/ 628 w 746"/>
                <a:gd name="T29" fmla="*/ 252 h 746"/>
                <a:gd name="T30" fmla="*/ 618 w 746"/>
                <a:gd name="T31" fmla="*/ 229 h 746"/>
                <a:gd name="T32" fmla="*/ 675 w 746"/>
                <a:gd name="T33" fmla="*/ 147 h 746"/>
                <a:gd name="T34" fmla="*/ 599 w 746"/>
                <a:gd name="T35" fmla="*/ 71 h 746"/>
                <a:gd name="T36" fmla="*/ 518 w 746"/>
                <a:gd name="T37" fmla="*/ 128 h 746"/>
                <a:gd name="T38" fmla="*/ 444 w 746"/>
                <a:gd name="T39" fmla="*/ 97 h 746"/>
                <a:gd name="T40" fmla="*/ 427 w 746"/>
                <a:gd name="T41" fmla="*/ 0 h 746"/>
                <a:gd name="T42" fmla="*/ 319 w 746"/>
                <a:gd name="T43" fmla="*/ 0 h 746"/>
                <a:gd name="T44" fmla="*/ 302 w 746"/>
                <a:gd name="T45" fmla="*/ 98 h 746"/>
                <a:gd name="T46" fmla="*/ 229 w 746"/>
                <a:gd name="T47" fmla="*/ 128 h 746"/>
                <a:gd name="T48" fmla="*/ 148 w 746"/>
                <a:gd name="T49" fmla="*/ 71 h 746"/>
                <a:gd name="T50" fmla="*/ 71 w 746"/>
                <a:gd name="T51" fmla="*/ 147 h 746"/>
                <a:gd name="T52" fmla="*/ 129 w 746"/>
                <a:gd name="T53" fmla="*/ 229 h 746"/>
                <a:gd name="T54" fmla="*/ 98 w 746"/>
                <a:gd name="T55" fmla="*/ 302 h 746"/>
                <a:gd name="T56" fmla="*/ 0 w 746"/>
                <a:gd name="T57" fmla="*/ 319 h 746"/>
                <a:gd name="T58" fmla="*/ 0 w 746"/>
                <a:gd name="T59" fmla="*/ 427 h 746"/>
                <a:gd name="T60" fmla="*/ 98 w 746"/>
                <a:gd name="T61" fmla="*/ 444 h 746"/>
                <a:gd name="T62" fmla="*/ 129 w 746"/>
                <a:gd name="T63" fmla="*/ 518 h 746"/>
                <a:gd name="T64" fmla="*/ 72 w 746"/>
                <a:gd name="T65" fmla="*/ 599 h 746"/>
                <a:gd name="T66" fmla="*/ 148 w 746"/>
                <a:gd name="T67" fmla="*/ 675 h 746"/>
                <a:gd name="T68" fmla="*/ 229 w 746"/>
                <a:gd name="T69" fmla="*/ 618 h 746"/>
                <a:gd name="T70" fmla="*/ 303 w 746"/>
                <a:gd name="T71" fmla="*/ 648 h 746"/>
                <a:gd name="T72" fmla="*/ 320 w 746"/>
                <a:gd name="T73" fmla="*/ 746 h 746"/>
                <a:gd name="T74" fmla="*/ 427 w 746"/>
                <a:gd name="T75" fmla="*/ 746 h 746"/>
                <a:gd name="T76" fmla="*/ 571 w 746"/>
                <a:gd name="T77" fmla="*/ 346 h 746"/>
                <a:gd name="T78" fmla="*/ 400 w 746"/>
                <a:gd name="T79" fmla="*/ 571 h 746"/>
                <a:gd name="T80" fmla="*/ 175 w 746"/>
                <a:gd name="T81" fmla="*/ 400 h 746"/>
                <a:gd name="T82" fmla="*/ 346 w 746"/>
                <a:gd name="T83" fmla="*/ 175 h 746"/>
                <a:gd name="T84" fmla="*/ 438 w 746"/>
                <a:gd name="T85" fmla="*/ 184 h 746"/>
                <a:gd name="T86" fmla="*/ 438 w 746"/>
                <a:gd name="T87" fmla="*/ 184 h 746"/>
                <a:gd name="T88" fmla="*/ 514 w 746"/>
                <a:gd name="T89" fmla="*/ 232 h 746"/>
                <a:gd name="T90" fmla="*/ 546 w 746"/>
                <a:gd name="T91" fmla="*/ 273 h 746"/>
                <a:gd name="T92" fmla="*/ 571 w 746"/>
                <a:gd name="T93" fmla="*/ 34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46" h="746">
                  <a:moveTo>
                    <a:pt x="427" y="746"/>
                  </a:moveTo>
                  <a:cubicBezTo>
                    <a:pt x="444" y="648"/>
                    <a:pt x="444" y="648"/>
                    <a:pt x="444" y="648"/>
                  </a:cubicBezTo>
                  <a:cubicBezTo>
                    <a:pt x="518" y="618"/>
                    <a:pt x="518" y="618"/>
                    <a:pt x="518" y="618"/>
                  </a:cubicBezTo>
                  <a:cubicBezTo>
                    <a:pt x="599" y="675"/>
                    <a:pt x="599" y="675"/>
                    <a:pt x="599" y="675"/>
                  </a:cubicBezTo>
                  <a:cubicBezTo>
                    <a:pt x="675" y="598"/>
                    <a:pt x="675" y="598"/>
                    <a:pt x="675" y="598"/>
                  </a:cubicBezTo>
                  <a:cubicBezTo>
                    <a:pt x="618" y="517"/>
                    <a:pt x="618" y="517"/>
                    <a:pt x="618" y="517"/>
                  </a:cubicBezTo>
                  <a:cubicBezTo>
                    <a:pt x="649" y="444"/>
                    <a:pt x="649" y="444"/>
                    <a:pt x="649" y="444"/>
                  </a:cubicBezTo>
                  <a:cubicBezTo>
                    <a:pt x="746" y="427"/>
                    <a:pt x="746" y="427"/>
                    <a:pt x="746" y="427"/>
                  </a:cubicBezTo>
                  <a:cubicBezTo>
                    <a:pt x="746" y="319"/>
                    <a:pt x="746" y="319"/>
                    <a:pt x="746" y="319"/>
                  </a:cubicBezTo>
                  <a:cubicBezTo>
                    <a:pt x="648" y="302"/>
                    <a:pt x="648" y="302"/>
                    <a:pt x="648" y="302"/>
                  </a:cubicBezTo>
                  <a:cubicBezTo>
                    <a:pt x="645" y="294"/>
                    <a:pt x="645" y="294"/>
                    <a:pt x="645" y="294"/>
                  </a:cubicBezTo>
                  <a:cubicBezTo>
                    <a:pt x="645" y="294"/>
                    <a:pt x="645" y="294"/>
                    <a:pt x="645" y="294"/>
                  </a:cubicBezTo>
                  <a:cubicBezTo>
                    <a:pt x="633" y="266"/>
                    <a:pt x="633" y="266"/>
                    <a:pt x="633" y="266"/>
                  </a:cubicBezTo>
                  <a:cubicBezTo>
                    <a:pt x="628" y="252"/>
                    <a:pt x="628" y="252"/>
                    <a:pt x="628" y="252"/>
                  </a:cubicBezTo>
                  <a:cubicBezTo>
                    <a:pt x="628" y="252"/>
                    <a:pt x="628" y="252"/>
                    <a:pt x="628" y="252"/>
                  </a:cubicBezTo>
                  <a:cubicBezTo>
                    <a:pt x="618" y="229"/>
                    <a:pt x="618" y="229"/>
                    <a:pt x="618" y="229"/>
                  </a:cubicBezTo>
                  <a:cubicBezTo>
                    <a:pt x="675" y="147"/>
                    <a:pt x="675" y="147"/>
                    <a:pt x="675" y="147"/>
                  </a:cubicBezTo>
                  <a:cubicBezTo>
                    <a:pt x="599" y="71"/>
                    <a:pt x="599" y="71"/>
                    <a:pt x="599" y="71"/>
                  </a:cubicBezTo>
                  <a:cubicBezTo>
                    <a:pt x="518" y="128"/>
                    <a:pt x="518" y="128"/>
                    <a:pt x="518" y="128"/>
                  </a:cubicBezTo>
                  <a:cubicBezTo>
                    <a:pt x="444" y="97"/>
                    <a:pt x="444" y="97"/>
                    <a:pt x="444" y="97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02" y="98"/>
                    <a:pt x="302" y="98"/>
                    <a:pt x="302" y="98"/>
                  </a:cubicBezTo>
                  <a:cubicBezTo>
                    <a:pt x="229" y="128"/>
                    <a:pt x="229" y="128"/>
                    <a:pt x="229" y="128"/>
                  </a:cubicBezTo>
                  <a:cubicBezTo>
                    <a:pt x="148" y="71"/>
                    <a:pt x="148" y="71"/>
                    <a:pt x="148" y="71"/>
                  </a:cubicBezTo>
                  <a:cubicBezTo>
                    <a:pt x="71" y="147"/>
                    <a:pt x="71" y="147"/>
                    <a:pt x="71" y="147"/>
                  </a:cubicBezTo>
                  <a:cubicBezTo>
                    <a:pt x="129" y="229"/>
                    <a:pt x="129" y="229"/>
                    <a:pt x="129" y="229"/>
                  </a:cubicBezTo>
                  <a:cubicBezTo>
                    <a:pt x="98" y="302"/>
                    <a:pt x="98" y="302"/>
                    <a:pt x="98" y="302"/>
                  </a:cubicBezTo>
                  <a:cubicBezTo>
                    <a:pt x="0" y="319"/>
                    <a:pt x="0" y="319"/>
                    <a:pt x="0" y="319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98" y="444"/>
                    <a:pt x="98" y="444"/>
                    <a:pt x="98" y="444"/>
                  </a:cubicBezTo>
                  <a:cubicBezTo>
                    <a:pt x="129" y="518"/>
                    <a:pt x="129" y="518"/>
                    <a:pt x="129" y="518"/>
                  </a:cubicBezTo>
                  <a:cubicBezTo>
                    <a:pt x="72" y="599"/>
                    <a:pt x="72" y="599"/>
                    <a:pt x="72" y="599"/>
                  </a:cubicBezTo>
                  <a:cubicBezTo>
                    <a:pt x="148" y="675"/>
                    <a:pt x="148" y="675"/>
                    <a:pt x="148" y="675"/>
                  </a:cubicBezTo>
                  <a:cubicBezTo>
                    <a:pt x="229" y="618"/>
                    <a:pt x="229" y="618"/>
                    <a:pt x="229" y="618"/>
                  </a:cubicBezTo>
                  <a:cubicBezTo>
                    <a:pt x="303" y="648"/>
                    <a:pt x="303" y="648"/>
                    <a:pt x="303" y="648"/>
                  </a:cubicBezTo>
                  <a:cubicBezTo>
                    <a:pt x="320" y="746"/>
                    <a:pt x="320" y="746"/>
                    <a:pt x="320" y="746"/>
                  </a:cubicBezTo>
                  <a:cubicBezTo>
                    <a:pt x="427" y="746"/>
                    <a:pt x="427" y="746"/>
                    <a:pt x="427" y="746"/>
                  </a:cubicBezTo>
                  <a:close/>
                  <a:moveTo>
                    <a:pt x="571" y="346"/>
                  </a:moveTo>
                  <a:cubicBezTo>
                    <a:pt x="586" y="455"/>
                    <a:pt x="509" y="556"/>
                    <a:pt x="400" y="571"/>
                  </a:cubicBezTo>
                  <a:cubicBezTo>
                    <a:pt x="291" y="586"/>
                    <a:pt x="190" y="509"/>
                    <a:pt x="175" y="400"/>
                  </a:cubicBezTo>
                  <a:cubicBezTo>
                    <a:pt x="160" y="291"/>
                    <a:pt x="237" y="190"/>
                    <a:pt x="346" y="175"/>
                  </a:cubicBezTo>
                  <a:cubicBezTo>
                    <a:pt x="378" y="171"/>
                    <a:pt x="410" y="174"/>
                    <a:pt x="438" y="184"/>
                  </a:cubicBezTo>
                  <a:cubicBezTo>
                    <a:pt x="438" y="184"/>
                    <a:pt x="438" y="184"/>
                    <a:pt x="438" y="184"/>
                  </a:cubicBezTo>
                  <a:cubicBezTo>
                    <a:pt x="467" y="194"/>
                    <a:pt x="493" y="210"/>
                    <a:pt x="514" y="232"/>
                  </a:cubicBezTo>
                  <a:cubicBezTo>
                    <a:pt x="527" y="244"/>
                    <a:pt x="537" y="258"/>
                    <a:pt x="546" y="273"/>
                  </a:cubicBezTo>
                  <a:cubicBezTo>
                    <a:pt x="559" y="295"/>
                    <a:pt x="568" y="320"/>
                    <a:pt x="571" y="3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íślïdè">
              <a:extLst>
                <a:ext uri="{FF2B5EF4-FFF2-40B4-BE49-F238E27FC236}">
                  <a16:creationId xmlns:a16="http://schemas.microsoft.com/office/drawing/2014/main" id="{34D418EB-74EF-4654-B788-CA1BCF41DF0B}"/>
                </a:ext>
              </a:extLst>
            </p:cNvPr>
            <p:cNvSpPr/>
            <p:nvPr/>
          </p:nvSpPr>
          <p:spPr bwMode="auto">
            <a:xfrm>
              <a:off x="7269461" y="678056"/>
              <a:ext cx="2261347" cy="2254452"/>
            </a:xfrm>
            <a:custGeom>
              <a:avLst/>
              <a:gdLst>
                <a:gd name="T0" fmla="*/ 630 w 775"/>
                <a:gd name="T1" fmla="*/ 746 h 772"/>
                <a:gd name="T2" fmla="*/ 628 w 775"/>
                <a:gd name="T3" fmla="*/ 747 h 772"/>
                <a:gd name="T4" fmla="*/ 533 w 775"/>
                <a:gd name="T5" fmla="*/ 772 h 772"/>
                <a:gd name="T6" fmla="*/ 385 w 775"/>
                <a:gd name="T7" fmla="*/ 641 h 772"/>
                <a:gd name="T8" fmla="*/ 418 w 775"/>
                <a:gd name="T9" fmla="*/ 537 h 772"/>
                <a:gd name="T10" fmla="*/ 421 w 775"/>
                <a:gd name="T11" fmla="*/ 529 h 772"/>
                <a:gd name="T12" fmla="*/ 34 w 775"/>
                <a:gd name="T13" fmla="*/ 159 h 772"/>
                <a:gd name="T14" fmla="*/ 37 w 775"/>
                <a:gd name="T15" fmla="*/ 37 h 772"/>
                <a:gd name="T16" fmla="*/ 37 w 775"/>
                <a:gd name="T17" fmla="*/ 37 h 772"/>
                <a:gd name="T18" fmla="*/ 159 w 775"/>
                <a:gd name="T19" fmla="*/ 34 h 772"/>
                <a:gd name="T20" fmla="*/ 527 w 775"/>
                <a:gd name="T21" fmla="*/ 419 h 772"/>
                <a:gd name="T22" fmla="*/ 540 w 775"/>
                <a:gd name="T23" fmla="*/ 416 h 772"/>
                <a:gd name="T24" fmla="*/ 643 w 775"/>
                <a:gd name="T25" fmla="*/ 382 h 772"/>
                <a:gd name="T26" fmla="*/ 775 w 775"/>
                <a:gd name="T27" fmla="*/ 530 h 772"/>
                <a:gd name="T28" fmla="*/ 749 w 775"/>
                <a:gd name="T29" fmla="*/ 625 h 772"/>
                <a:gd name="T30" fmla="*/ 749 w 775"/>
                <a:gd name="T31" fmla="*/ 627 h 772"/>
                <a:gd name="T32" fmla="*/ 745 w 775"/>
                <a:gd name="T33" fmla="*/ 623 h 772"/>
                <a:gd name="T34" fmla="*/ 646 w 775"/>
                <a:gd name="T35" fmla="*/ 524 h 772"/>
                <a:gd name="T36" fmla="*/ 567 w 775"/>
                <a:gd name="T37" fmla="*/ 564 h 772"/>
                <a:gd name="T38" fmla="*/ 527 w 775"/>
                <a:gd name="T39" fmla="*/ 644 h 772"/>
                <a:gd name="T40" fmla="*/ 625 w 775"/>
                <a:gd name="T41" fmla="*/ 742 h 772"/>
                <a:gd name="T42" fmla="*/ 630 w 775"/>
                <a:gd name="T43" fmla="*/ 746 h 772"/>
                <a:gd name="T44" fmla="*/ 129 w 775"/>
                <a:gd name="T45" fmla="*/ 129 h 772"/>
                <a:gd name="T46" fmla="*/ 71 w 775"/>
                <a:gd name="T47" fmla="*/ 129 h 772"/>
                <a:gd name="T48" fmla="*/ 71 w 775"/>
                <a:gd name="T49" fmla="*/ 70 h 772"/>
                <a:gd name="T50" fmla="*/ 129 w 775"/>
                <a:gd name="T51" fmla="*/ 70 h 772"/>
                <a:gd name="T52" fmla="*/ 129 w 775"/>
                <a:gd name="T53" fmla="*/ 129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5" h="772">
                  <a:moveTo>
                    <a:pt x="630" y="746"/>
                  </a:moveTo>
                  <a:cubicBezTo>
                    <a:pt x="628" y="747"/>
                    <a:pt x="628" y="747"/>
                    <a:pt x="628" y="747"/>
                  </a:cubicBezTo>
                  <a:cubicBezTo>
                    <a:pt x="533" y="772"/>
                    <a:pt x="533" y="772"/>
                    <a:pt x="533" y="772"/>
                  </a:cubicBezTo>
                  <a:cubicBezTo>
                    <a:pt x="385" y="641"/>
                    <a:pt x="385" y="641"/>
                    <a:pt x="385" y="641"/>
                  </a:cubicBezTo>
                  <a:cubicBezTo>
                    <a:pt x="418" y="537"/>
                    <a:pt x="418" y="537"/>
                    <a:pt x="418" y="537"/>
                  </a:cubicBezTo>
                  <a:cubicBezTo>
                    <a:pt x="421" y="529"/>
                    <a:pt x="421" y="529"/>
                    <a:pt x="421" y="529"/>
                  </a:cubicBezTo>
                  <a:cubicBezTo>
                    <a:pt x="34" y="159"/>
                    <a:pt x="34" y="159"/>
                    <a:pt x="34" y="159"/>
                  </a:cubicBezTo>
                  <a:cubicBezTo>
                    <a:pt x="0" y="127"/>
                    <a:pt x="4" y="70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70" y="4"/>
                    <a:pt x="127" y="0"/>
                    <a:pt x="159" y="34"/>
                  </a:cubicBezTo>
                  <a:cubicBezTo>
                    <a:pt x="527" y="419"/>
                    <a:pt x="527" y="419"/>
                    <a:pt x="527" y="419"/>
                  </a:cubicBezTo>
                  <a:cubicBezTo>
                    <a:pt x="540" y="416"/>
                    <a:pt x="540" y="416"/>
                    <a:pt x="540" y="416"/>
                  </a:cubicBezTo>
                  <a:cubicBezTo>
                    <a:pt x="643" y="382"/>
                    <a:pt x="643" y="382"/>
                    <a:pt x="643" y="382"/>
                  </a:cubicBezTo>
                  <a:cubicBezTo>
                    <a:pt x="775" y="530"/>
                    <a:pt x="775" y="530"/>
                    <a:pt x="775" y="530"/>
                  </a:cubicBezTo>
                  <a:cubicBezTo>
                    <a:pt x="749" y="625"/>
                    <a:pt x="749" y="625"/>
                    <a:pt x="749" y="625"/>
                  </a:cubicBezTo>
                  <a:cubicBezTo>
                    <a:pt x="749" y="627"/>
                    <a:pt x="749" y="627"/>
                    <a:pt x="749" y="627"/>
                  </a:cubicBezTo>
                  <a:cubicBezTo>
                    <a:pt x="745" y="623"/>
                    <a:pt x="745" y="623"/>
                    <a:pt x="745" y="623"/>
                  </a:cubicBezTo>
                  <a:cubicBezTo>
                    <a:pt x="646" y="524"/>
                    <a:pt x="646" y="524"/>
                    <a:pt x="646" y="524"/>
                  </a:cubicBezTo>
                  <a:cubicBezTo>
                    <a:pt x="567" y="564"/>
                    <a:pt x="567" y="564"/>
                    <a:pt x="567" y="564"/>
                  </a:cubicBezTo>
                  <a:cubicBezTo>
                    <a:pt x="527" y="644"/>
                    <a:pt x="527" y="644"/>
                    <a:pt x="527" y="644"/>
                  </a:cubicBezTo>
                  <a:cubicBezTo>
                    <a:pt x="625" y="742"/>
                    <a:pt x="625" y="742"/>
                    <a:pt x="625" y="742"/>
                  </a:cubicBezTo>
                  <a:cubicBezTo>
                    <a:pt x="630" y="746"/>
                    <a:pt x="630" y="746"/>
                    <a:pt x="630" y="746"/>
                  </a:cubicBezTo>
                  <a:close/>
                  <a:moveTo>
                    <a:pt x="129" y="129"/>
                  </a:moveTo>
                  <a:cubicBezTo>
                    <a:pt x="113" y="145"/>
                    <a:pt x="87" y="145"/>
                    <a:pt x="71" y="129"/>
                  </a:cubicBezTo>
                  <a:cubicBezTo>
                    <a:pt x="55" y="113"/>
                    <a:pt x="55" y="86"/>
                    <a:pt x="71" y="70"/>
                  </a:cubicBezTo>
                  <a:cubicBezTo>
                    <a:pt x="87" y="54"/>
                    <a:pt x="113" y="54"/>
                    <a:pt x="129" y="70"/>
                  </a:cubicBezTo>
                  <a:cubicBezTo>
                    <a:pt x="145" y="86"/>
                    <a:pt x="145" y="113"/>
                    <a:pt x="129" y="1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îṣ1ïḍê">
              <a:extLst>
                <a:ext uri="{FF2B5EF4-FFF2-40B4-BE49-F238E27FC236}">
                  <a16:creationId xmlns:a16="http://schemas.microsoft.com/office/drawing/2014/main" id="{D570D50F-DE0A-43E1-BCB9-A67B7C5BBE7E}"/>
                </a:ext>
              </a:extLst>
            </p:cNvPr>
            <p:cNvSpPr txBox="1"/>
            <p:nvPr/>
          </p:nvSpPr>
          <p:spPr bwMode="auto">
            <a:xfrm>
              <a:off x="3819489" y="703105"/>
              <a:ext cx="1223970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clause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isḻîḓè">
              <a:extLst>
                <a:ext uri="{FF2B5EF4-FFF2-40B4-BE49-F238E27FC236}">
                  <a16:creationId xmlns:a16="http://schemas.microsoft.com/office/drawing/2014/main" id="{81322AA1-88CF-45A5-B89F-73DBA12BF4CB}"/>
                </a:ext>
              </a:extLst>
            </p:cNvPr>
            <p:cNvSpPr/>
            <p:nvPr/>
          </p:nvSpPr>
          <p:spPr bwMode="auto">
            <a:xfrm>
              <a:off x="4115488" y="1208560"/>
              <a:ext cx="2757800" cy="1537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925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lang="zh-TW" altLang="en-US" dirty="0" smtClean="0">
                  <a:solidFill>
                    <a:srgbClr val="000000"/>
                  </a:solidFill>
                </a:rPr>
                <a:t>可以是多個 </a:t>
              </a:r>
              <a:r>
                <a:rPr lang="en-US" altLang="zh-TW" dirty="0" smtClean="0">
                  <a:solidFill>
                    <a:srgbClr val="000000"/>
                  </a:solidFill>
                </a:rPr>
                <a:t>&lt;predicate&gt;</a:t>
              </a:r>
              <a:endPara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TW" altLang="en-US" dirty="0">
                  <a:solidFill>
                    <a:srgbClr val="000000"/>
                  </a:solidFill>
                </a:rPr>
                <a:t>「，」表示 </a:t>
              </a:r>
              <a:r>
                <a:rPr lang="en-US" altLang="zh-TW" dirty="0" smtClean="0">
                  <a:solidFill>
                    <a:srgbClr val="000000"/>
                  </a:solidFill>
                </a:rPr>
                <a:t>and</a:t>
              </a:r>
              <a:endPara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zh-TW" altLang="en-US" sz="1600" dirty="0">
                  <a:solidFill>
                    <a:srgbClr val="000000"/>
                  </a:solidFill>
                </a:rPr>
                <a:t>「 </a:t>
              </a:r>
              <a:r>
                <a:rPr lang="en-US" altLang="zh-TW" sz="1600" dirty="0">
                  <a:solidFill>
                    <a:srgbClr val="000000"/>
                  </a:solidFill>
                </a:rPr>
                <a:t>; </a:t>
              </a:r>
              <a:r>
                <a:rPr lang="zh-TW" altLang="en-US" sz="1600" dirty="0">
                  <a:solidFill>
                    <a:srgbClr val="000000"/>
                  </a:solidFill>
                </a:rPr>
                <a:t>」表示   </a:t>
              </a:r>
              <a:r>
                <a:rPr lang="en-US" altLang="zh-TW" sz="1600" dirty="0">
                  <a:solidFill>
                    <a:srgbClr val="000000"/>
                  </a:solidFill>
                </a:rPr>
                <a:t>or</a:t>
              </a:r>
            </a:p>
            <a:p>
              <a:pPr marL="171450" marR="0" lvl="0" indent="-171450" algn="l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îṧľiḍé">
              <a:extLst>
                <a:ext uri="{FF2B5EF4-FFF2-40B4-BE49-F238E27FC236}">
                  <a16:creationId xmlns:a16="http://schemas.microsoft.com/office/drawing/2014/main" id="{B71B1883-CBEB-433C-B000-3135364399C7}"/>
                </a:ext>
              </a:extLst>
            </p:cNvPr>
            <p:cNvSpPr txBox="1"/>
            <p:nvPr/>
          </p:nvSpPr>
          <p:spPr bwMode="auto">
            <a:xfrm>
              <a:off x="11115465" y="2098953"/>
              <a:ext cx="626954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fact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íṧļíḑe">
              <a:extLst>
                <a:ext uri="{FF2B5EF4-FFF2-40B4-BE49-F238E27FC236}">
                  <a16:creationId xmlns:a16="http://schemas.microsoft.com/office/drawing/2014/main" id="{D2196A70-8D21-4BDA-9B74-CEA39BD8CC8A}"/>
                </a:ext>
              </a:extLst>
            </p:cNvPr>
            <p:cNvSpPr txBox="1"/>
            <p:nvPr/>
          </p:nvSpPr>
          <p:spPr bwMode="auto">
            <a:xfrm>
              <a:off x="11064090" y="3353722"/>
              <a:ext cx="1093596" cy="57467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clause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ïṩḷíḓê">
              <a:extLst>
                <a:ext uri="{FF2B5EF4-FFF2-40B4-BE49-F238E27FC236}">
                  <a16:creationId xmlns:a16="http://schemas.microsoft.com/office/drawing/2014/main" id="{DB9D22C1-FABB-428B-B0F4-747CBA584D4B}"/>
                </a:ext>
              </a:extLst>
            </p:cNvPr>
            <p:cNvSpPr txBox="1"/>
            <p:nvPr/>
          </p:nvSpPr>
          <p:spPr bwMode="auto">
            <a:xfrm>
              <a:off x="10257075" y="4665410"/>
              <a:ext cx="807015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query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4E5B09EF-149D-42DE-926B-7B0F12BBC26F}"/>
                </a:ext>
              </a:extLst>
            </p:cNvPr>
            <p:cNvCxnSpPr/>
            <p:nvPr/>
          </p:nvCxnSpPr>
          <p:spPr>
            <a:xfrm>
              <a:off x="8035246" y="3641059"/>
              <a:ext cx="911014" cy="5439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íṡľiḓè">
            <a:extLst>
              <a:ext uri="{FF2B5EF4-FFF2-40B4-BE49-F238E27FC236}">
                <a16:creationId xmlns:a16="http://schemas.microsoft.com/office/drawing/2014/main" id="{0B5A6277-3B4E-4714-B0E8-E68FBE866F9C}"/>
              </a:ext>
            </a:extLst>
          </p:cNvPr>
          <p:cNvSpPr/>
          <p:nvPr/>
        </p:nvSpPr>
        <p:spPr bwMode="auto">
          <a:xfrm>
            <a:off x="10773071" y="3850755"/>
            <a:ext cx="1318199" cy="1319579"/>
          </a:xfrm>
          <a:custGeom>
            <a:avLst/>
            <a:gdLst>
              <a:gd name="T0" fmla="*/ 259 w 452"/>
              <a:gd name="T1" fmla="*/ 452 h 452"/>
              <a:gd name="T2" fmla="*/ 269 w 452"/>
              <a:gd name="T3" fmla="*/ 393 h 452"/>
              <a:gd name="T4" fmla="*/ 314 w 452"/>
              <a:gd name="T5" fmla="*/ 374 h 452"/>
              <a:gd name="T6" fmla="*/ 363 w 452"/>
              <a:gd name="T7" fmla="*/ 409 h 452"/>
              <a:gd name="T8" fmla="*/ 409 w 452"/>
              <a:gd name="T9" fmla="*/ 363 h 452"/>
              <a:gd name="T10" fmla="*/ 375 w 452"/>
              <a:gd name="T11" fmla="*/ 313 h 452"/>
              <a:gd name="T12" fmla="*/ 393 w 452"/>
              <a:gd name="T13" fmla="*/ 269 h 452"/>
              <a:gd name="T14" fmla="*/ 452 w 452"/>
              <a:gd name="T15" fmla="*/ 259 h 452"/>
              <a:gd name="T16" fmla="*/ 452 w 452"/>
              <a:gd name="T17" fmla="*/ 193 h 452"/>
              <a:gd name="T18" fmla="*/ 393 w 452"/>
              <a:gd name="T19" fmla="*/ 183 h 452"/>
              <a:gd name="T20" fmla="*/ 391 w 452"/>
              <a:gd name="T21" fmla="*/ 178 h 452"/>
              <a:gd name="T22" fmla="*/ 391 w 452"/>
              <a:gd name="T23" fmla="*/ 178 h 452"/>
              <a:gd name="T24" fmla="*/ 384 w 452"/>
              <a:gd name="T25" fmla="*/ 161 h 452"/>
              <a:gd name="T26" fmla="*/ 380 w 452"/>
              <a:gd name="T27" fmla="*/ 152 h 452"/>
              <a:gd name="T28" fmla="*/ 380 w 452"/>
              <a:gd name="T29" fmla="*/ 152 h 452"/>
              <a:gd name="T30" fmla="*/ 375 w 452"/>
              <a:gd name="T31" fmla="*/ 139 h 452"/>
              <a:gd name="T32" fmla="*/ 409 w 452"/>
              <a:gd name="T33" fmla="*/ 89 h 452"/>
              <a:gd name="T34" fmla="*/ 363 w 452"/>
              <a:gd name="T35" fmla="*/ 43 h 452"/>
              <a:gd name="T36" fmla="*/ 314 w 452"/>
              <a:gd name="T37" fmla="*/ 78 h 452"/>
              <a:gd name="T38" fmla="*/ 269 w 452"/>
              <a:gd name="T39" fmla="*/ 59 h 452"/>
              <a:gd name="T40" fmla="*/ 259 w 452"/>
              <a:gd name="T41" fmla="*/ 0 h 452"/>
              <a:gd name="T42" fmla="*/ 193 w 452"/>
              <a:gd name="T43" fmla="*/ 0 h 452"/>
              <a:gd name="T44" fmla="*/ 183 w 452"/>
              <a:gd name="T45" fmla="*/ 59 h 452"/>
              <a:gd name="T46" fmla="*/ 138 w 452"/>
              <a:gd name="T47" fmla="*/ 78 h 452"/>
              <a:gd name="T48" fmla="*/ 89 w 452"/>
              <a:gd name="T49" fmla="*/ 43 h 452"/>
              <a:gd name="T50" fmla="*/ 43 w 452"/>
              <a:gd name="T51" fmla="*/ 89 h 452"/>
              <a:gd name="T52" fmla="*/ 78 w 452"/>
              <a:gd name="T53" fmla="*/ 139 h 452"/>
              <a:gd name="T54" fmla="*/ 59 w 452"/>
              <a:gd name="T55" fmla="*/ 183 h 452"/>
              <a:gd name="T56" fmla="*/ 0 w 452"/>
              <a:gd name="T57" fmla="*/ 193 h 452"/>
              <a:gd name="T58" fmla="*/ 0 w 452"/>
              <a:gd name="T59" fmla="*/ 259 h 452"/>
              <a:gd name="T60" fmla="*/ 60 w 452"/>
              <a:gd name="T61" fmla="*/ 269 h 452"/>
              <a:gd name="T62" fmla="*/ 78 w 452"/>
              <a:gd name="T63" fmla="*/ 314 h 452"/>
              <a:gd name="T64" fmla="*/ 43 w 452"/>
              <a:gd name="T65" fmla="*/ 363 h 452"/>
              <a:gd name="T66" fmla="*/ 90 w 452"/>
              <a:gd name="T67" fmla="*/ 409 h 452"/>
              <a:gd name="T68" fmla="*/ 139 w 452"/>
              <a:gd name="T69" fmla="*/ 374 h 452"/>
              <a:gd name="T70" fmla="*/ 183 w 452"/>
              <a:gd name="T71" fmla="*/ 393 h 452"/>
              <a:gd name="T72" fmla="*/ 194 w 452"/>
              <a:gd name="T73" fmla="*/ 452 h 452"/>
              <a:gd name="T74" fmla="*/ 259 w 452"/>
              <a:gd name="T75" fmla="*/ 452 h 452"/>
              <a:gd name="T76" fmla="*/ 346 w 452"/>
              <a:gd name="T77" fmla="*/ 210 h 452"/>
              <a:gd name="T78" fmla="*/ 243 w 452"/>
              <a:gd name="T79" fmla="*/ 346 h 452"/>
              <a:gd name="T80" fmla="*/ 106 w 452"/>
              <a:gd name="T81" fmla="*/ 242 h 452"/>
              <a:gd name="T82" fmla="*/ 210 w 452"/>
              <a:gd name="T83" fmla="*/ 106 h 452"/>
              <a:gd name="T84" fmla="*/ 266 w 452"/>
              <a:gd name="T85" fmla="*/ 111 h 452"/>
              <a:gd name="T86" fmla="*/ 266 w 452"/>
              <a:gd name="T87" fmla="*/ 111 h 452"/>
              <a:gd name="T88" fmla="*/ 312 w 452"/>
              <a:gd name="T89" fmla="*/ 140 h 452"/>
              <a:gd name="T90" fmla="*/ 331 w 452"/>
              <a:gd name="T91" fmla="*/ 165 h 452"/>
              <a:gd name="T92" fmla="*/ 346 w 452"/>
              <a:gd name="T93" fmla="*/ 210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452" h="452">
                <a:moveTo>
                  <a:pt x="259" y="452"/>
                </a:moveTo>
                <a:cubicBezTo>
                  <a:pt x="269" y="393"/>
                  <a:pt x="269" y="393"/>
                  <a:pt x="269" y="393"/>
                </a:cubicBezTo>
                <a:cubicBezTo>
                  <a:pt x="314" y="374"/>
                  <a:pt x="314" y="374"/>
                  <a:pt x="314" y="374"/>
                </a:cubicBezTo>
                <a:cubicBezTo>
                  <a:pt x="363" y="409"/>
                  <a:pt x="363" y="409"/>
                  <a:pt x="363" y="409"/>
                </a:cubicBezTo>
                <a:cubicBezTo>
                  <a:pt x="409" y="363"/>
                  <a:pt x="409" y="363"/>
                  <a:pt x="409" y="363"/>
                </a:cubicBezTo>
                <a:cubicBezTo>
                  <a:pt x="375" y="313"/>
                  <a:pt x="375" y="313"/>
                  <a:pt x="375" y="313"/>
                </a:cubicBezTo>
                <a:cubicBezTo>
                  <a:pt x="393" y="269"/>
                  <a:pt x="393" y="269"/>
                  <a:pt x="393" y="269"/>
                </a:cubicBezTo>
                <a:cubicBezTo>
                  <a:pt x="452" y="259"/>
                  <a:pt x="452" y="259"/>
                  <a:pt x="452" y="259"/>
                </a:cubicBezTo>
                <a:cubicBezTo>
                  <a:pt x="452" y="193"/>
                  <a:pt x="452" y="193"/>
                  <a:pt x="452" y="193"/>
                </a:cubicBezTo>
                <a:cubicBezTo>
                  <a:pt x="393" y="183"/>
                  <a:pt x="393" y="183"/>
                  <a:pt x="393" y="183"/>
                </a:cubicBezTo>
                <a:cubicBezTo>
                  <a:pt x="391" y="178"/>
                  <a:pt x="391" y="178"/>
                  <a:pt x="391" y="178"/>
                </a:cubicBezTo>
                <a:cubicBezTo>
                  <a:pt x="391" y="178"/>
                  <a:pt x="391" y="178"/>
                  <a:pt x="391" y="178"/>
                </a:cubicBezTo>
                <a:cubicBezTo>
                  <a:pt x="384" y="161"/>
                  <a:pt x="384" y="161"/>
                  <a:pt x="384" y="161"/>
                </a:cubicBezTo>
                <a:cubicBezTo>
                  <a:pt x="380" y="152"/>
                  <a:pt x="380" y="152"/>
                  <a:pt x="380" y="152"/>
                </a:cubicBezTo>
                <a:cubicBezTo>
                  <a:pt x="380" y="152"/>
                  <a:pt x="380" y="152"/>
                  <a:pt x="380" y="152"/>
                </a:cubicBezTo>
                <a:cubicBezTo>
                  <a:pt x="375" y="139"/>
                  <a:pt x="375" y="139"/>
                  <a:pt x="375" y="139"/>
                </a:cubicBezTo>
                <a:cubicBezTo>
                  <a:pt x="409" y="89"/>
                  <a:pt x="409" y="89"/>
                  <a:pt x="409" y="89"/>
                </a:cubicBezTo>
                <a:cubicBezTo>
                  <a:pt x="363" y="43"/>
                  <a:pt x="363" y="43"/>
                  <a:pt x="363" y="43"/>
                </a:cubicBezTo>
                <a:cubicBezTo>
                  <a:pt x="314" y="78"/>
                  <a:pt x="314" y="78"/>
                  <a:pt x="314" y="78"/>
                </a:cubicBezTo>
                <a:cubicBezTo>
                  <a:pt x="269" y="59"/>
                  <a:pt x="269" y="59"/>
                  <a:pt x="269" y="59"/>
                </a:cubicBezTo>
                <a:cubicBezTo>
                  <a:pt x="259" y="0"/>
                  <a:pt x="259" y="0"/>
                  <a:pt x="259" y="0"/>
                </a:cubicBezTo>
                <a:cubicBezTo>
                  <a:pt x="193" y="0"/>
                  <a:pt x="193" y="0"/>
                  <a:pt x="193" y="0"/>
                </a:cubicBezTo>
                <a:cubicBezTo>
                  <a:pt x="183" y="59"/>
                  <a:pt x="183" y="59"/>
                  <a:pt x="183" y="59"/>
                </a:cubicBezTo>
                <a:cubicBezTo>
                  <a:pt x="138" y="78"/>
                  <a:pt x="138" y="78"/>
                  <a:pt x="138" y="78"/>
                </a:cubicBezTo>
                <a:cubicBezTo>
                  <a:pt x="89" y="43"/>
                  <a:pt x="89" y="43"/>
                  <a:pt x="89" y="43"/>
                </a:cubicBezTo>
                <a:cubicBezTo>
                  <a:pt x="43" y="89"/>
                  <a:pt x="43" y="89"/>
                  <a:pt x="43" y="89"/>
                </a:cubicBezTo>
                <a:cubicBezTo>
                  <a:pt x="78" y="139"/>
                  <a:pt x="78" y="139"/>
                  <a:pt x="78" y="139"/>
                </a:cubicBezTo>
                <a:cubicBezTo>
                  <a:pt x="59" y="183"/>
                  <a:pt x="59" y="183"/>
                  <a:pt x="59" y="183"/>
                </a:cubicBezTo>
                <a:cubicBezTo>
                  <a:pt x="0" y="193"/>
                  <a:pt x="0" y="193"/>
                  <a:pt x="0" y="193"/>
                </a:cubicBezTo>
                <a:cubicBezTo>
                  <a:pt x="0" y="259"/>
                  <a:pt x="0" y="259"/>
                  <a:pt x="0" y="259"/>
                </a:cubicBezTo>
                <a:cubicBezTo>
                  <a:pt x="60" y="269"/>
                  <a:pt x="60" y="269"/>
                  <a:pt x="60" y="269"/>
                </a:cubicBezTo>
                <a:cubicBezTo>
                  <a:pt x="78" y="314"/>
                  <a:pt x="78" y="314"/>
                  <a:pt x="78" y="314"/>
                </a:cubicBezTo>
                <a:cubicBezTo>
                  <a:pt x="43" y="363"/>
                  <a:pt x="43" y="363"/>
                  <a:pt x="43" y="363"/>
                </a:cubicBezTo>
                <a:cubicBezTo>
                  <a:pt x="90" y="409"/>
                  <a:pt x="90" y="409"/>
                  <a:pt x="90" y="409"/>
                </a:cubicBezTo>
                <a:cubicBezTo>
                  <a:pt x="139" y="374"/>
                  <a:pt x="139" y="374"/>
                  <a:pt x="139" y="374"/>
                </a:cubicBezTo>
                <a:cubicBezTo>
                  <a:pt x="183" y="393"/>
                  <a:pt x="183" y="393"/>
                  <a:pt x="183" y="393"/>
                </a:cubicBezTo>
                <a:cubicBezTo>
                  <a:pt x="194" y="452"/>
                  <a:pt x="194" y="452"/>
                  <a:pt x="194" y="452"/>
                </a:cubicBezTo>
                <a:cubicBezTo>
                  <a:pt x="259" y="452"/>
                  <a:pt x="259" y="452"/>
                  <a:pt x="259" y="452"/>
                </a:cubicBezTo>
                <a:close/>
                <a:moveTo>
                  <a:pt x="346" y="210"/>
                </a:moveTo>
                <a:cubicBezTo>
                  <a:pt x="355" y="276"/>
                  <a:pt x="309" y="337"/>
                  <a:pt x="243" y="346"/>
                </a:cubicBezTo>
                <a:cubicBezTo>
                  <a:pt x="176" y="355"/>
                  <a:pt x="115" y="308"/>
                  <a:pt x="106" y="242"/>
                </a:cubicBezTo>
                <a:cubicBezTo>
                  <a:pt x="97" y="176"/>
                  <a:pt x="144" y="115"/>
                  <a:pt x="210" y="106"/>
                </a:cubicBezTo>
                <a:cubicBezTo>
                  <a:pt x="229" y="103"/>
                  <a:pt x="248" y="105"/>
                  <a:pt x="266" y="111"/>
                </a:cubicBezTo>
                <a:cubicBezTo>
                  <a:pt x="266" y="111"/>
                  <a:pt x="266" y="111"/>
                  <a:pt x="266" y="111"/>
                </a:cubicBezTo>
                <a:cubicBezTo>
                  <a:pt x="283" y="117"/>
                  <a:pt x="299" y="127"/>
                  <a:pt x="312" y="140"/>
                </a:cubicBezTo>
                <a:cubicBezTo>
                  <a:pt x="319" y="148"/>
                  <a:pt x="326" y="156"/>
                  <a:pt x="331" y="165"/>
                </a:cubicBezTo>
                <a:cubicBezTo>
                  <a:pt x="339" y="179"/>
                  <a:pt x="344" y="194"/>
                  <a:pt x="346" y="21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" name="íṧļíḑe">
            <a:extLst>
              <a:ext uri="{FF2B5EF4-FFF2-40B4-BE49-F238E27FC236}">
                <a16:creationId xmlns:a16="http://schemas.microsoft.com/office/drawing/2014/main" id="{D2196A70-8D21-4BDA-9B74-CEA39BD8CC8A}"/>
              </a:ext>
            </a:extLst>
          </p:cNvPr>
          <p:cNvSpPr txBox="1"/>
          <p:nvPr/>
        </p:nvSpPr>
        <p:spPr bwMode="auto">
          <a:xfrm>
            <a:off x="9194418" y="3606170"/>
            <a:ext cx="1387078" cy="57467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predicate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558183"/>
              </p:ext>
            </p:extLst>
          </p:nvPr>
        </p:nvGraphicFramePr>
        <p:xfrm>
          <a:off x="629208" y="3606170"/>
          <a:ext cx="7442942" cy="2446575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129260">
                  <a:extLst>
                    <a:ext uri="{9D8B030D-6E8A-4147-A177-3AD203B41FA5}">
                      <a16:colId xmlns:a16="http://schemas.microsoft.com/office/drawing/2014/main" val="3551386926"/>
                    </a:ext>
                  </a:extLst>
                </a:gridCol>
                <a:gridCol w="6313682">
                  <a:extLst>
                    <a:ext uri="{9D8B030D-6E8A-4147-A177-3AD203B41FA5}">
                      <a16:colId xmlns:a16="http://schemas.microsoft.com/office/drawing/2014/main" val="1307603990"/>
                    </a:ext>
                  </a:extLst>
                </a:gridCol>
              </a:tblGrid>
              <a:tr h="4893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Type</a:t>
                      </a:r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BNF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54699119"/>
                  </a:ext>
                </a:extLst>
              </a:tr>
              <a:tr h="4893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predicate</a:t>
                      </a:r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&lt;predicate&gt; ::= &lt;P&gt;(&lt;ARGS&gt;)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1427957"/>
                  </a:ext>
                </a:extLst>
              </a:tr>
              <a:tr h="4893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fact</a:t>
                      </a:r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&lt;fact&gt; ::= &lt;predicate&gt;</a:t>
                      </a:r>
                      <a:r>
                        <a:rPr lang="en-US" altLang="zh-TW" sz="1800" b="0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26557246"/>
                  </a:ext>
                </a:extLst>
              </a:tr>
              <a:tr h="4893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clause</a:t>
                      </a:r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&lt;clause&gt; ::= &lt;predicate&gt; :- &lt;predicate&gt; {(</a:t>
                      </a:r>
                      <a:r>
                        <a:rPr lang="en-US" altLang="zh-TW" sz="1800" b="0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｜</a:t>
                      </a:r>
                      <a:r>
                        <a:rPr lang="en-US" altLang="zh-TW" sz="1800" b="0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&lt;predicate&gt;}</a:t>
                      </a:r>
                      <a:r>
                        <a:rPr lang="en-US" altLang="zh-TW" sz="1800" b="0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72394144"/>
                  </a:ext>
                </a:extLst>
              </a:tr>
              <a:tr h="4893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query</a:t>
                      </a:r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&lt;query&gt; ::= ?- &lt;predicate&gt; {(</a:t>
                      </a:r>
                      <a:r>
                        <a:rPr lang="en-US" altLang="zh-TW" sz="1800" b="0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｜</a:t>
                      </a:r>
                      <a:r>
                        <a:rPr lang="en-US" altLang="zh-TW" sz="1800" b="0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&lt;predicate&gt;}</a:t>
                      </a:r>
                      <a:r>
                        <a:rPr lang="en-US" altLang="zh-TW" sz="1800" b="0" i="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36766619"/>
                  </a:ext>
                </a:extLst>
              </a:tr>
            </a:tbl>
          </a:graphicData>
        </a:graphic>
      </p:graphicFrame>
      <p:cxnSp>
        <p:nvCxnSpPr>
          <p:cNvPr id="45" name="直接连接符 20">
            <a:extLst>
              <a:ext uri="{FF2B5EF4-FFF2-40B4-BE49-F238E27FC236}">
                <a16:creationId xmlns:a16="http://schemas.microsoft.com/office/drawing/2014/main" id="{4E5B09EF-149D-42DE-926B-7B0F12BBC26F}"/>
              </a:ext>
            </a:extLst>
          </p:cNvPr>
          <p:cNvCxnSpPr/>
          <p:nvPr/>
        </p:nvCxnSpPr>
        <p:spPr>
          <a:xfrm>
            <a:off x="8109054" y="5873098"/>
            <a:ext cx="1745131" cy="2613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îṣ1ïḍê">
            <a:extLst>
              <a:ext uri="{FF2B5EF4-FFF2-40B4-BE49-F238E27FC236}">
                <a16:creationId xmlns:a16="http://schemas.microsoft.com/office/drawing/2014/main" id="{D570D50F-DE0A-43E1-BCB9-A67B7C5BBE7E}"/>
              </a:ext>
            </a:extLst>
          </p:cNvPr>
          <p:cNvSpPr txBox="1"/>
          <p:nvPr/>
        </p:nvSpPr>
        <p:spPr bwMode="auto">
          <a:xfrm>
            <a:off x="629208" y="1439693"/>
            <a:ext cx="1223970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fact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8" name="isḻîḓè">
            <a:extLst>
              <a:ext uri="{FF2B5EF4-FFF2-40B4-BE49-F238E27FC236}">
                <a16:creationId xmlns:a16="http://schemas.microsoft.com/office/drawing/2014/main" id="{81322AA1-88CF-45A5-B89F-73DBA12BF4CB}"/>
              </a:ext>
            </a:extLst>
          </p:cNvPr>
          <p:cNvSpPr/>
          <p:nvPr/>
        </p:nvSpPr>
        <p:spPr bwMode="auto">
          <a:xfrm>
            <a:off x="629208" y="2033848"/>
            <a:ext cx="2757800" cy="978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TW" dirty="0" smtClean="0">
                <a:solidFill>
                  <a:srgbClr val="000000"/>
                </a:solidFill>
              </a:rPr>
              <a:t>&lt;predicate&gt;.</a:t>
            </a:r>
          </a:p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TW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表示 </a:t>
            </a: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true</a:t>
            </a:r>
          </a:p>
          <a:p>
            <a:pPr marL="171450" marR="0" lvl="0" indent="-17145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9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1034174" y="367427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632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fd3f0d05-6222-4a6e-b973-3bbde5f8376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D3175D2-449E-4EA3-BBE0-8ED9824DF0D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764000"/>
            <a:ext cx="11141071" cy="4247635"/>
            <a:chOff x="669925" y="1764000"/>
            <a:chExt cx="11141071" cy="4247635"/>
          </a:xfrm>
        </p:grpSpPr>
        <p:grpSp>
          <p:nvGrpSpPr>
            <p:cNvPr id="6" name="íşḻïḑè">
              <a:extLst>
                <a:ext uri="{FF2B5EF4-FFF2-40B4-BE49-F238E27FC236}">
                  <a16:creationId xmlns:a16="http://schemas.microsoft.com/office/drawing/2014/main" id="{9A731D01-4DAE-462F-97EC-9A4F17A4D388}"/>
                </a:ext>
              </a:extLst>
            </p:cNvPr>
            <p:cNvGrpSpPr/>
            <p:nvPr/>
          </p:nvGrpSpPr>
          <p:grpSpPr>
            <a:xfrm>
              <a:off x="3470862" y="2013377"/>
              <a:ext cx="5233546" cy="3498424"/>
              <a:chOff x="3470863" y="2013377"/>
              <a:chExt cx="5233546" cy="3498424"/>
            </a:xfrm>
          </p:grpSpPr>
          <p:sp>
            <p:nvSpPr>
              <p:cNvPr id="18" name="is1iḑè">
                <a:extLst>
                  <a:ext uri="{FF2B5EF4-FFF2-40B4-BE49-F238E27FC236}">
                    <a16:creationId xmlns:a16="http://schemas.microsoft.com/office/drawing/2014/main" id="{94094B91-FEDC-4734-8177-65CF6FD0B6A8}"/>
                  </a:ext>
                </a:extLst>
              </p:cNvPr>
              <p:cNvSpPr/>
              <p:nvPr/>
            </p:nvSpPr>
            <p:spPr>
              <a:xfrm>
                <a:off x="4225056" y="2044736"/>
                <a:ext cx="3467065" cy="3467065"/>
              </a:xfrm>
              <a:prstGeom prst="arc">
                <a:avLst>
                  <a:gd name="adj1" fmla="val 226208"/>
                  <a:gd name="adj2" fmla="val 214580"/>
                </a:avLst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9" name="îṧļïḓè">
                <a:extLst>
                  <a:ext uri="{FF2B5EF4-FFF2-40B4-BE49-F238E27FC236}">
                    <a16:creationId xmlns:a16="http://schemas.microsoft.com/office/drawing/2014/main" id="{426371A3-2CA9-406D-89CD-E8337F7661EC}"/>
                  </a:ext>
                </a:extLst>
              </p:cNvPr>
              <p:cNvGrpSpPr/>
              <p:nvPr/>
            </p:nvGrpSpPr>
            <p:grpSpPr>
              <a:xfrm flipH="1">
                <a:off x="7068413" y="2013377"/>
                <a:ext cx="924777" cy="308243"/>
                <a:chOff x="1456650" y="1252647"/>
                <a:chExt cx="829351" cy="785698"/>
              </a:xfrm>
            </p:grpSpPr>
            <p:cxnSp>
              <p:nvCxnSpPr>
                <p:cNvPr id="40" name="直接连接符 39">
                  <a:extLst>
                    <a:ext uri="{FF2B5EF4-FFF2-40B4-BE49-F238E27FC236}">
                      <a16:creationId xmlns:a16="http://schemas.microsoft.com/office/drawing/2014/main" id="{7DB632D1-07EA-4400-9CF2-2C0FFC7CA159}"/>
                    </a:ext>
                  </a:extLst>
                </p:cNvPr>
                <p:cNvCxnSpPr/>
                <p:nvPr/>
              </p:nvCxnSpPr>
              <p:spPr>
                <a:xfrm>
                  <a:off x="1456650" y="1258457"/>
                  <a:ext cx="609600" cy="1588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>
                  <a:extLst>
                    <a:ext uri="{FF2B5EF4-FFF2-40B4-BE49-F238E27FC236}">
                      <a16:creationId xmlns:a16="http://schemas.microsoft.com/office/drawing/2014/main" id="{AD7308EA-FE78-4023-82CB-4DD094D1A383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780440" y="1532783"/>
                  <a:ext cx="785698" cy="225425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îşľíḋê">
                <a:extLst>
                  <a:ext uri="{FF2B5EF4-FFF2-40B4-BE49-F238E27FC236}">
                    <a16:creationId xmlns:a16="http://schemas.microsoft.com/office/drawing/2014/main" id="{A478D2FC-1A31-4287-AA1C-A7FDCE89FF5F}"/>
                  </a:ext>
                </a:extLst>
              </p:cNvPr>
              <p:cNvGrpSpPr/>
              <p:nvPr/>
            </p:nvGrpSpPr>
            <p:grpSpPr>
              <a:xfrm>
                <a:off x="3492301" y="2454774"/>
                <a:ext cx="924777" cy="308243"/>
                <a:chOff x="1456650" y="1252647"/>
                <a:chExt cx="829351" cy="785698"/>
              </a:xfrm>
            </p:grpSpPr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70577520-B163-47D7-8CE9-74867B10847E}"/>
                    </a:ext>
                  </a:extLst>
                </p:cNvPr>
                <p:cNvCxnSpPr/>
                <p:nvPr/>
              </p:nvCxnSpPr>
              <p:spPr>
                <a:xfrm>
                  <a:off x="1456650" y="1258457"/>
                  <a:ext cx="609600" cy="1588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47E3E902-ADB9-4816-A163-A838F8CF6CAD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780440" y="1532783"/>
                  <a:ext cx="785698" cy="225425"/>
                </a:xfrm>
                <a:prstGeom prst="line">
                  <a:avLst/>
                </a:prstGeom>
                <a:ln w="12700">
                  <a:solidFill>
                    <a:schemeClr val="accent2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íşḻïḍé">
                <a:extLst>
                  <a:ext uri="{FF2B5EF4-FFF2-40B4-BE49-F238E27FC236}">
                    <a16:creationId xmlns:a16="http://schemas.microsoft.com/office/drawing/2014/main" id="{50DF44C7-1E0A-4617-BF07-C0EF6BCA6489}"/>
                  </a:ext>
                </a:extLst>
              </p:cNvPr>
              <p:cNvGrpSpPr/>
              <p:nvPr/>
            </p:nvGrpSpPr>
            <p:grpSpPr>
              <a:xfrm flipH="1" flipV="1">
                <a:off x="7779632" y="4029427"/>
                <a:ext cx="924777" cy="308243"/>
                <a:chOff x="1456650" y="1252647"/>
                <a:chExt cx="829351" cy="785698"/>
              </a:xfrm>
            </p:grpSpPr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DB712CBF-19CD-4360-AF99-B4E7F75F9980}"/>
                    </a:ext>
                  </a:extLst>
                </p:cNvPr>
                <p:cNvCxnSpPr/>
                <p:nvPr/>
              </p:nvCxnSpPr>
              <p:spPr>
                <a:xfrm>
                  <a:off x="1456650" y="1258457"/>
                  <a:ext cx="609600" cy="1588"/>
                </a:xfrm>
                <a:prstGeom prst="line">
                  <a:avLst/>
                </a:prstGeom>
                <a:ln w="127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BEA89F1B-F006-4313-8D39-30D2F2E89DE6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780440" y="1532783"/>
                  <a:ext cx="785698" cy="225425"/>
                </a:xfrm>
                <a:prstGeom prst="line">
                  <a:avLst/>
                </a:prstGeom>
                <a:ln w="12700">
                  <a:solidFill>
                    <a:schemeClr val="accent3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iṡľîdè">
                <a:extLst>
                  <a:ext uri="{FF2B5EF4-FFF2-40B4-BE49-F238E27FC236}">
                    <a16:creationId xmlns:a16="http://schemas.microsoft.com/office/drawing/2014/main" id="{646E3438-3248-4C70-BABE-2A08EDC1FB3B}"/>
                  </a:ext>
                </a:extLst>
              </p:cNvPr>
              <p:cNvGrpSpPr/>
              <p:nvPr/>
            </p:nvGrpSpPr>
            <p:grpSpPr>
              <a:xfrm flipV="1">
                <a:off x="3470863" y="4782021"/>
                <a:ext cx="924777" cy="308243"/>
                <a:chOff x="1456650" y="1252647"/>
                <a:chExt cx="829351" cy="785698"/>
              </a:xfrm>
            </p:grpSpPr>
            <p:cxnSp>
              <p:nvCxnSpPr>
                <p:cNvPr id="32" name="直接连接符 31">
                  <a:extLst>
                    <a:ext uri="{FF2B5EF4-FFF2-40B4-BE49-F238E27FC236}">
                      <a16:creationId xmlns:a16="http://schemas.microsoft.com/office/drawing/2014/main" id="{C791E751-A4DA-40CE-9A08-11232704CA5B}"/>
                    </a:ext>
                  </a:extLst>
                </p:cNvPr>
                <p:cNvCxnSpPr/>
                <p:nvPr/>
              </p:nvCxnSpPr>
              <p:spPr>
                <a:xfrm>
                  <a:off x="1456650" y="1258457"/>
                  <a:ext cx="609600" cy="1588"/>
                </a:xfrm>
                <a:prstGeom prst="line">
                  <a:avLst/>
                </a:prstGeom>
                <a:ln w="1270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连接符 32">
                  <a:extLst>
                    <a:ext uri="{FF2B5EF4-FFF2-40B4-BE49-F238E27FC236}">
                      <a16:creationId xmlns:a16="http://schemas.microsoft.com/office/drawing/2014/main" id="{721976F0-EA04-423C-8332-05206E118BC1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780440" y="1532783"/>
                  <a:ext cx="785698" cy="225425"/>
                </a:xfrm>
                <a:prstGeom prst="line">
                  <a:avLst/>
                </a:prstGeom>
                <a:ln w="12700">
                  <a:solidFill>
                    <a:schemeClr val="accent4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íṣḻíḑê">
                <a:extLst>
                  <a:ext uri="{FF2B5EF4-FFF2-40B4-BE49-F238E27FC236}">
                    <a16:creationId xmlns:a16="http://schemas.microsoft.com/office/drawing/2014/main" id="{48FEF8F0-E533-4B47-8D53-DFCF4876D7B5}"/>
                  </a:ext>
                </a:extLst>
              </p:cNvPr>
              <p:cNvSpPr/>
              <p:nvPr/>
            </p:nvSpPr>
            <p:spPr bwMode="auto">
              <a:xfrm>
                <a:off x="4300318" y="2114946"/>
                <a:ext cx="3316541" cy="332664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ṥ1îḋe">
                <a:extLst>
                  <a:ext uri="{FF2B5EF4-FFF2-40B4-BE49-F238E27FC236}">
                    <a16:creationId xmlns:a16="http://schemas.microsoft.com/office/drawing/2014/main" id="{E41F4743-A279-4086-8CE1-8D5A415417DF}"/>
                  </a:ext>
                </a:extLst>
              </p:cNvPr>
              <p:cNvSpPr/>
              <p:nvPr/>
            </p:nvSpPr>
            <p:spPr bwMode="auto">
              <a:xfrm>
                <a:off x="4300318" y="3220459"/>
                <a:ext cx="3316541" cy="1434945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264" y="2"/>
                  </a:cxn>
                  <a:cxn ang="0">
                    <a:pos x="135" y="45"/>
                  </a:cxn>
                  <a:cxn ang="0">
                    <a:pos x="7" y="2"/>
                  </a:cxn>
                  <a:cxn ang="0">
                    <a:pos x="7" y="1"/>
                  </a:cxn>
                  <a:cxn ang="0">
                    <a:pos x="0" y="46"/>
                  </a:cxn>
                  <a:cxn ang="0">
                    <a:pos x="4" y="81"/>
                  </a:cxn>
                  <a:cxn ang="0">
                    <a:pos x="135" y="117"/>
                  </a:cxn>
                  <a:cxn ang="0">
                    <a:pos x="267" y="81"/>
                  </a:cxn>
                  <a:cxn ang="0">
                    <a:pos x="271" y="46"/>
                  </a:cxn>
                  <a:cxn ang="0">
                    <a:pos x="264" y="0"/>
                  </a:cxn>
                </a:cxnLst>
                <a:rect l="0" t="0" r="r" b="b"/>
                <a:pathLst>
                  <a:path w="271" h="117">
                    <a:moveTo>
                      <a:pt x="264" y="0"/>
                    </a:moveTo>
                    <a:cubicBezTo>
                      <a:pt x="264" y="1"/>
                      <a:pt x="264" y="1"/>
                      <a:pt x="264" y="2"/>
                    </a:cubicBezTo>
                    <a:cubicBezTo>
                      <a:pt x="264" y="26"/>
                      <a:pt x="206" y="45"/>
                      <a:pt x="135" y="45"/>
                    </a:cubicBezTo>
                    <a:cubicBezTo>
                      <a:pt x="65" y="45"/>
                      <a:pt x="7" y="26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2" y="15"/>
                      <a:pt x="0" y="30"/>
                      <a:pt x="0" y="46"/>
                    </a:cubicBezTo>
                    <a:cubicBezTo>
                      <a:pt x="0" y="58"/>
                      <a:pt x="1" y="70"/>
                      <a:pt x="4" y="81"/>
                    </a:cubicBezTo>
                    <a:cubicBezTo>
                      <a:pt x="21" y="102"/>
                      <a:pt x="73" y="117"/>
                      <a:pt x="135" y="117"/>
                    </a:cubicBezTo>
                    <a:cubicBezTo>
                      <a:pt x="197" y="117"/>
                      <a:pt x="250" y="102"/>
                      <a:pt x="267" y="81"/>
                    </a:cubicBezTo>
                    <a:cubicBezTo>
                      <a:pt x="270" y="70"/>
                      <a:pt x="271" y="58"/>
                      <a:pt x="271" y="46"/>
                    </a:cubicBezTo>
                    <a:cubicBezTo>
                      <a:pt x="271" y="30"/>
                      <a:pt x="269" y="14"/>
                      <a:pt x="2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îşlîḓè">
                <a:extLst>
                  <a:ext uri="{FF2B5EF4-FFF2-40B4-BE49-F238E27FC236}">
                    <a16:creationId xmlns:a16="http://schemas.microsoft.com/office/drawing/2014/main" id="{558B58B6-D4EF-4813-8FC9-0BE7A6A8A2BA}"/>
                  </a:ext>
                </a:extLst>
              </p:cNvPr>
              <p:cNvSpPr/>
              <p:nvPr/>
            </p:nvSpPr>
            <p:spPr bwMode="auto">
              <a:xfrm>
                <a:off x="4350845" y="4214815"/>
                <a:ext cx="3217509" cy="1190398"/>
              </a:xfrm>
              <a:custGeom>
                <a:avLst/>
                <a:gdLst/>
                <a:ahLst/>
                <a:cxnLst>
                  <a:cxn ang="0">
                    <a:pos x="131" y="36"/>
                  </a:cxn>
                  <a:cxn ang="0">
                    <a:pos x="0" y="0"/>
                  </a:cxn>
                  <a:cxn ang="0">
                    <a:pos x="79" y="90"/>
                  </a:cxn>
                  <a:cxn ang="0">
                    <a:pos x="131" y="97"/>
                  </a:cxn>
                  <a:cxn ang="0">
                    <a:pos x="184" y="90"/>
                  </a:cxn>
                  <a:cxn ang="0">
                    <a:pos x="263" y="0"/>
                  </a:cxn>
                  <a:cxn ang="0">
                    <a:pos x="131" y="36"/>
                  </a:cxn>
                </a:cxnLst>
                <a:rect l="0" t="0" r="r" b="b"/>
                <a:pathLst>
                  <a:path w="263" h="97">
                    <a:moveTo>
                      <a:pt x="131" y="36"/>
                    </a:moveTo>
                    <a:cubicBezTo>
                      <a:pt x="69" y="36"/>
                      <a:pt x="17" y="21"/>
                      <a:pt x="0" y="0"/>
                    </a:cubicBezTo>
                    <a:cubicBezTo>
                      <a:pt x="11" y="41"/>
                      <a:pt x="41" y="74"/>
                      <a:pt x="79" y="90"/>
                    </a:cubicBezTo>
                    <a:cubicBezTo>
                      <a:pt x="94" y="94"/>
                      <a:pt x="112" y="97"/>
                      <a:pt x="131" y="97"/>
                    </a:cubicBezTo>
                    <a:cubicBezTo>
                      <a:pt x="151" y="97"/>
                      <a:pt x="169" y="94"/>
                      <a:pt x="184" y="90"/>
                    </a:cubicBezTo>
                    <a:cubicBezTo>
                      <a:pt x="222" y="74"/>
                      <a:pt x="252" y="41"/>
                      <a:pt x="263" y="0"/>
                    </a:cubicBezTo>
                    <a:cubicBezTo>
                      <a:pt x="246" y="21"/>
                      <a:pt x="193" y="36"/>
                      <a:pt x="131" y="3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islíḑè">
                <a:extLst>
                  <a:ext uri="{FF2B5EF4-FFF2-40B4-BE49-F238E27FC236}">
                    <a16:creationId xmlns:a16="http://schemas.microsoft.com/office/drawing/2014/main" id="{9677D7D1-2048-4B85-86CD-62429CC3CBF1}"/>
                  </a:ext>
                </a:extLst>
              </p:cNvPr>
              <p:cNvSpPr/>
              <p:nvPr/>
            </p:nvSpPr>
            <p:spPr bwMode="auto">
              <a:xfrm>
                <a:off x="4387224" y="2593934"/>
                <a:ext cx="3144751" cy="1178272"/>
              </a:xfrm>
              <a:custGeom>
                <a:avLst/>
                <a:gdLst/>
                <a:ahLst/>
                <a:cxnLst>
                  <a:cxn ang="0">
                    <a:pos x="257" y="51"/>
                  </a:cxn>
                  <a:cxn ang="0">
                    <a:pos x="226" y="2"/>
                  </a:cxn>
                  <a:cxn ang="0">
                    <a:pos x="226" y="3"/>
                  </a:cxn>
                  <a:cxn ang="0">
                    <a:pos x="128" y="27"/>
                  </a:cxn>
                  <a:cxn ang="0">
                    <a:pos x="31" y="3"/>
                  </a:cxn>
                  <a:cxn ang="0">
                    <a:pos x="31" y="2"/>
                  </a:cxn>
                  <a:cxn ang="0">
                    <a:pos x="32" y="0"/>
                  </a:cxn>
                  <a:cxn ang="0">
                    <a:pos x="0" y="52"/>
                  </a:cxn>
                  <a:cxn ang="0">
                    <a:pos x="0" y="53"/>
                  </a:cxn>
                  <a:cxn ang="0">
                    <a:pos x="128" y="96"/>
                  </a:cxn>
                  <a:cxn ang="0">
                    <a:pos x="257" y="53"/>
                  </a:cxn>
                  <a:cxn ang="0">
                    <a:pos x="257" y="51"/>
                  </a:cxn>
                </a:cxnLst>
                <a:rect l="0" t="0" r="r" b="b"/>
                <a:pathLst>
                  <a:path w="257" h="96">
                    <a:moveTo>
                      <a:pt x="257" y="51"/>
                    </a:moveTo>
                    <a:cubicBezTo>
                      <a:pt x="250" y="33"/>
                      <a:pt x="239" y="16"/>
                      <a:pt x="226" y="2"/>
                    </a:cubicBezTo>
                    <a:cubicBezTo>
                      <a:pt x="226" y="3"/>
                      <a:pt x="226" y="3"/>
                      <a:pt x="226" y="3"/>
                    </a:cubicBezTo>
                    <a:cubicBezTo>
                      <a:pt x="226" y="16"/>
                      <a:pt x="182" y="27"/>
                      <a:pt x="128" y="27"/>
                    </a:cubicBezTo>
                    <a:cubicBezTo>
                      <a:pt x="75" y="27"/>
                      <a:pt x="31" y="16"/>
                      <a:pt x="31" y="3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1" y="1"/>
                      <a:pt x="32" y="1"/>
                      <a:pt x="32" y="0"/>
                    </a:cubicBezTo>
                    <a:cubicBezTo>
                      <a:pt x="18" y="15"/>
                      <a:pt x="7" y="32"/>
                      <a:pt x="0" y="52"/>
                    </a:cubicBezTo>
                    <a:cubicBezTo>
                      <a:pt x="0" y="52"/>
                      <a:pt x="0" y="52"/>
                      <a:pt x="0" y="53"/>
                    </a:cubicBezTo>
                    <a:cubicBezTo>
                      <a:pt x="0" y="77"/>
                      <a:pt x="58" y="96"/>
                      <a:pt x="128" y="96"/>
                    </a:cubicBezTo>
                    <a:cubicBezTo>
                      <a:pt x="199" y="96"/>
                      <a:pt x="257" y="77"/>
                      <a:pt x="257" y="53"/>
                    </a:cubicBezTo>
                    <a:cubicBezTo>
                      <a:pt x="257" y="52"/>
                      <a:pt x="257" y="52"/>
                      <a:pt x="257" y="5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îṧḻiḑé">
                <a:extLst>
                  <a:ext uri="{FF2B5EF4-FFF2-40B4-BE49-F238E27FC236}">
                    <a16:creationId xmlns:a16="http://schemas.microsoft.com/office/drawing/2014/main" id="{54A08DCA-8723-46C1-9B19-EF23D60A8191}"/>
                  </a:ext>
                </a:extLst>
              </p:cNvPr>
              <p:cNvSpPr/>
              <p:nvPr/>
            </p:nvSpPr>
            <p:spPr bwMode="auto">
              <a:xfrm>
                <a:off x="4765159" y="2151325"/>
                <a:ext cx="2386859" cy="774062"/>
              </a:xfrm>
              <a:custGeom>
                <a:avLst/>
                <a:gdLst/>
                <a:ahLst/>
                <a:cxnLst>
                  <a:cxn ang="0">
                    <a:pos x="195" y="38"/>
                  </a:cxn>
                  <a:cxn ang="0">
                    <a:pos x="128" y="0"/>
                  </a:cxn>
                  <a:cxn ang="0">
                    <a:pos x="128" y="0"/>
                  </a:cxn>
                  <a:cxn ang="0">
                    <a:pos x="97" y="4"/>
                  </a:cxn>
                  <a:cxn ang="0">
                    <a:pos x="67" y="0"/>
                  </a:cxn>
                  <a:cxn ang="0">
                    <a:pos x="67" y="0"/>
                  </a:cxn>
                  <a:cxn ang="0">
                    <a:pos x="0" y="38"/>
                  </a:cxn>
                  <a:cxn ang="0">
                    <a:pos x="0" y="39"/>
                  </a:cxn>
                  <a:cxn ang="0">
                    <a:pos x="97" y="63"/>
                  </a:cxn>
                  <a:cxn ang="0">
                    <a:pos x="195" y="39"/>
                  </a:cxn>
                  <a:cxn ang="0">
                    <a:pos x="195" y="38"/>
                  </a:cxn>
                </a:cxnLst>
                <a:rect l="0" t="0" r="r" b="b"/>
                <a:pathLst>
                  <a:path w="195" h="63">
                    <a:moveTo>
                      <a:pt x="195" y="38"/>
                    </a:moveTo>
                    <a:cubicBezTo>
                      <a:pt x="177" y="19"/>
                      <a:pt x="154" y="6"/>
                      <a:pt x="128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28" y="2"/>
                      <a:pt x="114" y="4"/>
                      <a:pt x="97" y="4"/>
                    </a:cubicBezTo>
                    <a:cubicBezTo>
                      <a:pt x="80" y="4"/>
                      <a:pt x="67" y="2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41" y="6"/>
                      <a:pt x="18" y="19"/>
                      <a:pt x="0" y="38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52"/>
                      <a:pt x="44" y="63"/>
                      <a:pt x="97" y="63"/>
                    </a:cubicBezTo>
                    <a:cubicBezTo>
                      <a:pt x="151" y="63"/>
                      <a:pt x="195" y="52"/>
                      <a:pt x="195" y="39"/>
                    </a:cubicBezTo>
                    <a:lnTo>
                      <a:pt x="195" y="3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îṩ1îḍè">
                <a:extLst>
                  <a:ext uri="{FF2B5EF4-FFF2-40B4-BE49-F238E27FC236}">
                    <a16:creationId xmlns:a16="http://schemas.microsoft.com/office/drawing/2014/main" id="{5D8431EB-79BA-400E-AC9A-BFD4BF737E50}"/>
                  </a:ext>
                </a:extLst>
              </p:cNvPr>
              <p:cNvSpPr txBox="1"/>
              <p:nvPr/>
            </p:nvSpPr>
            <p:spPr>
              <a:xfrm>
                <a:off x="5462301" y="2224631"/>
                <a:ext cx="992579" cy="561820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01</a:t>
                </a:r>
              </a:p>
            </p:txBody>
          </p:sp>
          <p:sp>
            <p:nvSpPr>
              <p:cNvPr id="29" name="ïṧļiḋe">
                <a:extLst>
                  <a:ext uri="{FF2B5EF4-FFF2-40B4-BE49-F238E27FC236}">
                    <a16:creationId xmlns:a16="http://schemas.microsoft.com/office/drawing/2014/main" id="{084698CC-A57A-4866-AAE1-6F5F6E7D1B9E}"/>
                  </a:ext>
                </a:extLst>
              </p:cNvPr>
              <p:cNvSpPr txBox="1"/>
              <p:nvPr/>
            </p:nvSpPr>
            <p:spPr>
              <a:xfrm>
                <a:off x="5462301" y="3000713"/>
                <a:ext cx="992579" cy="561820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02</a:t>
                </a:r>
              </a:p>
            </p:txBody>
          </p:sp>
          <p:sp>
            <p:nvSpPr>
              <p:cNvPr id="30" name="íSḻîḍe">
                <a:extLst>
                  <a:ext uri="{FF2B5EF4-FFF2-40B4-BE49-F238E27FC236}">
                    <a16:creationId xmlns:a16="http://schemas.microsoft.com/office/drawing/2014/main" id="{DD85D934-A9AB-43C3-8D6C-DECB8A81BFA4}"/>
                  </a:ext>
                </a:extLst>
              </p:cNvPr>
              <p:cNvSpPr txBox="1"/>
              <p:nvPr/>
            </p:nvSpPr>
            <p:spPr>
              <a:xfrm>
                <a:off x="5450057" y="3873806"/>
                <a:ext cx="992579" cy="561820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03</a:t>
                </a:r>
              </a:p>
            </p:txBody>
          </p:sp>
          <p:sp>
            <p:nvSpPr>
              <p:cNvPr id="31" name="ïšḻíḍe">
                <a:extLst>
                  <a:ext uri="{FF2B5EF4-FFF2-40B4-BE49-F238E27FC236}">
                    <a16:creationId xmlns:a16="http://schemas.microsoft.com/office/drawing/2014/main" id="{7779DA56-A0F3-4CCE-AEA5-836F5B98E1B7}"/>
                  </a:ext>
                </a:extLst>
              </p:cNvPr>
              <p:cNvSpPr txBox="1"/>
              <p:nvPr/>
            </p:nvSpPr>
            <p:spPr>
              <a:xfrm>
                <a:off x="5450057" y="4697884"/>
                <a:ext cx="992579" cy="561820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000" b="1">
                    <a:solidFill>
                      <a:schemeClr val="bg1"/>
                    </a:solidFill>
                  </a:rPr>
                  <a:t>04</a:t>
                </a:r>
              </a:p>
            </p:txBody>
          </p:sp>
        </p:grpSp>
        <p:sp>
          <p:nvSpPr>
            <p:cNvPr id="7" name="íşḻíḓê">
              <a:extLst>
                <a:ext uri="{FF2B5EF4-FFF2-40B4-BE49-F238E27FC236}">
                  <a16:creationId xmlns:a16="http://schemas.microsoft.com/office/drawing/2014/main" id="{6E7055E6-52E6-4DA2-A5B4-B203C6B085EE}"/>
                </a:ext>
              </a:extLst>
            </p:cNvPr>
            <p:cNvSpPr txBox="1"/>
            <p:nvPr/>
          </p:nvSpPr>
          <p:spPr bwMode="auto">
            <a:xfrm>
              <a:off x="8056710" y="1764000"/>
              <a:ext cx="2800800" cy="396354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en-US" altLang="zh-CN" sz="1600" b="1" dirty="0" smtClean="0">
                  <a:effectLst/>
                </a:rPr>
                <a:t>atom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8" name="iŝḻîdê">
              <a:extLst>
                <a:ext uri="{FF2B5EF4-FFF2-40B4-BE49-F238E27FC236}">
                  <a16:creationId xmlns:a16="http://schemas.microsoft.com/office/drawing/2014/main" id="{A8C469E9-5AD2-48B2-9988-63B9B7AD460A}"/>
                </a:ext>
              </a:extLst>
            </p:cNvPr>
            <p:cNvSpPr txBox="1"/>
            <p:nvPr/>
          </p:nvSpPr>
          <p:spPr bwMode="auto">
            <a:xfrm>
              <a:off x="7589809" y="2122318"/>
              <a:ext cx="4221187" cy="1241066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norm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1000" b="1" dirty="0" smtClean="0">
                  <a:solidFill>
                    <a:srgbClr val="0070C0"/>
                  </a:solidFill>
                </a:rPr>
                <a:t>小寫開頭</a:t>
              </a:r>
              <a:r>
                <a:rPr lang="zh-TW" altLang="en-US" sz="1000" b="1" dirty="0" smtClean="0"/>
                <a:t>的字符串</a:t>
              </a:r>
              <a:endParaRPr lang="en-US" altLang="zh-TW" sz="1000" b="1" dirty="0" smtClean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1000" b="1" dirty="0" smtClean="0"/>
                <a:t>含</a:t>
              </a:r>
              <a:r>
                <a:rPr lang="zh-TW" altLang="en-US" sz="1000" b="1" dirty="0" smtClean="0">
                  <a:solidFill>
                    <a:srgbClr val="0070C0"/>
                  </a:solidFill>
                </a:rPr>
                <a:t>空白、特殊符號</a:t>
              </a:r>
              <a:r>
                <a:rPr lang="zh-TW" altLang="en-US" sz="1000" b="1" dirty="0" smtClean="0"/>
                <a:t>或</a:t>
              </a:r>
              <a:r>
                <a:rPr lang="zh-TW" altLang="en-US" sz="1000" b="1" dirty="0" smtClean="0">
                  <a:solidFill>
                    <a:srgbClr val="0070C0"/>
                  </a:solidFill>
                </a:rPr>
                <a:t>大寫開頭</a:t>
              </a:r>
              <a:r>
                <a:rPr lang="zh-TW" altLang="en-US" sz="1000" b="1" dirty="0" smtClean="0"/>
                <a:t>的</a:t>
              </a:r>
              <a:r>
                <a:rPr lang="en-US" altLang="zh-TW" sz="1000" b="1" dirty="0" smtClean="0"/>
                <a:t>atom</a:t>
              </a:r>
              <a:r>
                <a:rPr lang="zh-TW" altLang="en-US" sz="1000" b="1" dirty="0" smtClean="0"/>
                <a:t>需使用</a:t>
              </a:r>
              <a:r>
                <a:rPr lang="zh-TW" altLang="en-US" sz="1000" b="1" dirty="0" smtClean="0">
                  <a:solidFill>
                    <a:srgbClr val="0070C0"/>
                  </a:solidFill>
                </a:rPr>
                <a:t>單引號</a:t>
              </a:r>
              <a:r>
                <a:rPr lang="zh-TW" altLang="en-US" sz="1000" b="1" dirty="0" smtClean="0"/>
                <a:t>包住</a:t>
              </a:r>
              <a:endParaRPr lang="en-US" altLang="zh-TW" sz="1000" b="1" dirty="0" smtClean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b="1" dirty="0"/>
                <a:t>Ex: </a:t>
              </a:r>
              <a:r>
                <a:rPr lang="en-US" altLang="zh-CN" sz="1000" b="1" dirty="0" smtClean="0"/>
                <a:t>john</a:t>
              </a:r>
              <a:r>
                <a:rPr lang="zh-TW" altLang="en-US" sz="1000" b="1" dirty="0" smtClean="0"/>
                <a:t>、</a:t>
              </a:r>
              <a:r>
                <a:rPr lang="en-US" altLang="zh-TW" sz="1000" b="1" dirty="0" smtClean="0"/>
                <a:t>tom</a:t>
              </a:r>
              <a:r>
                <a:rPr lang="zh-TW" altLang="en-US" sz="1000" b="1" dirty="0" smtClean="0"/>
                <a:t>、</a:t>
              </a:r>
              <a:r>
                <a:rPr lang="en-US" altLang="zh-TW" sz="1000" b="1" dirty="0" err="1" smtClean="0"/>
                <a:t>a_bc</a:t>
              </a:r>
              <a:r>
                <a:rPr lang="zh-TW" altLang="en-US" sz="1000" b="1" dirty="0"/>
                <a:t>、</a:t>
              </a:r>
              <a:r>
                <a:rPr lang="en-US" altLang="zh-TW" sz="1000" b="1" dirty="0" smtClean="0"/>
                <a:t>’ADAMAS’ …</a:t>
              </a:r>
            </a:p>
          </p:txBody>
        </p:sp>
        <p:sp>
          <p:nvSpPr>
            <p:cNvPr id="9" name="ïšļïďê">
              <a:extLst>
                <a:ext uri="{FF2B5EF4-FFF2-40B4-BE49-F238E27FC236}">
                  <a16:creationId xmlns:a16="http://schemas.microsoft.com/office/drawing/2014/main" id="{13B6F985-A967-471C-AA82-244BE3F2C495}"/>
                </a:ext>
              </a:extLst>
            </p:cNvPr>
            <p:cNvSpPr txBox="1"/>
            <p:nvPr/>
          </p:nvSpPr>
          <p:spPr bwMode="auto">
            <a:xfrm>
              <a:off x="669925" y="2240033"/>
              <a:ext cx="2800940" cy="396354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en-US" altLang="zh-CN" sz="1600" b="1" dirty="0" smtClean="0">
                  <a:effectLst/>
                </a:rPr>
                <a:t>number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10" name="ïSḻidé">
              <a:extLst>
                <a:ext uri="{FF2B5EF4-FFF2-40B4-BE49-F238E27FC236}">
                  <a16:creationId xmlns:a16="http://schemas.microsoft.com/office/drawing/2014/main" id="{1B7C4EBA-2D26-4BD7-BF01-1510BB48ED25}"/>
                </a:ext>
              </a:extLst>
            </p:cNvPr>
            <p:cNvSpPr txBox="1"/>
            <p:nvPr/>
          </p:nvSpPr>
          <p:spPr bwMode="auto">
            <a:xfrm>
              <a:off x="669925" y="2636386"/>
              <a:ext cx="2800940" cy="765033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 anchor="t" anchorCtr="0">
              <a:normAutofit/>
            </a:bodyPr>
            <a:lstStyle/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1000" b="1" dirty="0" smtClean="0"/>
                <a:t>任意整數或浮點數，整數大小無限制</a:t>
              </a:r>
              <a:endParaRPr lang="en-US" altLang="zh-CN" sz="1000" b="1" dirty="0"/>
            </a:p>
          </p:txBody>
        </p:sp>
        <p:sp>
          <p:nvSpPr>
            <p:cNvPr id="11" name="íSľïḍé">
              <a:extLst>
                <a:ext uri="{FF2B5EF4-FFF2-40B4-BE49-F238E27FC236}">
                  <a16:creationId xmlns:a16="http://schemas.microsoft.com/office/drawing/2014/main" id="{077B5E0E-0077-4130-AE05-0F40BF615803}"/>
                </a:ext>
              </a:extLst>
            </p:cNvPr>
            <p:cNvSpPr txBox="1"/>
            <p:nvPr/>
          </p:nvSpPr>
          <p:spPr bwMode="auto">
            <a:xfrm>
              <a:off x="8704410" y="4065336"/>
              <a:ext cx="2800800" cy="396354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l"/>
              <a:r>
                <a:rPr lang="en-US" altLang="zh-CN" sz="1600" b="1" dirty="0" smtClean="0">
                  <a:effectLst/>
                </a:rPr>
                <a:t>variable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12" name="îs1iḍè">
              <a:extLst>
                <a:ext uri="{FF2B5EF4-FFF2-40B4-BE49-F238E27FC236}">
                  <a16:creationId xmlns:a16="http://schemas.microsoft.com/office/drawing/2014/main" id="{BA87DB08-BF0F-41BB-94D1-488994E328FE}"/>
                </a:ext>
              </a:extLst>
            </p:cNvPr>
            <p:cNvSpPr txBox="1"/>
            <p:nvPr/>
          </p:nvSpPr>
          <p:spPr bwMode="auto">
            <a:xfrm>
              <a:off x="8704411" y="4461689"/>
              <a:ext cx="2800800" cy="765033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>
              <a:normAutofit lnSpcReduction="10000"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1000" b="1" dirty="0" smtClean="0"/>
                <a:t>任何由</a:t>
              </a:r>
              <a:r>
                <a:rPr lang="zh-TW" altLang="en-US" sz="1000" b="1" dirty="0" smtClean="0">
                  <a:solidFill>
                    <a:srgbClr val="0070C0"/>
                  </a:solidFill>
                </a:rPr>
                <a:t>大寫或底線開頭</a:t>
              </a:r>
              <a:r>
                <a:rPr lang="zh-TW" altLang="en-US" sz="1000" b="1" dirty="0" smtClean="0"/>
                <a:t>的字母或數字</a:t>
              </a:r>
              <a:endParaRPr lang="en-US" altLang="zh-TW" sz="1000" b="1" dirty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TW" sz="1000" b="1" dirty="0" smtClean="0"/>
                <a:t>_</a:t>
              </a:r>
              <a:r>
                <a:rPr lang="zh-TW" altLang="en-US" sz="1000" b="1" dirty="0" smtClean="0"/>
                <a:t> 單一底線為</a:t>
              </a:r>
              <a:r>
                <a:rPr lang="zh-TW" altLang="en-US" sz="1000" b="1" dirty="0" smtClean="0">
                  <a:solidFill>
                    <a:srgbClr val="0070C0"/>
                  </a:solidFill>
                </a:rPr>
                <a:t>匿名變數</a:t>
              </a:r>
              <a:r>
                <a:rPr lang="zh-TW" altLang="en-US" sz="1000" b="1" dirty="0" smtClean="0"/>
                <a:t>，可以是任何值</a:t>
              </a:r>
              <a:endParaRPr lang="en-US" altLang="zh-TW" sz="1000" b="1" dirty="0" smtClean="0"/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000" b="1" dirty="0" smtClean="0"/>
                <a:t>Ex: X</a:t>
              </a:r>
              <a:r>
                <a:rPr lang="zh-TW" altLang="en-US" sz="1000" b="1" dirty="0" smtClean="0"/>
                <a:t>、</a:t>
              </a:r>
              <a:r>
                <a:rPr lang="en-US" altLang="zh-CN" sz="1000" b="1" dirty="0" smtClean="0"/>
                <a:t>Y</a:t>
              </a:r>
              <a:r>
                <a:rPr lang="zh-TW" altLang="en-US" sz="1000" b="1" dirty="0" smtClean="0"/>
                <a:t>、</a:t>
              </a:r>
              <a:r>
                <a:rPr lang="en-US" altLang="zh-CN" sz="1000" b="1" dirty="0" smtClean="0"/>
                <a:t>Variable</a:t>
              </a:r>
              <a:r>
                <a:rPr lang="zh-TW" altLang="en-US" sz="1000" b="1" dirty="0" smtClean="0"/>
                <a:t>、</a:t>
              </a:r>
              <a:r>
                <a:rPr lang="en-US" altLang="zh-CN" sz="1000" b="1" dirty="0" smtClean="0"/>
                <a:t>_</a:t>
              </a:r>
              <a:r>
                <a:rPr lang="en-US" altLang="zh-CN" sz="1000" b="1" dirty="0" err="1" smtClean="0"/>
                <a:t>dsal</a:t>
              </a:r>
              <a:endParaRPr lang="en-US" altLang="zh-CN" sz="1000" b="1" dirty="0"/>
            </a:p>
          </p:txBody>
        </p:sp>
        <p:sp>
          <p:nvSpPr>
            <p:cNvPr id="13" name="íṡḻîdé">
              <a:extLst>
                <a:ext uri="{FF2B5EF4-FFF2-40B4-BE49-F238E27FC236}">
                  <a16:creationId xmlns:a16="http://schemas.microsoft.com/office/drawing/2014/main" id="{9BF23C03-6612-4FB1-BE7E-F6F2706A39B6}"/>
                </a:ext>
              </a:extLst>
            </p:cNvPr>
            <p:cNvSpPr txBox="1"/>
            <p:nvPr/>
          </p:nvSpPr>
          <p:spPr bwMode="auto">
            <a:xfrm>
              <a:off x="669925" y="4850249"/>
              <a:ext cx="2800940" cy="396354"/>
            </a:xfrm>
            <a:prstGeom prst="rect">
              <a:avLst/>
            </a:prstGeom>
            <a:noFill/>
            <a:extLst/>
          </p:spPr>
          <p:txBody>
            <a:bodyPr wrap="none" lIns="90000" tIns="46800" rIns="90000" bIns="46800" anchor="ctr" anchorCtr="0">
              <a:normAutofit/>
            </a:bodyPr>
            <a:lstStyle/>
            <a:p>
              <a:pPr algn="r"/>
              <a:r>
                <a:rPr lang="en-US" altLang="zh-CN" sz="1600" b="1" dirty="0"/>
                <a:t>c</a:t>
              </a:r>
              <a:r>
                <a:rPr lang="en-US" altLang="zh-CN" sz="1600" b="1" dirty="0" smtClean="0">
                  <a:effectLst/>
                </a:rPr>
                <a:t>omplex terms</a:t>
              </a:r>
              <a:endParaRPr lang="zh-CN" altLang="en-US" sz="1600" b="1" dirty="0">
                <a:effectLst/>
              </a:endParaRPr>
            </a:p>
          </p:txBody>
        </p:sp>
        <p:sp>
          <p:nvSpPr>
            <p:cNvPr id="14" name="iṧḻiḑè">
              <a:extLst>
                <a:ext uri="{FF2B5EF4-FFF2-40B4-BE49-F238E27FC236}">
                  <a16:creationId xmlns:a16="http://schemas.microsoft.com/office/drawing/2014/main" id="{20AAD6A2-B400-4734-9D09-45534B6FB0B9}"/>
                </a:ext>
              </a:extLst>
            </p:cNvPr>
            <p:cNvSpPr txBox="1"/>
            <p:nvPr/>
          </p:nvSpPr>
          <p:spPr bwMode="auto">
            <a:xfrm>
              <a:off x="669925" y="5246602"/>
              <a:ext cx="2800940" cy="765033"/>
            </a:xfrm>
            <a:prstGeom prst="rect">
              <a:avLst/>
            </a:prstGeom>
            <a:noFill/>
            <a:extLst/>
          </p:spPr>
          <p:txBody>
            <a:bodyPr wrap="square" lIns="90000" tIns="46800" rIns="90000" bIns="46800" anchor="t" anchorCtr="0">
              <a:normAutofit/>
            </a:bodyPr>
            <a:lstStyle/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1000" b="1" dirty="0" smtClean="0"/>
                <a:t>由</a:t>
              </a:r>
              <a:r>
                <a:rPr lang="en-US" altLang="zh-TW" sz="1000" b="1" dirty="0" err="1" smtClean="0">
                  <a:solidFill>
                    <a:srgbClr val="0070C0"/>
                  </a:solidFill>
                </a:rPr>
                <a:t>functor</a:t>
              </a:r>
              <a:r>
                <a:rPr lang="zh-TW" altLang="en-US" sz="1000" b="1" dirty="0" smtClean="0"/>
                <a:t>與</a:t>
              </a:r>
              <a:r>
                <a:rPr lang="zh-TW" altLang="en-US" sz="1000" b="1" dirty="0" smtClean="0">
                  <a:solidFill>
                    <a:srgbClr val="0070C0"/>
                  </a:solidFill>
                </a:rPr>
                <a:t>參數表</a:t>
              </a:r>
              <a:r>
                <a:rPr lang="zh-TW" altLang="en-US" sz="1000" b="1" dirty="0" smtClean="0"/>
                <a:t>所組成的</a:t>
              </a:r>
              <a:r>
                <a:rPr lang="zh-TW" altLang="en-US" sz="1000" b="1" dirty="0" smtClean="0">
                  <a:solidFill>
                    <a:srgbClr val="0070C0"/>
                  </a:solidFill>
                </a:rPr>
                <a:t>結構</a:t>
              </a:r>
              <a:endParaRPr lang="en-US" altLang="zh-CN" sz="10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60" name="標題 1"/>
          <p:cNvSpPr>
            <a:spLocks noGrp="1"/>
          </p:cNvSpPr>
          <p:nvPr>
            <p:ph type="title"/>
          </p:nvPr>
        </p:nvSpPr>
        <p:spPr>
          <a:xfrm>
            <a:off x="495359" y="0"/>
            <a:ext cx="10850563" cy="1028699"/>
          </a:xfrm>
        </p:spPr>
        <p:txBody>
          <a:bodyPr/>
          <a:lstStyle/>
          <a:p>
            <a:r>
              <a:rPr lang="zh-TW" altLang="en-US" dirty="0"/>
              <a:t>基本語法</a:t>
            </a:r>
          </a:p>
        </p:txBody>
      </p:sp>
      <p:sp>
        <p:nvSpPr>
          <p:cNvPr id="61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1034174" y="367427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5603943" y="562469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term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70607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59" y="0"/>
            <a:ext cx="10850563" cy="1028699"/>
          </a:xfrm>
        </p:spPr>
        <p:txBody>
          <a:bodyPr/>
          <a:lstStyle/>
          <a:p>
            <a:r>
              <a:rPr lang="zh-TW" altLang="en-US" dirty="0" smtClean="0"/>
              <a:t>基本語法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compound term</a:t>
            </a:r>
            <a:endParaRPr lang="zh-TW" altLang="en-US" dirty="0"/>
          </a:p>
        </p:txBody>
      </p:sp>
      <p:sp>
        <p:nvSpPr>
          <p:cNvPr id="5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1034174" y="367427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í$ḻîdê">
            <a:extLst>
              <a:ext uri="{FF2B5EF4-FFF2-40B4-BE49-F238E27FC236}">
                <a16:creationId xmlns:a16="http://schemas.microsoft.com/office/drawing/2014/main" id="{791BB12B-58F7-4D5C-9471-E4DF81654F7A}"/>
              </a:ext>
            </a:extLst>
          </p:cNvPr>
          <p:cNvSpPr txBox="1"/>
          <p:nvPr/>
        </p:nvSpPr>
        <p:spPr>
          <a:xfrm>
            <a:off x="819406" y="1431953"/>
            <a:ext cx="9890722" cy="104820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 smtClean="0"/>
              <a:t>一個由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functor</a:t>
            </a:r>
            <a:r>
              <a:rPr lang="zh-TW" altLang="en-US" sz="2000" dirty="0" smtClean="0"/>
              <a:t>與</a:t>
            </a:r>
            <a:r>
              <a:rPr lang="zh-TW" altLang="en-US" sz="2000" dirty="0" smtClean="0">
                <a:solidFill>
                  <a:srgbClr val="0070C0"/>
                </a:solidFill>
              </a:rPr>
              <a:t>參數</a:t>
            </a:r>
            <a:r>
              <a:rPr lang="zh-TW" altLang="en-US" sz="2000" dirty="0" smtClean="0"/>
              <a:t>表組成的</a:t>
            </a:r>
            <a:r>
              <a:rPr lang="zh-TW" altLang="en-US" sz="2000" dirty="0" smtClean="0">
                <a:solidFill>
                  <a:srgbClr val="0070C0"/>
                </a:solidFill>
              </a:rPr>
              <a:t>結構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Ex: ‘Student’(‘</a:t>
            </a:r>
            <a:r>
              <a:rPr lang="en-US" altLang="zh-TW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ChenZhaoXuan</a:t>
            </a:r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’, ‘1105410022’, ‘NPU’)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528878"/>
              </p:ext>
            </p:extLst>
          </p:nvPr>
        </p:nvGraphicFramePr>
        <p:xfrm>
          <a:off x="2043296" y="2653569"/>
          <a:ext cx="7442942" cy="97863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129260">
                  <a:extLst>
                    <a:ext uri="{9D8B030D-6E8A-4147-A177-3AD203B41FA5}">
                      <a16:colId xmlns:a16="http://schemas.microsoft.com/office/drawing/2014/main" val="3551386926"/>
                    </a:ext>
                  </a:extLst>
                </a:gridCol>
                <a:gridCol w="6313682">
                  <a:extLst>
                    <a:ext uri="{9D8B030D-6E8A-4147-A177-3AD203B41FA5}">
                      <a16:colId xmlns:a16="http://schemas.microsoft.com/office/drawing/2014/main" val="1307603990"/>
                    </a:ext>
                  </a:extLst>
                </a:gridCol>
              </a:tblGrid>
              <a:tr h="4893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Type</a:t>
                      </a:r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BNF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54699119"/>
                  </a:ext>
                </a:extLst>
              </a:tr>
              <a:tr h="4893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predicate</a:t>
                      </a:r>
                      <a:endParaRPr lang="zh-TW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&lt;predicate&gt; ::= &lt;P&gt;(&lt;ARGS&gt;)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1427957"/>
                  </a:ext>
                </a:extLst>
              </a:tr>
            </a:tbl>
          </a:graphicData>
        </a:graphic>
      </p:graphicFrame>
      <p:sp>
        <p:nvSpPr>
          <p:cNvPr id="8" name="í$ḻîdê">
            <a:extLst>
              <a:ext uri="{FF2B5EF4-FFF2-40B4-BE49-F238E27FC236}">
                <a16:creationId xmlns:a16="http://schemas.microsoft.com/office/drawing/2014/main" id="{791BB12B-58F7-4D5C-9471-E4DF81654F7A}"/>
              </a:ext>
            </a:extLst>
          </p:cNvPr>
          <p:cNvSpPr txBox="1"/>
          <p:nvPr/>
        </p:nvSpPr>
        <p:spPr>
          <a:xfrm>
            <a:off x="937701" y="4022927"/>
            <a:ext cx="9890722" cy="2406627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&lt;P&gt; as </a:t>
            </a:r>
            <a:r>
              <a:rPr 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functor</a:t>
            </a:r>
            <a:r>
              <a:rPr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TW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predicate </a:t>
            </a:r>
            <a:r>
              <a:rPr lang="zh-TW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本身就</a:t>
            </a:r>
            <a:r>
              <a:rPr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compound term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操作</a:t>
            </a:r>
            <a:r>
              <a:rPr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en-US" altLang="zh-TW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rgbClr val="0070C0"/>
                </a:solidFill>
              </a:rPr>
              <a:t>arg</a:t>
            </a:r>
            <a:r>
              <a:rPr lang="en-US" sz="1600" b="1" dirty="0" smtClean="0">
                <a:solidFill>
                  <a:srgbClr val="0070C0"/>
                </a:solidFill>
              </a:rPr>
              <a:t>(N, Term, </a:t>
            </a:r>
            <a:r>
              <a:rPr lang="en-US" sz="1600" b="1" dirty="0" err="1" smtClean="0">
                <a:solidFill>
                  <a:srgbClr val="0070C0"/>
                </a:solidFill>
              </a:rPr>
              <a:t>Arg</a:t>
            </a:r>
            <a:r>
              <a:rPr lang="en-US" sz="1600" b="1" dirty="0" smtClean="0">
                <a:solidFill>
                  <a:srgbClr val="0070C0"/>
                </a:solidFill>
              </a:rPr>
              <a:t>).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 smtClean="0">
                <a:solidFill>
                  <a:srgbClr val="0070C0"/>
                </a:solidFill>
              </a:rPr>
              <a:t>functor</a:t>
            </a:r>
            <a:r>
              <a:rPr lang="en-US" sz="1600" b="1" dirty="0" smtClean="0">
                <a:solidFill>
                  <a:srgbClr val="0070C0"/>
                </a:solidFill>
              </a:rPr>
              <a:t>(Term, </a:t>
            </a:r>
            <a:r>
              <a:rPr lang="en-US" sz="1600" b="1" dirty="0" err="1" smtClean="0">
                <a:solidFill>
                  <a:srgbClr val="0070C0"/>
                </a:solidFill>
              </a:rPr>
              <a:t>Functor</a:t>
            </a:r>
            <a:r>
              <a:rPr lang="en-US" sz="1600" b="1" dirty="0" smtClean="0">
                <a:solidFill>
                  <a:srgbClr val="0070C0"/>
                </a:solidFill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</a:rPr>
              <a:t>NumberOfArgs</a:t>
            </a:r>
            <a:r>
              <a:rPr lang="en-US" sz="1600" b="1" dirty="0" smtClean="0">
                <a:solidFill>
                  <a:srgbClr val="0070C0"/>
                </a:solidFill>
              </a:rPr>
              <a:t>).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b="1" dirty="0" smtClean="0">
                <a:solidFill>
                  <a:srgbClr val="0070C0"/>
                </a:solidFill>
              </a:rPr>
              <a:t>=..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41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95359" y="0"/>
            <a:ext cx="10850563" cy="1028699"/>
          </a:xfrm>
        </p:spPr>
        <p:txBody>
          <a:bodyPr/>
          <a:lstStyle/>
          <a:p>
            <a:r>
              <a:rPr lang="zh-TW" altLang="en-US" dirty="0" smtClean="0"/>
              <a:t>基本語法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compound term</a:t>
            </a:r>
            <a:endParaRPr lang="zh-TW" altLang="en-US" dirty="0"/>
          </a:p>
        </p:txBody>
      </p:sp>
      <p:sp>
        <p:nvSpPr>
          <p:cNvPr id="6" name="文本框 3">
            <a:extLst>
              <a:ext uri="{FF2B5EF4-FFF2-40B4-BE49-F238E27FC236}">
                <a16:creationId xmlns:a16="http://schemas.microsoft.com/office/drawing/2014/main" id="{A01E9CF6-0F70-4054-9DFD-318CB5370761}"/>
              </a:ext>
            </a:extLst>
          </p:cNvPr>
          <p:cNvSpPr txBox="1"/>
          <p:nvPr/>
        </p:nvSpPr>
        <p:spPr>
          <a:xfrm>
            <a:off x="11034174" y="367427"/>
            <a:ext cx="886883" cy="1176694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b="1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611495" y="1676221"/>
            <a:ext cx="10618290" cy="5181779"/>
            <a:chOff x="756459" y="1247775"/>
            <a:chExt cx="10618290" cy="5181779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8478" y="1247775"/>
              <a:ext cx="5706271" cy="3924848"/>
            </a:xfrm>
            <a:prstGeom prst="rect">
              <a:avLst/>
            </a:prstGeom>
            <a:ln w="6350">
              <a:solidFill>
                <a:schemeClr val="tx1"/>
              </a:solidFill>
            </a:ln>
          </p:spPr>
        </p:pic>
        <p:sp>
          <p:nvSpPr>
            <p:cNvPr id="7" name="í$ḻîdê">
              <a:extLst>
                <a:ext uri="{FF2B5EF4-FFF2-40B4-BE49-F238E27FC236}">
                  <a16:creationId xmlns:a16="http://schemas.microsoft.com/office/drawing/2014/main" id="{791BB12B-58F7-4D5C-9471-E4DF81654F7A}"/>
                </a:ext>
              </a:extLst>
            </p:cNvPr>
            <p:cNvSpPr txBox="1"/>
            <p:nvPr/>
          </p:nvSpPr>
          <p:spPr>
            <a:xfrm>
              <a:off x="756459" y="1247775"/>
              <a:ext cx="4572000" cy="5181779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b="1" dirty="0" err="1" smtClean="0">
                  <a:solidFill>
                    <a:srgbClr val="0070C0"/>
                  </a:solidFill>
                </a:rPr>
                <a:t>arg</a:t>
              </a:r>
              <a:r>
                <a:rPr lang="en-US" sz="1600" b="1" dirty="0" smtClean="0">
                  <a:solidFill>
                    <a:srgbClr val="0070C0"/>
                  </a:solidFill>
                </a:rPr>
                <a:t>(N, Term, </a:t>
              </a:r>
              <a:r>
                <a:rPr lang="en-US" sz="1600" b="1" dirty="0" err="1" smtClean="0">
                  <a:solidFill>
                    <a:srgbClr val="0070C0"/>
                  </a:solidFill>
                </a:rPr>
                <a:t>Arg</a:t>
              </a:r>
              <a:r>
                <a:rPr lang="en-US" sz="1600" b="1" dirty="0" smtClean="0">
                  <a:solidFill>
                    <a:srgbClr val="0070C0"/>
                  </a:solidFill>
                </a:rPr>
                <a:t>)</a:t>
              </a:r>
              <a:r>
                <a:rPr lang="zh-TW" altLang="en-US" sz="1600" b="1" dirty="0" smtClean="0">
                  <a:solidFill>
                    <a:srgbClr val="0070C0"/>
                  </a:solidFill>
                </a:rPr>
                <a:t>：</a:t>
              </a:r>
              <a:endParaRPr lang="en-US" altLang="zh-TW" sz="1600" b="1" dirty="0">
                <a:solidFill>
                  <a:srgbClr val="0070C0"/>
                </a:solidFill>
              </a:endParaRPr>
            </a:p>
            <a:p>
              <a:pPr algn="just">
                <a:lnSpc>
                  <a:spcPct val="150000"/>
                </a:lnSpc>
              </a:pPr>
              <a:r>
                <a:rPr lang="zh-TW" altLang="en-US" sz="1600" b="1" dirty="0">
                  <a:solidFill>
                    <a:srgbClr val="0070C0"/>
                  </a:solidFill>
                </a:rPr>
                <a:t> </a:t>
              </a:r>
              <a:r>
                <a:rPr lang="zh-TW" altLang="en-US" sz="1600" b="1" dirty="0" smtClean="0">
                  <a:solidFill>
                    <a:srgbClr val="0070C0"/>
                  </a:solidFill>
                </a:rPr>
                <a:t>    </a:t>
              </a:r>
              <a:r>
                <a:rPr lang="zh-TW" altLang="en-US" sz="1600" b="1" dirty="0" smtClean="0"/>
                <a:t>對</a:t>
              </a:r>
              <a:r>
                <a:rPr lang="en-US" altLang="zh-TW" sz="1600" b="1" dirty="0" smtClean="0"/>
                <a:t>compound term</a:t>
              </a:r>
              <a:r>
                <a:rPr lang="zh-TW" altLang="en-US" sz="1600" b="1" dirty="0" smtClean="0"/>
                <a:t>的第</a:t>
              </a:r>
              <a:r>
                <a:rPr lang="en-US" altLang="zh-TW" sz="1600" b="1" dirty="0" smtClean="0"/>
                <a:t>N</a:t>
              </a:r>
              <a:r>
                <a:rPr lang="zh-TW" altLang="en-US" sz="1600" b="1" dirty="0" smtClean="0"/>
                <a:t>個參數進行操作。</a:t>
              </a:r>
              <a:endParaRPr lang="en-US" sz="1600" b="1" dirty="0" smtClean="0">
                <a:solidFill>
                  <a:srgbClr val="0070C0"/>
                </a:solidFill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600" b="1" dirty="0">
                <a:solidFill>
                  <a:srgbClr val="0070C0"/>
                </a:solidFill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1600" b="1" dirty="0" smtClean="0">
                <a:solidFill>
                  <a:srgbClr val="0070C0"/>
                </a:solidFill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b="1" dirty="0" err="1" smtClean="0">
                  <a:solidFill>
                    <a:srgbClr val="006600"/>
                  </a:solidFill>
                </a:rPr>
                <a:t>functor</a:t>
              </a:r>
              <a:r>
                <a:rPr lang="en-US" sz="1600" b="1" dirty="0" smtClean="0">
                  <a:solidFill>
                    <a:srgbClr val="006600"/>
                  </a:solidFill>
                </a:rPr>
                <a:t>(Term, </a:t>
              </a:r>
              <a:r>
                <a:rPr lang="en-US" sz="1600" b="1" dirty="0" err="1" smtClean="0">
                  <a:solidFill>
                    <a:srgbClr val="006600"/>
                  </a:solidFill>
                </a:rPr>
                <a:t>Functor</a:t>
              </a:r>
              <a:r>
                <a:rPr lang="en-US" sz="1600" b="1" dirty="0" smtClean="0">
                  <a:solidFill>
                    <a:srgbClr val="006600"/>
                  </a:solidFill>
                </a:rPr>
                <a:t>, </a:t>
              </a:r>
              <a:r>
                <a:rPr lang="en-US" sz="1600" b="1" dirty="0" err="1" smtClean="0">
                  <a:solidFill>
                    <a:srgbClr val="006600"/>
                  </a:solidFill>
                </a:rPr>
                <a:t>NumberOfArgs</a:t>
              </a:r>
              <a:r>
                <a:rPr lang="en-US" sz="1600" b="1" dirty="0" smtClean="0">
                  <a:solidFill>
                    <a:srgbClr val="006600"/>
                  </a:solidFill>
                </a:rPr>
                <a:t>)</a:t>
              </a:r>
              <a:r>
                <a:rPr lang="zh-TW" altLang="en-US" sz="1600" b="1" dirty="0" smtClean="0">
                  <a:solidFill>
                    <a:srgbClr val="006600"/>
                  </a:solidFill>
                </a:rPr>
                <a:t>：</a:t>
              </a:r>
              <a:endParaRPr lang="en-US" sz="1600" b="1" dirty="0" smtClean="0">
                <a:solidFill>
                  <a:srgbClr val="006600"/>
                </a:solidFill>
              </a:endParaRPr>
            </a:p>
            <a:p>
              <a:pPr algn="just">
                <a:lnSpc>
                  <a:spcPct val="150000"/>
                </a:lnSpc>
              </a:pPr>
              <a:r>
                <a:rPr lang="zh-TW" altLang="en-US" sz="1600" b="1" dirty="0"/>
                <a:t> </a:t>
              </a:r>
              <a:r>
                <a:rPr lang="zh-TW" altLang="en-US" sz="1600" b="1" dirty="0" smtClean="0"/>
                <a:t>     獲取 </a:t>
              </a:r>
              <a:r>
                <a:rPr lang="en-US" altLang="zh-TW" sz="1600" b="1" dirty="0"/>
                <a:t>compound term </a:t>
              </a:r>
              <a:r>
                <a:rPr lang="zh-TW" altLang="en-US" sz="1600" b="1" dirty="0"/>
                <a:t>的名稱與參數數量</a:t>
              </a:r>
              <a:r>
                <a:rPr lang="zh-TW" altLang="en-US" sz="1600" b="1" dirty="0" smtClean="0"/>
                <a:t>，</a:t>
              </a:r>
              <a:endParaRPr lang="en-US" altLang="zh-TW" sz="1600" b="1" dirty="0" smtClean="0"/>
            </a:p>
            <a:p>
              <a:pPr algn="just">
                <a:lnSpc>
                  <a:spcPct val="150000"/>
                </a:lnSpc>
              </a:pPr>
              <a:r>
                <a:rPr lang="zh-TW" altLang="en-US" sz="1600" b="1" dirty="0" smtClean="0"/>
                <a:t>      或建</a:t>
              </a:r>
              <a:r>
                <a:rPr lang="zh-TW" altLang="en-US" sz="1600" b="1" dirty="0"/>
                <a:t>構</a:t>
              </a:r>
              <a:r>
                <a:rPr lang="zh-TW" altLang="en-US" sz="1600" b="1" dirty="0" smtClean="0"/>
                <a:t>一個具特定</a:t>
              </a:r>
              <a:r>
                <a:rPr lang="zh-TW" altLang="en-US" sz="1600" b="1" dirty="0"/>
                <a:t>名稱且擁有特定數目</a:t>
              </a:r>
              <a:r>
                <a:rPr lang="zh-TW" altLang="en-US" sz="1600" b="1" dirty="0" smtClean="0"/>
                <a:t>個</a:t>
              </a:r>
              <a:endParaRPr lang="en-US" altLang="zh-TW" sz="1600" b="1" dirty="0" smtClean="0"/>
            </a:p>
            <a:p>
              <a:pPr algn="just">
                <a:lnSpc>
                  <a:spcPct val="150000"/>
                </a:lnSpc>
              </a:pPr>
              <a:r>
                <a:rPr lang="zh-TW" altLang="en-US" sz="1600" b="1" dirty="0"/>
                <a:t> </a:t>
              </a:r>
              <a:r>
                <a:rPr lang="zh-TW" altLang="en-US" sz="1600" b="1" dirty="0" smtClean="0"/>
                <a:t>     自由</a:t>
              </a:r>
              <a:r>
                <a:rPr lang="zh-TW" altLang="en-US" sz="1600" b="1" dirty="0"/>
                <a:t>變數的 </a:t>
              </a:r>
              <a:r>
                <a:rPr lang="en-US" altLang="zh-TW" sz="1600" b="1" dirty="0"/>
                <a:t>compound </a:t>
              </a:r>
              <a:r>
                <a:rPr lang="en-US" altLang="zh-TW" sz="1600" b="1" dirty="0" smtClean="0"/>
                <a:t>term</a:t>
              </a:r>
              <a:r>
                <a:rPr lang="zh-TW" altLang="en-US" sz="1600" b="1" dirty="0" smtClean="0"/>
                <a:t>。</a:t>
              </a:r>
              <a:endParaRPr lang="en-US" sz="1600" b="1" dirty="0" smtClean="0">
                <a:solidFill>
                  <a:srgbClr val="0070C0"/>
                </a:solidFill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TW" sz="1600" b="1" dirty="0" smtClean="0">
                <a:solidFill>
                  <a:srgbClr val="0070C0"/>
                </a:solidFill>
              </a:endParaRPr>
            </a:p>
            <a:p>
              <a:pPr algn="just">
                <a:lnSpc>
                  <a:spcPct val="150000"/>
                </a:lnSpc>
              </a:pPr>
              <a:endParaRPr lang="en-US" altLang="zh-TW" sz="1600" b="1" dirty="0">
                <a:solidFill>
                  <a:srgbClr val="0070C0"/>
                </a:solidFill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TW" sz="1600" b="1" dirty="0" smtClean="0">
                  <a:solidFill>
                    <a:srgbClr val="663300"/>
                  </a:solidFill>
                </a:rPr>
                <a:t>=..</a:t>
              </a:r>
              <a:r>
                <a:rPr lang="zh-TW" altLang="en-US" sz="1600" b="1" dirty="0" smtClean="0">
                  <a:solidFill>
                    <a:srgbClr val="663300"/>
                  </a:solidFill>
                </a:rPr>
                <a:t> ：</a:t>
              </a:r>
              <a:r>
                <a:rPr lang="zh-TW" altLang="en-US" sz="1600" b="1" dirty="0"/>
                <a:t>建構或解構一個 </a:t>
              </a:r>
              <a:r>
                <a:rPr lang="en-US" altLang="zh-TW" sz="1600" b="1" dirty="0"/>
                <a:t>compound </a:t>
              </a:r>
              <a:r>
                <a:rPr lang="en-US" altLang="zh-TW" sz="1600" b="1" dirty="0" smtClean="0"/>
                <a:t>term</a:t>
              </a:r>
              <a:r>
                <a:rPr lang="zh-TW" altLang="en-US" sz="1600" b="1" dirty="0" smtClean="0"/>
                <a:t>。</a:t>
              </a:r>
              <a:endParaRPr lang="en-US" sz="1600" b="1" dirty="0"/>
            </a:p>
          </p:txBody>
        </p:sp>
        <p:cxnSp>
          <p:nvCxnSpPr>
            <p:cNvPr id="10" name="肘形接點 9"/>
            <p:cNvCxnSpPr/>
            <p:nvPr/>
          </p:nvCxnSpPr>
          <p:spPr>
            <a:xfrm flipV="1">
              <a:off x="4633542" y="4689985"/>
              <a:ext cx="1034936" cy="458503"/>
            </a:xfrm>
            <a:prstGeom prst="bentConnector3">
              <a:avLst/>
            </a:prstGeom>
            <a:ln w="19050">
              <a:solidFill>
                <a:srgbClr val="66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接點 13"/>
            <p:cNvCxnSpPr/>
            <p:nvPr/>
          </p:nvCxnSpPr>
          <p:spPr>
            <a:xfrm>
              <a:off x="4634817" y="2000734"/>
              <a:ext cx="959648" cy="941974"/>
            </a:xfrm>
            <a:prstGeom prst="bentConnector3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4904509" y="3773978"/>
              <a:ext cx="689956" cy="0"/>
            </a:xfrm>
            <a:prstGeom prst="line">
              <a:avLst/>
            </a:prstGeom>
            <a:ln w="19050">
              <a:solidFill>
                <a:srgbClr val="00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566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18adb86-5929-4bf5-a1c6-bcf101f860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fb470e5-1029-42ce-833c-e9373f9ba9b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cd64ff8-5b4f-4f51-8f73-e86e732b14d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5614a77-0ddb-4449-a9ba-0f861133a66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d3f0d05-6222-4a6e-b973-3bbde5f83761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732</TotalTime>
  <Words>564</Words>
  <Application>Microsoft Office PowerPoint</Application>
  <PresentationFormat>寬螢幕</PresentationFormat>
  <Paragraphs>161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微软雅黑</vt:lpstr>
      <vt:lpstr>宋体</vt:lpstr>
      <vt:lpstr>Arial</vt:lpstr>
      <vt:lpstr>Calibri</vt:lpstr>
      <vt:lpstr>Impact</vt:lpstr>
      <vt:lpstr>主题5</vt:lpstr>
      <vt:lpstr>Prolog</vt:lpstr>
      <vt:lpstr>PowerPoint 簡報</vt:lpstr>
      <vt:lpstr>What’s the Prolog ?</vt:lpstr>
      <vt:lpstr>Prolog 的特性</vt:lpstr>
      <vt:lpstr>Prolog 的特性</vt:lpstr>
      <vt:lpstr>基本語法</vt:lpstr>
      <vt:lpstr>基本語法</vt:lpstr>
      <vt:lpstr>基本語法 - compound term</vt:lpstr>
      <vt:lpstr>基本語法 - compound term</vt:lpstr>
      <vt:lpstr>基本語法 - compound term</vt:lpstr>
      <vt:lpstr>Demo example</vt:lpstr>
      <vt:lpstr>Demo example1</vt:lpstr>
      <vt:lpstr>Demo example2</vt:lpstr>
      <vt:lpstr>Thanks.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Asuna</cp:lastModifiedBy>
  <cp:revision>175</cp:revision>
  <cp:lastPrinted>2018-02-05T16:00:00Z</cp:lastPrinted>
  <dcterms:created xsi:type="dcterms:W3CDTF">2018-02-05T16:00:00Z</dcterms:created>
  <dcterms:modified xsi:type="dcterms:W3CDTF">2019-10-03T03:10:40Z</dcterms:modified>
  <cp:category>business proposal;oral defense;training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2018-08-30T08:24:10.9447553Z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