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30"/>
  </p:notesMasterIdLst>
  <p:sldIdLst>
    <p:sldId id="256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8" r:id="rId19"/>
    <p:sldId id="377" r:id="rId20"/>
    <p:sldId id="379" r:id="rId21"/>
    <p:sldId id="380" r:id="rId22"/>
    <p:sldId id="382" r:id="rId23"/>
    <p:sldId id="383" r:id="rId24"/>
    <p:sldId id="385" r:id="rId25"/>
    <p:sldId id="386" r:id="rId26"/>
    <p:sldId id="387" r:id="rId27"/>
    <p:sldId id="384" r:id="rId28"/>
    <p:sldId id="343" r:id="rId29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2A2A"/>
    <a:srgbClr val="7B7C7E"/>
    <a:srgbClr val="932338"/>
    <a:srgbClr val="636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5" autoAdjust="0"/>
    <p:restoredTop sz="96265" autoAdjust="0"/>
  </p:normalViewPr>
  <p:slideViewPr>
    <p:cSldViewPr snapToGrid="0" showGuides="1">
      <p:cViewPr varScale="1">
        <p:scale>
          <a:sx n="65" d="100"/>
          <a:sy n="65" d="100"/>
        </p:scale>
        <p:origin x="724" y="40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5536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20" r:id="rId7"/>
    <p:sldLayoutId id="2147483714" r:id="rId8"/>
    <p:sldLayoutId id="2147483716" r:id="rId9"/>
    <p:sldLayoutId id="2147483715" r:id="rId10"/>
    <p:sldLayoutId id="2147483717" r:id="rId11"/>
    <p:sldLayoutId id="2147483721" r:id="rId12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rancesco.pugliese@istat.it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590101"/>
            <a:ext cx="9144000" cy="2387600"/>
          </a:xfrm>
        </p:spPr>
        <p:txBody>
          <a:bodyPr>
            <a:normAutofit/>
          </a:bodyPr>
          <a:lstStyle/>
          <a:p>
            <a:r>
              <a:rPr lang="it-IT" sz="6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i="1" dirty="0">
                <a:solidFill>
                  <a:srgbClr val="C00000"/>
                </a:solidFill>
              </a:rPr>
              <a:t>Francesco Pugliese, </a:t>
            </a:r>
            <a:r>
              <a:rPr lang="it-IT" i="1" dirty="0" err="1">
                <a:solidFill>
                  <a:srgbClr val="C00000"/>
                </a:solidFill>
              </a:rPr>
              <a:t>PhD</a:t>
            </a:r>
            <a:endParaRPr lang="it-IT" i="1" dirty="0">
              <a:solidFill>
                <a:srgbClr val="C00000"/>
              </a:solidFill>
            </a:endParaRPr>
          </a:p>
          <a:p>
            <a:r>
              <a:rPr lang="en-US" i="1" dirty="0">
                <a:solidFill>
                  <a:srgbClr val="C00000"/>
                </a:solidFill>
                <a:hlinkClick r:id="rId2"/>
              </a:rPr>
              <a:t>neural1977@gmail.com</a:t>
            </a:r>
            <a:endParaRPr lang="en-US" i="1" dirty="0">
              <a:solidFill>
                <a:srgbClr val="C00000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451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224" y="1232694"/>
            <a:ext cx="10503878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Dunque, con il termine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 (PoW)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intende l’algoritmo di consenso alla base della rete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questo algoritmo viene utilizzato per confermare le transazioni e produrre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catena. 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incentiva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competere tra loro nell’elaborazione degli scambi, ricevendo in cambio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ricompensa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All’interno della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gli utenti inviano beni digitali l’uno all’altro.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registro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decentralizzato raccoglie ogni singola transazione: tuttavia, per poter essere considerate valide, queste devono essere prima approvate e organizzate in blocchi.</a:t>
            </a:r>
          </a:p>
          <a:p>
            <a:r>
              <a:rPr lang="it-IT" sz="2400"/>
              <a:t/>
            </a:r>
            <a:br>
              <a:rPr lang="it-IT" sz="2400"/>
            </a:br>
            <a:endParaRPr lang="it-IT" sz="240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339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Tale responsabilità ricade su speciali nodi chiamati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l’intero processo viene invece definito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Alla base di questo sistema troviamo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 problemi matematici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la necessità di dimostrare semplicemente la soluzione.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velocità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l’esattezza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 sistema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dipendono dalla difficoltà dei problemi. Ma i problemi non dovrebbero essere eccessivamente complessi, poiché in tal caso la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generazione di nuovi blocchi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richiederebbe troppo tempo, le transazioni non verrebbero elaborate ed il flusso della rete si bloccherebbe. Se il problema non ha un tempo di risoluzione ben definito, generare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sarebbe praticamente impossibile.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402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contrario, se il problema fosse troppo semplice, la rete diverrebbe estremamente vulnerabile ad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esterni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Inoltre la soluzione deve poter essere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controllata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 estrema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semplicità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ogni macchina, in quanto non tutti 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potrebbero essere capaci di appurare che i calcoli siano stati eseguiti correttamente. In tal caso questi nodi dovrebbero far affidamento su altri utenti, violando uno dei principi fondamentali della Blockchain: 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risolvono il problema, danno vita ad un nuovo blocco e confermano tutte le transazioni al suo interno.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99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complessità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problema dipende dal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numero di utent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i, dalla potenza di calcolo disponibile e dal carico della rete. 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ogni blocco contiene la hash del blocco precedente, incrementando la sicurezza ed impedendo ogni sorta di violazione informatica.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testo, lavagna&#10;&#10;Descrizione generata automaticamente">
            <a:extLst>
              <a:ext uri="{FF2B5EF4-FFF2-40B4-BE49-F238E27FC236}">
                <a16:creationId xmlns:a16="http://schemas.microsoft.com/office/drawing/2014/main" id="{E7A53C78-E31A-086F-3EB4-670FF8B68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85" y="3429000"/>
            <a:ext cx="7385538" cy="28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126966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Quando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riesce a risolvere il problema, il nuovo blocco viene creato e 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transazioni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vengono piazzate al suo interno.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Proof-of-Work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sta alla base di parecchie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più popolare applicazione della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è stata questa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gettare le basi per tale tipologia di consenso.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Il problema viene definito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Hashcash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l’algoritmo cambia la propria difficoltà in maniera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dinamica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seconda della potenza di calcolo disponibile nella rete. Il tempo di creazione di un blocco è di circa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 minuti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Anche altre valute basate sul Bitcoin, come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Litecoin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utilizzano un simile sistema.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798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11004000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altro importante progetto basato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poiché nel mondo delle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circa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75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dei progetti si basano su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Ethereum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è possibile affermare che la maggior parte delle applicazioni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sfruttano il modello di consenso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vantaggi offerti da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un’ottima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 (Denial of Service)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 l’impatto marginale delle quote nel mining.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Difesa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contro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 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impone parecchi limiti alle azioni che è possibile intraprendere sulla rete, ed un attacco efficiente richiederebbe moltissimo tempo ed una potenza di calcolo incredibile.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Nonostante quindi gli attacchi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DoS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siano in teoria possibili, in pratica i risultati sarebbero deludenti ed i costi estremamente elevati.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41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9" y="1232694"/>
            <a:ext cx="4068628" cy="4392612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Mining: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Non importa quanto sia alta la percentuale delle quote nel proprio 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portafoglio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in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l’unica cosa che conta è la potenza di calcolo utilizzata per risolvere i problemi matematici e generare nuovi blocchi. Chi possiede grosse quantità di denaro, quindi, non ha maggiore controllo sulla rete.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4" name="Immagine 3" descr="Immagine che contiene diagramma, schematico&#10;&#10;Descrizione generata automaticamente">
            <a:extLst>
              <a:ext uri="{FF2B5EF4-FFF2-40B4-BE49-F238E27FC236}">
                <a16:creationId xmlns:a16="http://schemas.microsoft.com/office/drawing/2014/main" id="{549C82BE-FA2E-71B2-1D71-91C29FDE5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22" y="2087281"/>
            <a:ext cx="6289822" cy="353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0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7979447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principali svantaggi di un sistema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invece i costi elevati, la totale inutilità dei calcoli e il rischio di attacchi sono al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Costi elevati: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Il processo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mining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richiede macchine altamente specializzate, capaci di risolvere in tempi brevi algoritmi estremamente complessi.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 dispositivi non sono solo estremamente costosi, ma consumano anche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enormi quantità di energia elettrica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incrementando ulteriormente i prezzi. Si tratta di una pericolosa minaccia alla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decentralizzazione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 sistema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 quanto solo una piccola fetta dell’utenza può permettersi questo genere di investimenti. Diamo ad esempio un’occhiata al seguente grafico sul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it-IT" sz="2400"/>
              <a:t/>
            </a:r>
            <a:br>
              <a:rPr lang="it-IT" sz="2400"/>
            </a:b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Proof-of-Work (PoW)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C1D9908-5774-356A-4450-3F270B15B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858" y="2459722"/>
            <a:ext cx="3576236" cy="23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17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8" y="1232694"/>
            <a:ext cx="10961798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Inutilità dei calcoli: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consumano moltissimo tempo ed energie per generare nuovi blocchi,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eseguendo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calcoli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fine a se stessi, non applicabili a nessun altro settore. I problemi garantiscono quindi la sicurezza della rete, ma non possono essere utilizzati in campo </a:t>
            </a:r>
            <a:r>
              <a:rPr lang="it-IT" sz="2400" b="1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economico o scientifico</a:t>
            </a:r>
            <a:r>
              <a:rPr lang="it-IT" sz="2400" b="0" i="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 </a:t>
            </a: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51%, o attacco di maggioranza,</a:t>
            </a: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s’intende il caso in cui un singolo utente o un gruppo di individui riesca a controllare la </a:t>
            </a:r>
            <a:r>
              <a:rPr lang="it-IT" sz="2400" b="1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maggior parte della potenza di mining</a:t>
            </a:r>
            <a:r>
              <a:rPr lang="it-IT" sz="2400">
                <a:solidFill>
                  <a:srgbClr val="27282D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una rete.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BC1A992-34CC-6B0D-2825-302E5DA1C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193" y="3960594"/>
            <a:ext cx="7393114" cy="280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4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influenza nella rete da poter controllare l’esito degli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Potrebbero ad esempio monopolizzare la generazione di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nuovi blocchi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ostacolando gli altri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impedendo loro di ricevere le ricompense. Oppure potrebbero addirittura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annullare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 transazioni.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Supponiamo che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Alice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abbia inviato dei fondi 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Bob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utilizzando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Alice controlla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mentre Bob ovviamente no: la transazione viene effettivamente piazzata all’interno del blocco, ma la prima non acconsente al trasferimento di denaro. In tal caso viene generata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'fork'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della catena.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grafico&#10;&#10;Descrizione generata automaticamente">
            <a:extLst>
              <a:ext uri="{FF2B5EF4-FFF2-40B4-BE49-F238E27FC236}">
                <a16:creationId xmlns:a16="http://schemas.microsoft.com/office/drawing/2014/main" id="{9C90B38B-8B2C-75F0-8445-2E4B0EAB3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182" y="4840005"/>
            <a:ext cx="3208871" cy="18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algoritmo di consenso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 meccanismo che permette a utenti o dispositivi di coordinarsi in un contesto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 garantire che tutti gli agenti nel sistema possano concordare su una singola fonte di verità, anche se alcuni agenti falliscono.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b="0" i="0">
                <a:solidFill>
                  <a:srgbClr val="14151A"/>
                </a:solidFill>
                <a:effectLst/>
                <a:latin typeface="Binance Plex"/>
              </a:rPr>
              <a:t> 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 altre parole, il sistema deve essere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fault-tolerant.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r>
              <a:rPr lang="it-IT"/>
              <a:t/>
            </a:r>
            <a:br>
              <a:rPr lang="it-IT"/>
            </a:b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8044EE1-6CBC-68C2-0B90-5EA0E937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2649" y="2572822"/>
            <a:ext cx="3585326" cy="28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0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questo caso 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aggressori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ottengono una tale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influenza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nella rete da poter controllare l’esito degli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eventi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che avvengono al suo interno. Successivamente i miner si uniscono ad uno dei due rami appena generati. In quanto Alice possiede la maggior parte della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computazionale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della rete, la sua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catena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conterrà sempre più blocchi dell’altra.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66ADC87-3992-A79A-33CE-263F318D8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489" y="3242350"/>
            <a:ext cx="8237620" cy="326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10850679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il ramo più lungo rimane, mentre quello più corto viene scartato. Quindi la transazione tra Alice e Bob è come se non fosse mai avvenuta, e quest’ultimo non riceverà mai i propri soldi.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E499D8C-797C-818C-5B09-EB0E059CE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571" y="2633557"/>
            <a:ext cx="98202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51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167" y="1232694"/>
            <a:ext cx="5795795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Fortunatamente un attacco 51% non è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nulla redditizio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Servirebbe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potenza di calcolo 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incredibile per poter controllare l’intera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ed una volta che la notizia raggiunge il resto degli utenti, la rete viene considerata compromessa e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prontamente abbandonata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Questo porterebbe inevitabilmente ad una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diminuzione del valore della criptovaluta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e di conseguenza dei fondi in possesso degli esecutori dell’attacco.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magine 4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72D0E692-5EDD-476D-D0BD-199A1C66C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962" y="1534192"/>
            <a:ext cx="5795795" cy="425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466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65" y="1366258"/>
            <a:ext cx="10602930" cy="3958284"/>
          </a:xfrm>
        </p:spPr>
        <p:txBody>
          <a:bodyPr/>
          <a:lstStyle/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sostanza,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"attacco al 51%"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 verifica quando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singolo 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gruppo di miner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prende il controllo della maggioranza di una blockchain basata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spende due volte alcune delle sue monete.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probabilmente il problema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più temuto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nell'intero settore delle blockchain.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un miner o un gruppo di miner guadagna o acquista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abbastanza potenza di hash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da prendere il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controllo al 51%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più di una rete blockchain e spendere due volte le stesse criptovalute. 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Finora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nessun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attacco al 51% ha avuto successo sulla </a:t>
            </a:r>
            <a:r>
              <a:rPr lang="it-IT" sz="2400" b="1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 di Bitcoin</a:t>
            </a:r>
            <a:r>
              <a:rPr lang="it-IT" sz="2400">
                <a:solidFill>
                  <a:srgbClr val="27282D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è successo in reti di altcoin con molto meno hashpower e con una sicurezza più scarsa. </a:t>
            </a: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 rtl="0">
              <a:buFont typeface="Wingdings" panose="05000000000000000000" pitchFamily="2" charset="2"/>
              <a:buChar char="ü"/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endParaRPr lang="it-IT" sz="2400">
              <a:solidFill>
                <a:srgbClr val="27282D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94" y="347768"/>
            <a:ext cx="11269662" cy="76944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Attacchi 51%</a:t>
            </a:r>
            <a:br>
              <a:rPr lang="it-IT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it-IT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81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82C46BA2-B380-4357-B125-BA9F08A64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</p:spPr>
        <p:txBody>
          <a:bodyPr/>
          <a:lstStyle/>
          <a:p>
            <a:r>
              <a:rPr lang="it-IT" altLang="it-IT"/>
              <a:t>Bibliografia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CD42DB-61E6-AA3D-7125-BF4BEDB5D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11043921" cy="4392612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322B210-1466-C4E8-AD81-696A0B3E32CF}"/>
              </a:ext>
            </a:extLst>
          </p:cNvPr>
          <p:cNvSpPr txBox="1"/>
          <p:nvPr/>
        </p:nvSpPr>
        <p:spPr>
          <a:xfrm>
            <a:off x="825119" y="1555595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https://academy.binance.com/it/articles/what-is-a-blockchain-consensus-algorithm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7F42863-47C7-4217-8290-1943E1F79E31}"/>
              </a:ext>
            </a:extLst>
          </p:cNvPr>
          <p:cNvSpPr txBox="1"/>
          <p:nvPr/>
        </p:nvSpPr>
        <p:spPr>
          <a:xfrm>
            <a:off x="825119" y="2392876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https://it.cointelegraph.com/explained/proof-of-work-explained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9F6E9B-2AE7-841C-46D3-2DB7E93B1705}"/>
              </a:ext>
            </a:extLst>
          </p:cNvPr>
          <p:cNvSpPr txBox="1"/>
          <p:nvPr/>
        </p:nvSpPr>
        <p:spPr>
          <a:xfrm>
            <a:off x="82511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https://www.edureka.co/blog/blockchain-mining/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6CE7D4F-45D7-51EF-3E5D-73C6846025E3}"/>
              </a:ext>
            </a:extLst>
          </p:cNvPr>
          <p:cNvSpPr txBox="1"/>
          <p:nvPr/>
        </p:nvSpPr>
        <p:spPr>
          <a:xfrm>
            <a:off x="825751" y="355310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https://www.bitpanda.com/academy/it/lezioni/cos-e-un-attacco-al-51-e-come-si-previene/</a:t>
            </a:r>
          </a:p>
        </p:txBody>
      </p:sp>
    </p:spTree>
    <p:extLst>
      <p:ext uri="{BB962C8B-B14F-4D97-AF65-F5344CB8AC3E}">
        <p14:creationId xmlns:p14="http://schemas.microsoft.com/office/powerpoint/2010/main" val="3490964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centralizzata, una singola entità ha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potere sul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In gran parte dei casi, possono apportare modifiche come vogliono – non esiste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complesso sistema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governance per raggiungere il consenso tra diversi amministratori. 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una configurazione decentralizzata, invece, è tutta un'altra storia. Supponiamo di avere un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distribuito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– come facciamo a raggiungere un accordo su quali voci debbano essere aggiunte?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r>
              <a:rPr lang="it-IT"/>
              <a:t/>
            </a:r>
            <a:br>
              <a:rPr lang="it-IT"/>
            </a:br>
            <a:endParaRPr lang="it-IT" dirty="0"/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8FB4ACE-942E-986C-A09C-E00B26A9D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33" y="3092474"/>
            <a:ext cx="3129769" cy="19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34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7607881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Superare questa sfida in un ambiente in cui sconosciuti non si fidano gli uni degli altri è stato forse lo sviluppo più cruciale per aprire la strada alle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Vediamo come gli algoritmi di consenso sono vitali per il funzionamento delle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dei registri distribuiti.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286788"/>
            <a:ext cx="11269662" cy="76944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distribuito</a:t>
            </a:r>
            <a:r>
              <a:rPr lang="it-IT"/>
              <a:t/>
            </a:r>
            <a:br>
              <a:rPr lang="it-IT"/>
            </a:br>
            <a:endParaRPr lang="it-IT" dirty="0"/>
          </a:p>
        </p:txBody>
      </p:sp>
      <p:pic>
        <p:nvPicPr>
          <p:cNvPr id="4" name="Immagine 3" descr="Immagine che contiene testo, lavagna, nero&#10;&#10;Descrizione generata automaticamente">
            <a:extLst>
              <a:ext uri="{FF2B5EF4-FFF2-40B4-BE49-F238E27FC236}">
                <a16:creationId xmlns:a16="http://schemas.microsoft.com/office/drawing/2014/main" id="{27E09A2C-1221-9783-FB77-554318304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5438" y="2824748"/>
            <a:ext cx="3450111" cy="229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8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97" y="1213806"/>
            <a:ext cx="11269662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Nelle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saldi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degli utenti vengono registrati in un database – la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E' fondamentale che tutti (o, più precisamente, tutti i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nodi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mantengano una copia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identica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Altrimenti, finiremmo presto con informazioni contrastanti, compromettendo totalmente lo scopo del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network di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 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crittografia a chiave pubblica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garantisce che gli utenti non possono spendere le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monete 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 altri, ma deve comunque esserci una singola fonte di verità su cui i partecipanti al network si basano, per riuscire a determinare se i fondi sono già stati spesi.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Algoritmi di consenso e criptovalute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49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6073" y="1630149"/>
            <a:ext cx="7853953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 prima cosa, chiediamo agli utenti che vogliono aggiungere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(chiamiamoli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di fornire una 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qualche sorta di valore che il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deve mettere in gioco, con l'obiettivo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dissuaderlo dall'agire in modo disonesto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Se imbroglia, perderà la sua posta in gioco. </a:t>
            </a:r>
          </a:p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Esempi di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stake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includono potenza computazionale,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 persino reputazione. </a:t>
            </a:r>
          </a:p>
          <a:p>
            <a:pPr algn="just">
              <a:lnSpc>
                <a:spcPct val="115000"/>
              </a:lnSpc>
              <a:spcBef>
                <a:spcPts val="2400"/>
              </a:spcBef>
              <a:tabLst>
                <a:tab pos="457200" algn="l"/>
              </a:tabLst>
            </a:pPr>
            <a:endParaRPr lang="it-IT" sz="2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4" name="Immagine 3" descr="Immagine che contiene elettronica, circuito&#10;&#10;Descrizione generata automaticamente">
            <a:extLst>
              <a:ext uri="{FF2B5EF4-FFF2-40B4-BE49-F238E27FC236}">
                <a16:creationId xmlns:a16="http://schemas.microsoft.com/office/drawing/2014/main" id="{4BBD8D35-3FCF-1FCB-8BC0-F8FE569A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19" y="2954918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1406166"/>
            <a:ext cx="11005115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Perché i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dovrebbero rischiare le proprie risorse? Beh, c'è anche una ricompensa in palio. Questa consiste solitamente nella </a:t>
            </a:r>
            <a:r>
              <a:rPr lang="it-IT" sz="2400" b="1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it-IT" sz="24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 protocollo ed è composta dalle commissioni pagate da altri utenti, unità di </a:t>
            </a:r>
            <a:r>
              <a:rPr lang="it-IT" sz="2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criptovaluta</a:t>
            </a:r>
            <a:r>
              <a:rPr lang="it-IT" sz="2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appena generate o entrambi.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Funzionamento degli Algoritmi di consenso</a:t>
            </a:r>
            <a:endParaRPr lang="it-IT" dirty="0"/>
          </a:p>
        </p:txBody>
      </p:sp>
      <p:pic>
        <p:nvPicPr>
          <p:cNvPr id="5" name="Immagine 4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494E9DE6-B00C-99E2-6B6C-683036326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242" y="3724454"/>
            <a:ext cx="4219639" cy="2373547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5DF5435-BE14-7EB4-A07E-139D3CA23AB3}"/>
              </a:ext>
            </a:extLst>
          </p:cNvPr>
          <p:cNvSpPr txBox="1"/>
          <p:nvPr/>
        </p:nvSpPr>
        <p:spPr>
          <a:xfrm>
            <a:off x="877221" y="3429000"/>
            <a:ext cx="59836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L'ultimo elemento di cui abbiamo bisogno è la 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trasparenza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Dobbiamo essere in grado di scoprire quando qualcuno sta imbrogliando. Idealmente,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dovrebbe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essere costoso </a:t>
            </a:r>
            <a:r>
              <a:rPr lang="it-IT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produrre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it-IT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blocchi 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è un dispendio economico per chiunque verificarli. Ciò garantisce che i </a:t>
            </a:r>
            <a:r>
              <a:rPr lang="it-IT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sono tenuti sotto controllo dagli utenti regolari.</a:t>
            </a:r>
          </a:p>
        </p:txBody>
      </p:sp>
    </p:spTree>
    <p:extLst>
      <p:ext uri="{BB962C8B-B14F-4D97-AF65-F5344CB8AC3E}">
        <p14:creationId xmlns:p14="http://schemas.microsoft.com/office/powerpoint/2010/main" val="62062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9" y="1406166"/>
            <a:ext cx="5523914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il padrino degli algoritmi di consenso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blockchain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E' stato implementato per la prima volta in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Bitcoin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 il concetto è in circolazione da ben prima. Nella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Proof of Work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validatori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(denominati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miner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elaborano tramite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 dati che vogliono aggiungere fino a quando non producono una soluzione specifica.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testo, contenitore, cestino&#10;&#10;Descrizione generata automaticamente">
            <a:extLst>
              <a:ext uri="{FF2B5EF4-FFF2-40B4-BE49-F238E27FC236}">
                <a16:creationId xmlns:a16="http://schemas.microsoft.com/office/drawing/2014/main" id="{43CFC3F0-8C7E-FF01-C291-EA4F72DAE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982" y="2127855"/>
            <a:ext cx="4942849" cy="294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E5AE986C-196F-4141-A898-FA4C4198C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818" y="1406166"/>
            <a:ext cx="5017477" cy="4392612"/>
          </a:xfrm>
        </p:spPr>
        <p:txBody>
          <a:bodyPr/>
          <a:lstStyle/>
          <a:p>
            <a:pPr marL="342900" indent="-342900" algn="just">
              <a:lnSpc>
                <a:spcPct val="115000"/>
              </a:lnSpc>
              <a:spcBef>
                <a:spcPts val="2400"/>
              </a:spcBef>
              <a:buFont typeface="Wingdings" panose="05000000000000000000" pitchFamily="2" charset="2"/>
              <a:buChar char="ü"/>
              <a:tabLst>
                <a:tab pos="457200" algn="l"/>
              </a:tabLst>
            </a:pP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 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è una stringa apparentemente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casuale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lettere e numeri generata dall'elaborazione di dati attraverso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funzione di hash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Tuttavia, elaborando gli stessi dati nella stessa funzione, si otterrà lo stesso output. Cambiando anche un solo dettaglio, però, porterà a una </a:t>
            </a:r>
            <a:r>
              <a:rPr lang="it-IT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completamente differente</a:t>
            </a:r>
            <a:r>
              <a:rPr lang="it-IT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740BE9-E218-4144-BFDE-AE473D230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itolo 4">
            <a:extLst>
              <a:ext uri="{FF2B5EF4-FFF2-40B4-BE49-F238E27FC236}">
                <a16:creationId xmlns:a16="http://schemas.microsoft.com/office/drawing/2014/main" id="{CF9A4806-60B4-80DC-1F76-D2EB3E6C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69" y="422999"/>
            <a:ext cx="11269662" cy="384721"/>
          </a:xfrm>
        </p:spPr>
        <p:txBody>
          <a:bodyPr/>
          <a:lstStyle/>
          <a:p>
            <a:r>
              <a:rPr lang="it-IT" sz="2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Tipi di Algoritmi di consenso</a:t>
            </a:r>
            <a:endParaRPr lang="it-IT" dirty="0"/>
          </a:p>
        </p:txBody>
      </p:sp>
      <p:pic>
        <p:nvPicPr>
          <p:cNvPr id="4" name="Immagine 3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FC005BA0-6AD9-EA7F-86E8-3F5EE91F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54" y="2435688"/>
            <a:ext cx="5017477" cy="262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8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Gradazioni di grigio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3" ma:contentTypeDescription="Creare un nuovo documento." ma:contentTypeScope="" ma:versionID="2ad8b07f9840a1ce9cd199d874146b74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fffb0e16fb90ffea59fef1085e90ecca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Logo" ma:format="Dropdown" ma:internalName="Categoria">
      <xsd:simpleType>
        <xsd:restriction base="dms:Choice">
          <xsd:enumeration value="Logo"/>
          <xsd:enumeration value="Carta intestata con protocollo"/>
          <xsd:enumeration value="Carta intestata senza protocollo"/>
          <xsd:enumeration value="Power Point"/>
          <xsd:enumeration value="Libri digitali e cartacei"/>
          <xsd:enumeration value="Tavole di dati online"/>
          <xsd:enumeration value="Grafici interattivi"/>
          <xsd:enumeration value="Strumenti di comunicazione per i Censimenti permanenti"/>
          <xsd:enumeration value="Strumenti di comunicazione relativi al Censimento generale dell'Agricoltura 2020"/>
          <xsd:enumeration value="Censimenti permanenti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Power Point</Categoria>
    <_dlc_DocId xmlns="459159c4-d20a-4ff3-9b11-fbd127bd52e5">INTRANET-14-158</_dlc_DocId>
    <_dlc_DocIdUrl xmlns="459159c4-d20a-4ff3-9b11-fbd127bd52e5">
      <Url>https://intranet.istat.it/Collaborativi/_layouts/15/DocIdRedir.aspx?ID=INTRANET-14-158</Url>
      <Description>INTRANET-14-158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F66F418-6054-4EA5-BF8E-6AF3CEAE6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F378BC-F4D0-4510-B4EC-07B6EFE18CF8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purl.org/dc/elements/1.1/"/>
    <ds:schemaRef ds:uri="679261c3-551f-4e86-913f-177e0e529669"/>
    <ds:schemaRef ds:uri="459159c4-d20a-4ff3-9b11-fbd127bd52e5"/>
    <ds:schemaRef ds:uri="http://schemas.microsoft.com/office/infopath/2007/PartnerControls"/>
    <ds:schemaRef ds:uri="c58f2efd-82a8-4ecf-b395-8c25e928921d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19029</TotalTime>
  <Words>1966</Words>
  <Application>Microsoft Office PowerPoint</Application>
  <PresentationFormat>Widescreen</PresentationFormat>
  <Paragraphs>113</Paragraphs>
  <Slides>24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Binance Plex</vt:lpstr>
      <vt:lpstr>Calibri</vt:lpstr>
      <vt:lpstr>Courier New</vt:lpstr>
      <vt:lpstr>Gill Sans MT</vt:lpstr>
      <vt:lpstr>Tahoma</vt:lpstr>
      <vt:lpstr>Wingdings</vt:lpstr>
      <vt:lpstr>Wingdings 2</vt:lpstr>
      <vt:lpstr>elenco puntato</vt:lpstr>
      <vt:lpstr>Algoritmi di consenso distribuito</vt:lpstr>
      <vt:lpstr>Algoritmi di consenso distribuito </vt:lpstr>
      <vt:lpstr>Algoritmi di consenso distribuito </vt:lpstr>
      <vt:lpstr>Algoritmi di consenso distribuito </vt:lpstr>
      <vt:lpstr>Algoritmi di consenso e criptovalute</vt:lpstr>
      <vt:lpstr>Funzionamento degli Algoritmi di consenso</vt:lpstr>
      <vt:lpstr>Funzionamento degli Algoritmi di consenso</vt:lpstr>
      <vt:lpstr>Tipi di Algoritmi di consenso</vt:lpstr>
      <vt:lpstr>Tipi di Algoritmi di consenso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Algoritmo Proof-of-Work (PoW)</vt:lpstr>
      <vt:lpstr>Attacchi 51% </vt:lpstr>
      <vt:lpstr>Attacchi 51% </vt:lpstr>
      <vt:lpstr>Attacchi 51% </vt:lpstr>
      <vt:lpstr>Attacchi 51% </vt:lpstr>
      <vt:lpstr>Attacchi 51% </vt:lpstr>
      <vt:lpstr>Attacchi 51% 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Francesco</cp:lastModifiedBy>
  <cp:revision>567</cp:revision>
  <dcterms:created xsi:type="dcterms:W3CDTF">2020-06-26T06:32:12Z</dcterms:created>
  <dcterms:modified xsi:type="dcterms:W3CDTF">2023-04-07T09:25:15Z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11205160-d5cd-44f2-bf0d-d055913f1cd1</vt:lpwstr>
  </property>
</Properties>
</file>