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8"/>
  </p:notesMasterIdLst>
  <p:sldIdLst>
    <p:sldId id="256" r:id="rId6"/>
    <p:sldId id="365" r:id="rId7"/>
    <p:sldId id="366" r:id="rId8"/>
    <p:sldId id="367" r:id="rId9"/>
    <p:sldId id="368" r:id="rId10"/>
    <p:sldId id="369" r:id="rId11"/>
    <p:sldId id="370" r:id="rId12"/>
    <p:sldId id="371" r:id="rId13"/>
    <p:sldId id="372" r:id="rId14"/>
    <p:sldId id="373" r:id="rId15"/>
    <p:sldId id="374" r:id="rId16"/>
    <p:sldId id="343" r:id="rId1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5" autoAdjust="0"/>
    <p:restoredTop sz="96265" autoAdjust="0"/>
  </p:normalViewPr>
  <p:slideViewPr>
    <p:cSldViewPr snapToGrid="0" showGuides="1">
      <p:cViewPr varScale="1">
        <p:scale>
          <a:sx n="65" d="100"/>
          <a:sy n="65" d="100"/>
        </p:scale>
        <p:origin x="724" y="4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4/7/2023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sz="6000">
                <a:solidFill>
                  <a:schemeClr val="tx1"/>
                </a:solidFill>
                <a:latin typeface="Tahoma" panose="020B0604030504040204" pitchFamily="34" charset="0"/>
                <a:ea typeface="Tahoma" panose="020B0604030504040204" pitchFamily="34" charset="0"/>
                <a:cs typeface="Tahoma" panose="020B0604030504040204" pitchFamily="34" charset="0"/>
              </a:rPr>
              <a:t>Analisi e progettazione del Software</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523302"/>
            <a:ext cx="9639681" cy="4392612"/>
          </a:xfrm>
        </p:spPr>
        <p:txBody>
          <a:bodyPr/>
          <a:lstStyle/>
          <a:p>
            <a:pPr marL="342900" indent="-342900" algn="l" fontAlgn="base">
              <a:buFont typeface="Wingdings" panose="05000000000000000000" pitchFamily="2" charset="2"/>
              <a:buChar char="ü"/>
            </a:pP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Un buon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modello</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include almeno quattro viste: </a:t>
            </a:r>
          </a:p>
          <a:p>
            <a:pPr lvl="1" algn="just"/>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Vista di </a:t>
            </a:r>
            <a:r>
              <a:rPr lang="it-IT" sz="2600">
                <a:solidFill>
                  <a:srgbClr val="202122"/>
                </a:solidFill>
                <a:latin typeface="Tahoma" panose="020B0604030504040204" pitchFamily="34" charset="0"/>
                <a:ea typeface="Tahoma" panose="020B0604030504040204" pitchFamily="34" charset="0"/>
                <a:cs typeface="Tahoma" panose="020B0604030504040204" pitchFamily="34" charset="0"/>
              </a:rPr>
              <a:t>Contesto</a:t>
            </a:r>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(dell’ambito di uso o scopo) </a:t>
            </a:r>
          </a:p>
          <a:p>
            <a:pPr lvl="1" algn="just"/>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Vista </a:t>
            </a:r>
            <a:r>
              <a:rPr lang="it-IT" sz="2600">
                <a:solidFill>
                  <a:srgbClr val="202122"/>
                </a:solidFill>
                <a:latin typeface="Tahoma" panose="020B0604030504040204" pitchFamily="34" charset="0"/>
                <a:ea typeface="Tahoma" panose="020B0604030504040204" pitchFamily="34" charset="0"/>
                <a:cs typeface="Tahoma" panose="020B0604030504040204" pitchFamily="34" charset="0"/>
              </a:rPr>
              <a:t>Funzionale</a:t>
            </a:r>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(compiti in relazione allo scopo) </a:t>
            </a:r>
          </a:p>
          <a:p>
            <a:pPr lvl="1" algn="just"/>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Vista </a:t>
            </a:r>
            <a:r>
              <a:rPr lang="it-IT" sz="2600">
                <a:solidFill>
                  <a:srgbClr val="202122"/>
                </a:solidFill>
                <a:latin typeface="Tahoma" panose="020B0604030504040204" pitchFamily="34" charset="0"/>
                <a:ea typeface="Tahoma" panose="020B0604030504040204" pitchFamily="34" charset="0"/>
                <a:cs typeface="Tahoma" panose="020B0604030504040204" pitchFamily="34" charset="0"/>
              </a:rPr>
              <a:t>Strutturale</a:t>
            </a:r>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(elementi e relazioni tra gli oggetti) </a:t>
            </a:r>
          </a:p>
          <a:p>
            <a:pPr lvl="1" algn="just"/>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Vista </a:t>
            </a:r>
            <a:r>
              <a:rPr lang="it-IT" sz="2600">
                <a:solidFill>
                  <a:srgbClr val="202122"/>
                </a:solidFill>
                <a:latin typeface="Tahoma" panose="020B0604030504040204" pitchFamily="34" charset="0"/>
                <a:ea typeface="Tahoma" panose="020B0604030504040204" pitchFamily="34" charset="0"/>
                <a:cs typeface="Tahoma" panose="020B0604030504040204" pitchFamily="34" charset="0"/>
              </a:rPr>
              <a:t>Comportamentale</a:t>
            </a:r>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(dinamica e interazioni)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460775"/>
            <a:ext cx="11269662" cy="769441"/>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I modelli del sw richiedono più viste</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 name="Immagine 4">
            <a:extLst>
              <a:ext uri="{FF2B5EF4-FFF2-40B4-BE49-F238E27FC236}">
                <a16:creationId xmlns:a16="http://schemas.microsoft.com/office/drawing/2014/main" id="{26498466-3F1E-0EC0-3068-E409C9320300}"/>
              </a:ext>
            </a:extLst>
          </p:cNvPr>
          <p:cNvPicPr>
            <a:picLocks noChangeAspect="1"/>
          </p:cNvPicPr>
          <p:nvPr/>
        </p:nvPicPr>
        <p:blipFill>
          <a:blip r:embed="rId2"/>
          <a:stretch>
            <a:fillRect/>
          </a:stretch>
        </p:blipFill>
        <p:spPr>
          <a:xfrm>
            <a:off x="2596958" y="4408487"/>
            <a:ext cx="8032941" cy="2171404"/>
          </a:xfrm>
          <a:prstGeom prst="rect">
            <a:avLst/>
          </a:prstGeom>
        </p:spPr>
      </p:pic>
    </p:spTree>
    <p:extLst>
      <p:ext uri="{BB962C8B-B14F-4D97-AF65-F5344CB8AC3E}">
        <p14:creationId xmlns:p14="http://schemas.microsoft.com/office/powerpoint/2010/main" val="51118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1104519" y="1230216"/>
            <a:ext cx="9639681" cy="4392612"/>
          </a:xfrm>
        </p:spPr>
        <p:txBody>
          <a:bodyPr/>
          <a:lstStyle/>
          <a:p>
            <a:pPr marL="457200" indent="-457200" algn="l" fontAlgn="base">
              <a:buFont typeface="+mj-lt"/>
              <a:buAutoNum type="arabicPeriod"/>
            </a:pP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La vista di </a:t>
            </a:r>
            <a:r>
              <a:rPr lang="it-IT" sz="2400" b="1" dirty="0">
                <a:solidFill>
                  <a:srgbClr val="202122"/>
                </a:solidFill>
                <a:latin typeface="Tahoma" panose="020B0604030504040204" pitchFamily="34" charset="0"/>
                <a:ea typeface="Tahoma" panose="020B0604030504040204" pitchFamily="34" charset="0"/>
                <a:cs typeface="Tahoma" panose="020B0604030504040204" pitchFamily="34" charset="0"/>
              </a:rPr>
              <a:t>contesto</a:t>
            </a: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 descrive ambito e scopo del sistema da progettare (es. “Vision </a:t>
            </a:r>
            <a:r>
              <a:rPr lang="it-IT" sz="2400" dirty="0" err="1">
                <a:solidFill>
                  <a:srgbClr val="202122"/>
                </a:solidFill>
                <a:latin typeface="Tahoma" panose="020B0604030504040204" pitchFamily="34" charset="0"/>
                <a:ea typeface="Tahoma" panose="020B0604030504040204" pitchFamily="34" charset="0"/>
                <a:cs typeface="Tahoma" panose="020B0604030504040204" pitchFamily="34" charset="0"/>
              </a:rPr>
              <a:t>document</a:t>
            </a:r>
            <a:r>
              <a:rPr lang="it-IT" sz="2400" dirty="0" smtClean="0">
                <a:solidFill>
                  <a:srgbClr val="202122"/>
                </a:solidFill>
                <a:latin typeface="Tahoma" panose="020B0604030504040204" pitchFamily="34" charset="0"/>
                <a:ea typeface="Tahoma" panose="020B0604030504040204" pitchFamily="34" charset="0"/>
                <a:cs typeface="Tahoma" panose="020B0604030504040204" pitchFamily="34" charset="0"/>
              </a:rPr>
              <a:t>”) </a:t>
            </a:r>
            <a:endPar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endParaRPr>
          </a:p>
          <a:p>
            <a:pPr marL="457200" indent="-457200" algn="l" fontAlgn="base">
              <a:buFont typeface="+mj-lt"/>
              <a:buAutoNum type="arabicPeriod"/>
            </a:pP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La vista </a:t>
            </a:r>
            <a:r>
              <a:rPr lang="it-IT" sz="2400" b="1" dirty="0">
                <a:solidFill>
                  <a:srgbClr val="202122"/>
                </a:solidFill>
                <a:latin typeface="Tahoma" panose="020B0604030504040204" pitchFamily="34" charset="0"/>
                <a:ea typeface="Tahoma" panose="020B0604030504040204" pitchFamily="34" charset="0"/>
                <a:cs typeface="Tahoma" panose="020B0604030504040204" pitchFamily="34" charset="0"/>
              </a:rPr>
              <a:t>funzionale</a:t>
            </a: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 descrive la forma di un sistema in relazione allo scopo (es. “Documento dei Casi d’uso”) </a:t>
            </a:r>
          </a:p>
          <a:p>
            <a:pPr marL="457200" indent="-457200" fontAlgn="base">
              <a:buFont typeface="+mj-lt"/>
              <a:buAutoNum type="arabicPeriod"/>
            </a:pP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La vista </a:t>
            </a:r>
            <a:r>
              <a:rPr lang="it-IT" sz="2400" b="1" dirty="0">
                <a:solidFill>
                  <a:srgbClr val="202122"/>
                </a:solidFill>
                <a:latin typeface="Tahoma" panose="020B0604030504040204" pitchFamily="34" charset="0"/>
                <a:ea typeface="Tahoma" panose="020B0604030504040204" pitchFamily="34" charset="0"/>
                <a:cs typeface="Tahoma" panose="020B0604030504040204" pitchFamily="34" charset="0"/>
              </a:rPr>
              <a:t>comportamentale</a:t>
            </a: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 modella il comportamento di un sistema in relazione ai possibili input </a:t>
            </a:r>
          </a:p>
          <a:p>
            <a:pPr marL="457200" indent="-457200" fontAlgn="base">
              <a:buFont typeface="+mj-lt"/>
              <a:buAutoNum type="arabicPeriod"/>
            </a:pP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La vista </a:t>
            </a:r>
            <a:r>
              <a:rPr lang="it-IT" sz="2400" b="1" dirty="0">
                <a:solidFill>
                  <a:srgbClr val="202122"/>
                </a:solidFill>
                <a:latin typeface="Tahoma" panose="020B0604030504040204" pitchFamily="34" charset="0"/>
                <a:ea typeface="Tahoma" panose="020B0604030504040204" pitchFamily="34" charset="0"/>
                <a:cs typeface="Tahoma" panose="020B0604030504040204" pitchFamily="34" charset="0"/>
              </a:rPr>
              <a:t>strutturale</a:t>
            </a: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 modella i componenti di un sistema e le loro relazioni</a:t>
            </a:r>
          </a:p>
          <a:p>
            <a:pPr fontAlgn="base"/>
            <a:endPar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endParaRPr>
          </a:p>
          <a:p>
            <a:pPr fontAlgn="base"/>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Le prime due viste sono “</a:t>
            </a:r>
            <a:r>
              <a:rPr lang="it-IT" sz="2400" b="1" dirty="0">
                <a:solidFill>
                  <a:srgbClr val="202122"/>
                </a:solidFill>
                <a:latin typeface="Tahoma" panose="020B0604030504040204" pitchFamily="34" charset="0"/>
                <a:ea typeface="Tahoma" panose="020B0604030504040204" pitchFamily="34" charset="0"/>
                <a:cs typeface="Tahoma" panose="020B0604030504040204" pitchFamily="34" charset="0"/>
              </a:rPr>
              <a:t>soggettive</a:t>
            </a: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 (descrivono le intenzioni del progettista), invece le seconde sono “</a:t>
            </a:r>
            <a:r>
              <a:rPr lang="it-IT" sz="2400" b="1" dirty="0">
                <a:solidFill>
                  <a:srgbClr val="202122"/>
                </a:solidFill>
                <a:latin typeface="Tahoma" panose="020B0604030504040204" pitchFamily="34" charset="0"/>
                <a:ea typeface="Tahoma" panose="020B0604030504040204" pitchFamily="34" charset="0"/>
                <a:cs typeface="Tahoma" panose="020B0604030504040204" pitchFamily="34" charset="0"/>
              </a:rPr>
              <a:t>oggettive</a:t>
            </a: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 (modellano proprietà future del sistema)</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460775"/>
            <a:ext cx="11269662" cy="769441"/>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I modelli del sw richiedono più viste</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05929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endParaRPr lang="it-IT" dirty="0"/>
          </a:p>
          <a:p>
            <a:endParaRPr lang="it-IT" dirty="0"/>
          </a:p>
        </p:txBody>
      </p:sp>
      <p:sp>
        <p:nvSpPr>
          <p:cNvPr id="8" name="CasellaDiTesto 7">
            <a:extLst>
              <a:ext uri="{FF2B5EF4-FFF2-40B4-BE49-F238E27FC236}">
                <a16:creationId xmlns:a16="http://schemas.microsoft.com/office/drawing/2014/main" id="{730CBC39-598F-86AA-CF30-A345AD7372A2}"/>
              </a:ext>
            </a:extLst>
          </p:cNvPr>
          <p:cNvSpPr txBox="1"/>
          <p:nvPr/>
        </p:nvSpPr>
        <p:spPr>
          <a:xfrm>
            <a:off x="825119" y="1557338"/>
            <a:ext cx="6098344" cy="369332"/>
          </a:xfrm>
          <a:prstGeom prst="rect">
            <a:avLst/>
          </a:prstGeom>
          <a:noFill/>
        </p:spPr>
        <p:txBody>
          <a:bodyPr wrap="square">
            <a:spAutoFit/>
          </a:bodyPr>
          <a:lstStyle/>
          <a:p>
            <a:r>
              <a:rPr lang="it-IT"/>
              <a:t>https://analisi-disegno.com/analisi/analisi-design/</a:t>
            </a:r>
          </a:p>
        </p:txBody>
      </p:sp>
      <p:sp>
        <p:nvSpPr>
          <p:cNvPr id="4" name="CasellaDiTesto 3">
            <a:extLst>
              <a:ext uri="{FF2B5EF4-FFF2-40B4-BE49-F238E27FC236}">
                <a16:creationId xmlns:a16="http://schemas.microsoft.com/office/drawing/2014/main" id="{45E4B70E-95D8-2988-7277-BFACA1ACCE18}"/>
              </a:ext>
            </a:extLst>
          </p:cNvPr>
          <p:cNvSpPr txBox="1"/>
          <p:nvPr/>
        </p:nvSpPr>
        <p:spPr>
          <a:xfrm>
            <a:off x="825119" y="2189279"/>
            <a:ext cx="6096000" cy="369332"/>
          </a:xfrm>
          <a:prstGeom prst="rect">
            <a:avLst/>
          </a:prstGeom>
          <a:noFill/>
        </p:spPr>
        <p:txBody>
          <a:bodyPr wrap="square">
            <a:spAutoFit/>
          </a:bodyPr>
          <a:lstStyle/>
          <a:p>
            <a:r>
              <a:rPr lang="it-IT"/>
              <a:t>http://www.cs.unibo.it/~cianca/wwwpages/ids/7.pdf</a:t>
            </a:r>
          </a:p>
        </p:txBody>
      </p:sp>
    </p:spTree>
    <p:extLst>
      <p:ext uri="{BB962C8B-B14F-4D97-AF65-F5344CB8AC3E}">
        <p14:creationId xmlns:p14="http://schemas.microsoft.com/office/powerpoint/2010/main" val="349096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7607881" cy="4392612"/>
          </a:xfrm>
        </p:spPr>
        <p:txBody>
          <a:bodyPr/>
          <a:lstStyle/>
          <a:p>
            <a:pPr marL="342900" indent="-342900" algn="l" fontAlgn="base">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L’Ingegneria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Software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proponeva, anni fa, una distinzione netta tra le attività di analisi e design (progettazione):</a:t>
            </a:r>
          </a:p>
          <a:p>
            <a:pPr marL="342900" indent="-342900" algn="l" fontAlgn="base">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Analisi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lo studio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cosa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deve fare il sistema (punto di vista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logico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l" fontAlgn="base">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Design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lo studio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opportuno implementare il sistema (punto di vista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tecnico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suggeriva, in particolare, di non iniziare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design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prima di aver chiarito tutti i requisiti per il nuovo sistema. A partire almeno dagli anni novanta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900</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questa raccomandazione di metodo è entrata in crisi:</a:t>
            </a:r>
          </a:p>
          <a:p>
            <a:pPr marL="342900" indent="-342900" algn="just">
              <a:lnSpc>
                <a:spcPct val="115000"/>
              </a:lnSpc>
              <a:spcBef>
                <a:spcPts val="2400"/>
              </a:spcBef>
              <a:buFont typeface="Wingdings" panose="05000000000000000000" pitchFamily="2" charset="2"/>
              <a:buChar char="ü"/>
              <a:tabLst>
                <a:tab pos="457200" algn="l"/>
              </a:tabLst>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Analisi e progettazione del Software</a:t>
            </a:r>
            <a:endParaRPr lang="it-IT" dirty="0"/>
          </a:p>
        </p:txBody>
      </p:sp>
      <p:pic>
        <p:nvPicPr>
          <p:cNvPr id="4" name="Immagine 3">
            <a:extLst>
              <a:ext uri="{FF2B5EF4-FFF2-40B4-BE49-F238E27FC236}">
                <a16:creationId xmlns:a16="http://schemas.microsoft.com/office/drawing/2014/main" id="{68ED9A7B-8DA5-71DE-C6C0-512212E8AE2A}"/>
              </a:ext>
            </a:extLst>
          </p:cNvPr>
          <p:cNvPicPr>
            <a:picLocks noChangeAspect="1"/>
          </p:cNvPicPr>
          <p:nvPr/>
        </p:nvPicPr>
        <p:blipFill>
          <a:blip r:embed="rId2"/>
          <a:stretch>
            <a:fillRect/>
          </a:stretch>
        </p:blipFill>
        <p:spPr>
          <a:xfrm>
            <a:off x="7931350" y="2175436"/>
            <a:ext cx="3838588" cy="3449870"/>
          </a:xfrm>
          <a:prstGeom prst="rect">
            <a:avLst/>
          </a:prstGeom>
        </p:spPr>
      </p:pic>
    </p:spTree>
    <p:extLst>
      <p:ext uri="{BB962C8B-B14F-4D97-AF65-F5344CB8AC3E}">
        <p14:creationId xmlns:p14="http://schemas.microsoft.com/office/powerpoint/2010/main" val="332877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70" y="1232694"/>
            <a:ext cx="5922586" cy="4392612"/>
          </a:xfrm>
        </p:spPr>
        <p:txBody>
          <a:bodyPr/>
          <a:lstStyle/>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maggior parte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manuali sull’Ingegneria del Software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raccomanda di non iniziare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progettazione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fino a quando tutti i requisiti non sono concordati. </a:t>
            </a:r>
          </a:p>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un consiglio sbagliato, perché comunque non arriverete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mai a conoscere tutti i requisiti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iniziare presto la progettazione vi servirà probabilmente 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scoprire nuovi requisiti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(Alan Davis, “Just Enough Requirements Management”, 2005)</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Analisi e progettazione del Software</a:t>
            </a:r>
            <a:endParaRPr lang="it-IT" dirty="0"/>
          </a:p>
        </p:txBody>
      </p:sp>
      <p:pic>
        <p:nvPicPr>
          <p:cNvPr id="5" name="Immagine 4" descr="Immagine che contiene testo&#10;&#10;Descrizione generata automaticamente">
            <a:extLst>
              <a:ext uri="{FF2B5EF4-FFF2-40B4-BE49-F238E27FC236}">
                <a16:creationId xmlns:a16="http://schemas.microsoft.com/office/drawing/2014/main" id="{980CDF0C-B0E3-12FC-2B40-5D53C47783C1}"/>
              </a:ext>
            </a:extLst>
          </p:cNvPr>
          <p:cNvPicPr>
            <a:picLocks noChangeAspect="1"/>
          </p:cNvPicPr>
          <p:nvPr/>
        </p:nvPicPr>
        <p:blipFill>
          <a:blip r:embed="rId2"/>
          <a:stretch>
            <a:fillRect/>
          </a:stretch>
        </p:blipFill>
        <p:spPr>
          <a:xfrm>
            <a:off x="5922059" y="1790480"/>
            <a:ext cx="6116452" cy="2908129"/>
          </a:xfrm>
          <a:prstGeom prst="rect">
            <a:avLst/>
          </a:prstGeom>
        </p:spPr>
      </p:pic>
    </p:spTree>
    <p:extLst>
      <p:ext uri="{BB962C8B-B14F-4D97-AF65-F5344CB8AC3E}">
        <p14:creationId xmlns:p14="http://schemas.microsoft.com/office/powerpoint/2010/main" val="311375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70" y="1232694"/>
            <a:ext cx="7343422" cy="4392612"/>
          </a:xfrm>
        </p:spPr>
        <p:txBody>
          <a:bodyPr/>
          <a:lstStyle/>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analisi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d’altra parte, può essere interpretato e declinato in diversi modi, e in organizzazioni diverse può assumere significati molto distanti tra loro.</a:t>
            </a:r>
          </a:p>
          <a:p>
            <a:pPr marL="342900" indent="-342900" algn="l" fontAlgn="base">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Ingegneria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Software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analisi è una delle fasi del ciclo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vita del software; essa ha lo scopo generale di chiarire, dettagliare e documentare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funzioni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servizi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prestazioni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devono essere offerti da un sistema software o programma, al fine di risolvere un dato problema nel contesto in cui esso </a:t>
            </a:r>
            <a:r>
              <a:rPr lang="it-IT" sz="2400" b="1" i="0">
                <a:solidFill>
                  <a:srgbClr val="202122"/>
                </a:solidFill>
                <a:effectLst/>
                <a:latin typeface="Arial" panose="020B0604020202020204" pitchFamily="34" charset="0"/>
              </a:rPr>
              <a:t>dovrà operare.</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mmagine 8" descr="Immagine che contiene diagramma&#10;&#10;Descrizione generata automaticamente">
            <a:extLst>
              <a:ext uri="{FF2B5EF4-FFF2-40B4-BE49-F238E27FC236}">
                <a16:creationId xmlns:a16="http://schemas.microsoft.com/office/drawing/2014/main" id="{B8A5D6B4-E857-2554-55AE-40CFE3BF1371}"/>
              </a:ext>
            </a:extLst>
          </p:cNvPr>
          <p:cNvPicPr>
            <a:picLocks noChangeAspect="1"/>
          </p:cNvPicPr>
          <p:nvPr/>
        </p:nvPicPr>
        <p:blipFill>
          <a:blip r:embed="rId2"/>
          <a:stretch>
            <a:fillRect/>
          </a:stretch>
        </p:blipFill>
        <p:spPr>
          <a:xfrm>
            <a:off x="7949418" y="1428749"/>
            <a:ext cx="3881678" cy="4968475"/>
          </a:xfrm>
          <a:prstGeom prst="rect">
            <a:avLst/>
          </a:prstGeom>
        </p:spPr>
      </p:pic>
    </p:spTree>
    <p:extLst>
      <p:ext uri="{BB962C8B-B14F-4D97-AF65-F5344CB8AC3E}">
        <p14:creationId xmlns:p14="http://schemas.microsoft.com/office/powerpoint/2010/main" val="293878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70" y="1232694"/>
            <a:ext cx="6724444" cy="4392612"/>
          </a:xfrm>
        </p:spPr>
        <p:txBody>
          <a:bodyPr/>
          <a:lstStyle/>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informazioni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raccolte nella fase di analisi rappresentano il punto di partenza per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progettazione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un prodotto software e per l'intero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processo della sua realizzazione,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validazione e manutenzione.</a:t>
            </a:r>
          </a:p>
          <a:p>
            <a:pPr marL="342900" indent="-342900" algn="l" fontAlgn="base">
              <a:buFont typeface="Wingdings" panose="05000000000000000000" pitchFamily="2" charset="2"/>
              <a:buChar char="ü"/>
            </a:pP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Se l'analisi sia una fase che viene conclusa una volta per tutte all'inizio del processo di realizzazione di un prodotto software, oppure un'attività che viene svolta iterativamente nel processo stesso, dipende dal particolare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modello</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di ciclo di vita del software </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adottato nel progetto.</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Immagine 3" descr="Immagine che contiene diagramma&#10;&#10;Descrizione generata automaticamente">
            <a:extLst>
              <a:ext uri="{FF2B5EF4-FFF2-40B4-BE49-F238E27FC236}">
                <a16:creationId xmlns:a16="http://schemas.microsoft.com/office/drawing/2014/main" id="{5B16F4B3-6DC4-FAAE-09B5-FDE628723F20}"/>
              </a:ext>
            </a:extLst>
          </p:cNvPr>
          <p:cNvPicPr>
            <a:picLocks noChangeAspect="1"/>
          </p:cNvPicPr>
          <p:nvPr/>
        </p:nvPicPr>
        <p:blipFill>
          <a:blip r:embed="rId2"/>
          <a:stretch>
            <a:fillRect/>
          </a:stretch>
        </p:blipFill>
        <p:spPr>
          <a:xfrm>
            <a:off x="7047914" y="1285875"/>
            <a:ext cx="4875774" cy="4875774"/>
          </a:xfrm>
          <a:prstGeom prst="rect">
            <a:avLst/>
          </a:prstGeom>
        </p:spPr>
      </p:pic>
    </p:spTree>
    <p:extLst>
      <p:ext uri="{BB962C8B-B14F-4D97-AF65-F5344CB8AC3E}">
        <p14:creationId xmlns:p14="http://schemas.microsoft.com/office/powerpoint/2010/main" val="381795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571913" y="1429641"/>
            <a:ext cx="6724444" cy="4392612"/>
          </a:xfrm>
        </p:spPr>
        <p:txBody>
          <a:bodyPr/>
          <a:lstStyle/>
          <a:p>
            <a:pPr marL="342900" indent="-342900" algn="l" fontAlgn="base">
              <a:buFont typeface="Wingdings" panose="05000000000000000000" pitchFamily="2" charset="2"/>
              <a:buChar char="ü"/>
            </a:pP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I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modi</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e gli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strumenti</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(sia concettuali che tecnici) con cui viene svolta l'analisi dipendono dalla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metodologia </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scelta. </a:t>
            </a:r>
          </a:p>
          <a:p>
            <a:pPr marL="342900" indent="-342900" algn="l" fontAlgn="base">
              <a:buFont typeface="Wingdings" panose="05000000000000000000" pitchFamily="2" charset="2"/>
              <a:buChar char="ü"/>
            </a:pP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Nel caso della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analisi object-oriented,</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per esempio, gli strumenti possono includere notazioni come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UML, </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che consente la descrizione del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dominio applicativo</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nonché di come il sistema deve interagire con tale dominio, in termini di classi, relazioni fra classi, e altri concetti tipici dello sviluppo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orientato agli oggetti</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e gli strumenti possono includere ambienti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CASE</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a:t>
            </a:r>
            <a:r>
              <a:rPr lang="it-IT" sz="2400" b="1" i="1">
                <a:solidFill>
                  <a:srgbClr val="202122"/>
                </a:solidFill>
                <a:effectLst/>
                <a:latin typeface="Tahoma" panose="020B0604030504040204" pitchFamily="34" charset="0"/>
                <a:ea typeface="Tahoma" panose="020B0604030504040204" pitchFamily="34" charset="0"/>
                <a:cs typeface="Tahoma" panose="020B0604030504040204" pitchFamily="34" charset="0"/>
              </a:rPr>
              <a:t>Computer Aided Software Engineering</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specifici come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Rational Rose.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 name="Immagine 4" descr="Immagine che contiene diagramma&#10;&#10;Descrizione generata automaticamente">
            <a:extLst>
              <a:ext uri="{FF2B5EF4-FFF2-40B4-BE49-F238E27FC236}">
                <a16:creationId xmlns:a16="http://schemas.microsoft.com/office/drawing/2014/main" id="{23CE38DF-2996-5F75-BA37-FE7D029E1534}"/>
              </a:ext>
            </a:extLst>
          </p:cNvPr>
          <p:cNvPicPr>
            <a:picLocks noChangeAspect="1"/>
          </p:cNvPicPr>
          <p:nvPr/>
        </p:nvPicPr>
        <p:blipFill>
          <a:blip r:embed="rId2"/>
          <a:stretch>
            <a:fillRect/>
          </a:stretch>
        </p:blipFill>
        <p:spPr>
          <a:xfrm>
            <a:off x="774120" y="2096451"/>
            <a:ext cx="3797691" cy="3725801"/>
          </a:xfrm>
          <a:prstGeom prst="rect">
            <a:avLst/>
          </a:prstGeom>
        </p:spPr>
      </p:pic>
    </p:spTree>
    <p:extLst>
      <p:ext uri="{BB962C8B-B14F-4D97-AF65-F5344CB8AC3E}">
        <p14:creationId xmlns:p14="http://schemas.microsoft.com/office/powerpoint/2010/main" val="170304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523302"/>
            <a:ext cx="3594481" cy="4392612"/>
          </a:xfrm>
        </p:spPr>
        <p:txBody>
          <a:bodyPr/>
          <a:lstStyle/>
          <a:p>
            <a:pPr marL="342900" indent="-342900" algn="l" fontAlgn="base">
              <a:buFont typeface="Wingdings" panose="05000000000000000000" pitchFamily="2" charset="2"/>
              <a:buChar char="ü"/>
            </a:pP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Progettare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 anticipare un futuro artefatto mediante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problem</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solving</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creativo.</a:t>
            </a:r>
          </a:p>
          <a:p>
            <a:pPr marL="342900" indent="-342900" algn="l" fontAlgn="base">
              <a:buFont typeface="Wingdings" panose="05000000000000000000" pitchFamily="2" charset="2"/>
              <a:buChar char="ü"/>
            </a:pP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L’analisi</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si occupa di: Capire il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problema</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e preparare la base per una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soluzione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mediante un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modello di analisi</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Progettazione</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Immagine 3">
            <a:extLst>
              <a:ext uri="{FF2B5EF4-FFF2-40B4-BE49-F238E27FC236}">
                <a16:creationId xmlns:a16="http://schemas.microsoft.com/office/drawing/2014/main" id="{60F26C36-A8F9-0E2A-FAB3-744001D8A3BB}"/>
              </a:ext>
            </a:extLst>
          </p:cNvPr>
          <p:cNvPicPr>
            <a:picLocks noChangeAspect="1"/>
          </p:cNvPicPr>
          <p:nvPr/>
        </p:nvPicPr>
        <p:blipFill>
          <a:blip r:embed="rId2"/>
          <a:stretch>
            <a:fillRect/>
          </a:stretch>
        </p:blipFill>
        <p:spPr>
          <a:xfrm>
            <a:off x="4558578" y="1523302"/>
            <a:ext cx="7439025" cy="4572697"/>
          </a:xfrm>
          <a:prstGeom prst="rect">
            <a:avLst/>
          </a:prstGeom>
        </p:spPr>
      </p:pic>
    </p:spTree>
    <p:extLst>
      <p:ext uri="{BB962C8B-B14F-4D97-AF65-F5344CB8AC3E}">
        <p14:creationId xmlns:p14="http://schemas.microsoft.com/office/powerpoint/2010/main" val="2856660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523302"/>
            <a:ext cx="3594481" cy="4392612"/>
          </a:xfrm>
        </p:spPr>
        <p:txBody>
          <a:bodyPr/>
          <a:lstStyle/>
          <a:p>
            <a:pPr marL="342900" indent="-342900" algn="l" fontAlgn="base">
              <a:buFont typeface="Wingdings" panose="05000000000000000000" pitchFamily="2" charset="2"/>
              <a:buChar char="ü"/>
            </a:pP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La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progettazione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vera e propria si occupa di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descrivere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(anticipare) una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soluzione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al problema mediante un modello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progettuale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che di solito si ispira ad un qualche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paradigma</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progettuale.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 e Progettazione</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 name="Immagine 4">
            <a:extLst>
              <a:ext uri="{FF2B5EF4-FFF2-40B4-BE49-F238E27FC236}">
                <a16:creationId xmlns:a16="http://schemas.microsoft.com/office/drawing/2014/main" id="{CE66CCC1-DDAC-C234-B7D6-6219347E66DA}"/>
              </a:ext>
            </a:extLst>
          </p:cNvPr>
          <p:cNvPicPr>
            <a:picLocks noChangeAspect="1"/>
          </p:cNvPicPr>
          <p:nvPr/>
        </p:nvPicPr>
        <p:blipFill>
          <a:blip r:embed="rId2"/>
          <a:stretch>
            <a:fillRect/>
          </a:stretch>
        </p:blipFill>
        <p:spPr>
          <a:xfrm>
            <a:off x="4716462" y="1523302"/>
            <a:ext cx="7005638" cy="5127838"/>
          </a:xfrm>
          <a:prstGeom prst="rect">
            <a:avLst/>
          </a:prstGeom>
        </p:spPr>
      </p:pic>
    </p:spTree>
    <p:extLst>
      <p:ext uri="{BB962C8B-B14F-4D97-AF65-F5344CB8AC3E}">
        <p14:creationId xmlns:p14="http://schemas.microsoft.com/office/powerpoint/2010/main" val="102843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523302"/>
            <a:ext cx="5499481" cy="4392612"/>
          </a:xfrm>
        </p:spPr>
        <p:txBody>
          <a:bodyPr/>
          <a:lstStyle/>
          <a:p>
            <a:pPr marL="342900" indent="-342900" algn="l" fontAlgn="base">
              <a:buFont typeface="Wingdings" panose="05000000000000000000" pitchFamily="2" charset="2"/>
              <a:buChar char="ü"/>
            </a:pP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Un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modello</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è una rappresentazione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semplificata</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della realtà che contiene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informazioni</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ottenute focalizzando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l’attenzione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su alcuni aspetti cruciali e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ignorando</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alcuni dettagli</a:t>
            </a:r>
          </a:p>
          <a:p>
            <a:pPr marL="342900" indent="-342900" algn="l" fontAlgn="base">
              <a:buFont typeface="Wingdings" panose="05000000000000000000" pitchFamily="2" charset="2"/>
              <a:buChar char="ü"/>
            </a:pP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Un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modello di unapplicazione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sw descrive e rappresenta in modo semplificato la sua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struttura</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ed il suo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comportamento</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 e Progettazione</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Immagine 3" descr="Immagine che contiene diagramma&#10;&#10;Descrizione generata automaticamente">
            <a:extLst>
              <a:ext uri="{FF2B5EF4-FFF2-40B4-BE49-F238E27FC236}">
                <a16:creationId xmlns:a16="http://schemas.microsoft.com/office/drawing/2014/main" id="{FECEE23D-741F-4169-BCBC-CCAD799964FC}"/>
              </a:ext>
            </a:extLst>
          </p:cNvPr>
          <p:cNvPicPr>
            <a:picLocks noChangeAspect="1"/>
          </p:cNvPicPr>
          <p:nvPr/>
        </p:nvPicPr>
        <p:blipFill>
          <a:blip r:embed="rId2"/>
          <a:stretch>
            <a:fillRect/>
          </a:stretch>
        </p:blipFill>
        <p:spPr>
          <a:xfrm>
            <a:off x="7531100" y="1493761"/>
            <a:ext cx="2971800" cy="4409247"/>
          </a:xfrm>
          <a:prstGeom prst="rect">
            <a:avLst/>
          </a:prstGeom>
        </p:spPr>
      </p:pic>
    </p:spTree>
    <p:extLst>
      <p:ext uri="{BB962C8B-B14F-4D97-AF65-F5344CB8AC3E}">
        <p14:creationId xmlns:p14="http://schemas.microsoft.com/office/powerpoint/2010/main" val="3695206021"/>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F378BC-F4D0-4510-B4EC-07B6EFE18CF8}">
  <ds:schemaRefs>
    <ds:schemaRef ds:uri="http://purl.org/dc/dcmitype/"/>
    <ds:schemaRef ds:uri="http://schemas.microsoft.com/office/2006/documentManagement/types"/>
    <ds:schemaRef ds:uri="c58f2efd-82a8-4ecf-b395-8c25e928921d"/>
    <ds:schemaRef ds:uri="http://schemas.microsoft.com/office/infopath/2007/PartnerControls"/>
    <ds:schemaRef ds:uri="http://schemas.openxmlformats.org/package/2006/metadata/core-properties"/>
    <ds:schemaRef ds:uri="679261c3-551f-4e86-913f-177e0e529669"/>
    <ds:schemaRef ds:uri="http://purl.org/dc/elements/1.1/"/>
    <ds:schemaRef ds:uri="http://purl.org/dc/terms/"/>
    <ds:schemaRef ds:uri="459159c4-d20a-4ff3-9b11-fbd127bd52e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4.xml><?xml version="1.0" encoding="utf-8"?>
<ds:datastoreItem xmlns:ds="http://schemas.openxmlformats.org/officeDocument/2006/customXml" ds:itemID="{D9296C4F-9DE9-4B43-AA80-1FC85656CFF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17543</TotalTime>
  <Words>794</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12</vt:i4>
      </vt:variant>
    </vt:vector>
  </HeadingPairs>
  <TitlesOfParts>
    <vt:vector size="21" baseType="lpstr">
      <vt:lpstr>Arial</vt:lpstr>
      <vt:lpstr>Arial Narrow</vt:lpstr>
      <vt:lpstr>Calibri</vt:lpstr>
      <vt:lpstr>Courier New</vt:lpstr>
      <vt:lpstr>Gill Sans MT</vt:lpstr>
      <vt:lpstr>Tahoma</vt:lpstr>
      <vt:lpstr>Wingdings</vt:lpstr>
      <vt:lpstr>Wingdings 2</vt:lpstr>
      <vt:lpstr>elenco puntato</vt:lpstr>
      <vt:lpstr>Analisi e progettazione del Software</vt:lpstr>
      <vt:lpstr>Analisi e progettazione del Software</vt:lpstr>
      <vt:lpstr>Analisi e progettazione del Software</vt:lpstr>
      <vt:lpstr>  Significato di Analisi </vt:lpstr>
      <vt:lpstr>  Significato di Analisi </vt:lpstr>
      <vt:lpstr>  Significato di Analisi </vt:lpstr>
      <vt:lpstr>  Significato di Progettazione </vt:lpstr>
      <vt:lpstr>  Significato di Analisi e Progettazione </vt:lpstr>
      <vt:lpstr>  Significato di Analisi e Progettazione </vt:lpstr>
      <vt:lpstr>I modelli del sw richiedono più viste </vt:lpstr>
      <vt:lpstr>I modelli del sw richiedono più viste </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cp:lastModifiedBy>
  <cp:revision>557</cp:revision>
  <dcterms:created xsi:type="dcterms:W3CDTF">2020-06-26T06:32:12Z</dcterms:created>
  <dcterms:modified xsi:type="dcterms:W3CDTF">2023-04-07T11:12:27Z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