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14"/>
  </p:notesMasterIdLst>
  <p:sldIdLst>
    <p:sldId id="256" r:id="rId6"/>
    <p:sldId id="335" r:id="rId7"/>
    <p:sldId id="334" r:id="rId8"/>
    <p:sldId id="319" r:id="rId9"/>
    <p:sldId id="336" r:id="rId10"/>
    <p:sldId id="337" r:id="rId11"/>
    <p:sldId id="338" r:id="rId12"/>
    <p:sldId id="339" r:id="rId13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A2A"/>
    <a:srgbClr val="7B7C7E"/>
    <a:srgbClr val="932338"/>
    <a:srgbClr val="636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4" autoAdjust="0"/>
    <p:restoredTop sz="96265" autoAdjust="0"/>
  </p:normalViewPr>
  <p:slideViewPr>
    <p:cSldViewPr snapToGrid="0" showGuides="1">
      <p:cViewPr varScale="1">
        <p:scale>
          <a:sx n="68" d="100"/>
          <a:sy n="68" d="100"/>
        </p:scale>
        <p:origin x="84" y="60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6/19/2022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53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20" r:id="rId7"/>
    <p:sldLayoutId id="2147483714" r:id="rId8"/>
    <p:sldLayoutId id="2147483716" r:id="rId9"/>
    <p:sldLayoutId id="2147483715" r:id="rId10"/>
    <p:sldLayoutId id="2147483717" r:id="rId11"/>
    <p:sldLayoutId id="2147483721" r:id="rId12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sco.pugliese@istat.it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590101"/>
            <a:ext cx="9144000" cy="2387600"/>
          </a:xfrm>
        </p:spPr>
        <p:txBody>
          <a:bodyPr>
            <a:normAutofit/>
          </a:bodyPr>
          <a:lstStyle/>
          <a:p>
            <a:r>
              <a:rPr lang="it-IT" dirty="0"/>
              <a:t>Data Science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i="1" dirty="0">
                <a:solidFill>
                  <a:srgbClr val="C00000"/>
                </a:solidFill>
              </a:rPr>
              <a:t>Francesco Pugliese, </a:t>
            </a:r>
            <a:r>
              <a:rPr lang="it-IT" i="1" dirty="0" err="1">
                <a:solidFill>
                  <a:srgbClr val="C00000"/>
                </a:solidFill>
              </a:rPr>
              <a:t>PhD</a:t>
            </a:r>
            <a:endParaRPr lang="it-IT" i="1" dirty="0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  <a:hlinkClick r:id="rId2"/>
              </a:rPr>
              <a:t>neural1977@gmail.com</a:t>
            </a:r>
            <a:endParaRPr lang="en-US" i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451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11645309" cy="4392612"/>
          </a:xfrm>
        </p:spPr>
        <p:txBody>
          <a:bodyPr/>
          <a:lstStyle/>
          <a:p>
            <a:pPr algn="l"/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Sistemi per la memorizzazione e l’analisi di Big Data e per l’accesso a basi dati.</a:t>
            </a:r>
          </a:p>
          <a:p>
            <a:pPr algn="l"/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Linguaggi e strumenti per l’analisi e la trasformazione dei dati.</a:t>
            </a:r>
          </a:p>
          <a:p>
            <a:pPr algn="l"/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Metodi per la progettazione e realizzazione di flussi di trasformazione di dati.</a:t>
            </a:r>
          </a:p>
          <a:p>
            <a:pPr algn="l"/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Modellazione di ontologie per la gestione dei dati.</a:t>
            </a:r>
          </a:p>
          <a:p>
            <a:pPr algn="l"/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Conoscenza di metodi e strumenti di Machine Learning e di Natural Language Processing.</a:t>
            </a:r>
          </a:p>
          <a:p>
            <a:pPr algn="l"/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Tecniche e strumenti per l’analisi di dati non strutturati, e text mining.</a:t>
            </a:r>
          </a:p>
          <a:p>
            <a:pPr algn="l"/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Strumenti e tecniche di analisi predittiva, statistica e visuale dei dati.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 dirty="0"/>
              <a:t>Programma generale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333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11269307" cy="4392612"/>
          </a:xfrm>
        </p:spPr>
        <p:txBody>
          <a:bodyPr/>
          <a:lstStyle/>
          <a:p>
            <a:pPr algn="l"/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1) Metodi e tecniche per la progettazione e realizzazione di basi di dati e di sistemi di calcolo, modelli e tecniche di analisi statistica descrittiva e inferenziale</a:t>
            </a:r>
          </a:p>
          <a:p>
            <a:pPr algn="l"/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2) Metodi e tecniche di controllo e correzione dei dati, metodi e tecniche di integrazione dei dati, linguaggi di programmazione orientati all’analisi statistica (R, SAS, SPSS, 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etc.). Machine learning,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analisi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(text mining).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Memorizzazione e analisi di Big Data, linguaggi di programmazione orientati all’analisi statistica (R, SAS, SPSS, etc.), modellazione di ontologie, progettazione e realizzazione di basi di dati relazionali 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NoSQL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progettazione e realizzazione di flussi di trasformazione e integrazione di dati, misurazione e miglioramento della qualità dei dati.</a:t>
            </a:r>
          </a:p>
          <a:p>
            <a:pPr algn="l"/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3) Materie oggetto delle prove scritte, accertamento della conoscenza della lingua inglese e dell’uso delle apparecchiature e delle applicazioni informatiche più diffuse </a:t>
            </a:r>
          </a:p>
          <a:p>
            <a:pPr marL="457200" indent="-457200">
              <a:buFontTx/>
              <a:buAutoNum type="arabicParenR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 dirty="0"/>
              <a:t>Programma prove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3336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11518700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è un processo di Data Integration (Integrazione Dati) che combina i dati provenienti da diverse sorgenti di dati all’interno di una singola data store consistente che è in genere caricato in un data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warehouse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un sistema Target.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 mano che i database sono cresciuti in popolarità intorno al 1970,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l’ETL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fu introdotto come processo di integrazione e caricamento dati per elaborazione ed analisi, e alla fine è divenuto il metodo primario per processare dati per i progetti di data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warehousing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Enterprise Data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Warehouse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(EDW) è un sistema che aggrega dati provenienti da differenti sorgenti in un singolo data store che supporti processi come: data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data mining or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Artificial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Intelligence (AI, ML) </a:t>
            </a:r>
          </a:p>
          <a:p>
            <a:pPr marL="457200" indent="-457200">
              <a:buFontTx/>
              <a:buAutoNum type="arabicParenR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 dirty="0"/>
              <a:t>ETL – </a:t>
            </a:r>
            <a:r>
              <a:rPr lang="it-IT" altLang="it-IT" dirty="0" err="1"/>
              <a:t>Extract</a:t>
            </a:r>
            <a:r>
              <a:rPr lang="it-IT" altLang="it-IT" dirty="0"/>
              <a:t>, </a:t>
            </a:r>
            <a:r>
              <a:rPr lang="it-IT" altLang="it-IT" dirty="0" err="1"/>
              <a:t>Transform</a:t>
            </a:r>
            <a:r>
              <a:rPr lang="it-IT" altLang="it-IT" dirty="0"/>
              <a:t> and Load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086394A-6065-C8CF-4979-81B8F4EA4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923" y="4951829"/>
            <a:ext cx="3776780" cy="174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4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5"/>
            <a:ext cx="7706355" cy="483303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ETL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fornisce le fondamenta per la data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analytics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workstream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machine learning. Attraverso una serie di regole, l’ETL purifica e organizza i dati in un modo che incontra specifici bisogni di business intelligence, come report mensili ma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piuò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anche migliorare i processi di back-end o l’esperienza dell’utente finale.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genere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l’ETL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utilizzato dalle organizzazioni per: </a:t>
            </a:r>
          </a:p>
          <a:p>
            <a:pPr marL="971550" lvl="1" indent="-514350">
              <a:buAutoNum type="arabicParenR"/>
            </a:pPr>
            <a:r>
              <a:rPr lang="it-IT" sz="2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Estrarre dati da sistemi legacy</a:t>
            </a:r>
          </a:p>
          <a:p>
            <a:pPr marL="971550" lvl="1" indent="-514350">
              <a:buAutoNum type="arabicParenR"/>
            </a:pPr>
            <a:r>
              <a:rPr lang="it-IT" sz="2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Ripulire i dati per </a:t>
            </a:r>
            <a:r>
              <a:rPr lang="it-IT" sz="26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miglirarne</a:t>
            </a:r>
            <a:r>
              <a:rPr lang="it-IT" sz="2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qualità e </a:t>
            </a:r>
          </a:p>
          <a:p>
            <a:pPr lvl="1"/>
            <a:r>
              <a:rPr lang="it-IT" sz="2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renderli consistenti</a:t>
            </a:r>
          </a:p>
          <a:p>
            <a:pPr lvl="1"/>
            <a:r>
              <a:rPr lang="it-IT" sz="2600" b="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3) </a:t>
            </a:r>
            <a:r>
              <a:rPr lang="it-IT" sz="2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Caricare i dati all’interno di un database target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 dirty="0"/>
              <a:t>ETL – </a:t>
            </a:r>
            <a:r>
              <a:rPr lang="it-IT" altLang="it-IT" dirty="0" err="1"/>
              <a:t>Extract</a:t>
            </a:r>
            <a:r>
              <a:rPr lang="it-IT" altLang="it-IT" dirty="0"/>
              <a:t>, </a:t>
            </a:r>
            <a:r>
              <a:rPr lang="it-IT" altLang="it-IT" dirty="0" err="1"/>
              <a:t>Transform</a:t>
            </a:r>
            <a:r>
              <a:rPr lang="it-IT" altLang="it-IT" dirty="0"/>
              <a:t> and Load</a:t>
            </a:r>
            <a:endParaRPr lang="it-IT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39F9FEBF-2449-D3F8-4D77-33C401C96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882" y="2857797"/>
            <a:ext cx="3773821" cy="260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30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11518700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è un processo di Data Integration (Integrazione Dati) che combina i dati provenienti da diverse sorgenti di dati all’interno di una singola data store consistente che è in genere caricato in un data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warehouse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un sistema Target.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 mano che i database sono cresciuti in popolarità intorno al 1970,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l’ETL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fu introdotto come processo di integrazione e caricamento dati per elaborazione ed analisi, e alla fine è divenuto il metodo primario per processare dati per i progetti di data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warehousing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Enterprise Data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Warehouse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(EDW) è un sistema che aggrega dati provenienti da differenti sorgenti in un singolo data store che supporti processi come: data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data mining or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Artificial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Intelligence (AI, ML) </a:t>
            </a:r>
          </a:p>
          <a:p>
            <a:pPr marL="457200" indent="-457200">
              <a:buFontTx/>
              <a:buAutoNum type="arabicParenR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 dirty="0"/>
              <a:t>ETL – </a:t>
            </a:r>
            <a:r>
              <a:rPr lang="it-IT" altLang="it-IT" dirty="0" err="1"/>
              <a:t>Extract</a:t>
            </a:r>
            <a:r>
              <a:rPr lang="it-IT" altLang="it-IT" dirty="0"/>
              <a:t>, </a:t>
            </a:r>
            <a:r>
              <a:rPr lang="it-IT" altLang="it-IT" dirty="0" err="1"/>
              <a:t>Transform</a:t>
            </a:r>
            <a:r>
              <a:rPr lang="it-IT" altLang="it-IT" dirty="0"/>
              <a:t> and Load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086394A-6065-C8CF-4979-81B8F4EA4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923" y="4951829"/>
            <a:ext cx="3776780" cy="174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2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11518700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è un processo di Data Integration (Integrazione Dati) che combina i dati provenienti da diverse sorgenti di dati all’interno di una singola data store consistente che è in genere caricato in un data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warehouse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un sistema Target.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 mano che i database sono cresciuti in popolarità intorno al 1970,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l’ETL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fu introdotto come processo di integrazione e caricamento dati per elaborazione ed analisi, e alla fine è divenuto il metodo primario per processare dati per i progetti di data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warehousing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Enterprise Data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Warehouse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(EDW) è un sistema che aggrega dati provenienti da differenti sorgenti in un singolo data store che supporti processi come: data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data mining or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Artificial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Intelligence (AI, ML) </a:t>
            </a:r>
          </a:p>
          <a:p>
            <a:pPr marL="457200" indent="-457200">
              <a:buFontTx/>
              <a:buAutoNum type="arabicParenR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 dirty="0"/>
              <a:t>ETL – </a:t>
            </a:r>
            <a:r>
              <a:rPr lang="it-IT" altLang="it-IT" dirty="0" err="1"/>
              <a:t>Extract</a:t>
            </a:r>
            <a:r>
              <a:rPr lang="it-IT" altLang="it-IT" dirty="0"/>
              <a:t>, </a:t>
            </a:r>
            <a:r>
              <a:rPr lang="it-IT" altLang="it-IT" dirty="0" err="1"/>
              <a:t>Transform</a:t>
            </a:r>
            <a:r>
              <a:rPr lang="it-IT" altLang="it-IT" dirty="0"/>
              <a:t> and Load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086394A-6065-C8CF-4979-81B8F4EA4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923" y="4951829"/>
            <a:ext cx="3776780" cy="174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73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11518700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è un processo di Data Integration (Integrazione Dati) che combina i dati provenienti da diverse sorgenti di dati all’interno di una singola data store consistente che è in genere caricato in un data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warehouse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un sistema Target.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 mano che i database sono cresciuti in popolarità intorno al 1970,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l’ETL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fu introdotto come processo di integrazione e caricamento dati per elaborazione ed analisi, e alla fine è divenuto il metodo primario per processare dati per i progetti di data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warehousing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Enterprise Data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Warehouse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(EDW) è un sistema che aggrega dati provenienti da differenti sorgenti in un singolo data store che supporti processi come: data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data mining or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Artificial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Intelligence (AI, ML) </a:t>
            </a:r>
          </a:p>
          <a:p>
            <a:pPr marL="457200" indent="-457200">
              <a:buFontTx/>
              <a:buAutoNum type="arabicParenR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 dirty="0"/>
              <a:t>ETL – </a:t>
            </a:r>
            <a:r>
              <a:rPr lang="it-IT" altLang="it-IT" dirty="0" err="1"/>
              <a:t>Extract</a:t>
            </a:r>
            <a:r>
              <a:rPr lang="it-IT" altLang="it-IT" dirty="0"/>
              <a:t>, </a:t>
            </a:r>
            <a:r>
              <a:rPr lang="it-IT" altLang="it-IT" dirty="0" err="1"/>
              <a:t>Transform</a:t>
            </a:r>
            <a:r>
              <a:rPr lang="it-IT" altLang="it-IT" dirty="0"/>
              <a:t> and Load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086394A-6065-C8CF-4979-81B8F4EA4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923" y="4951829"/>
            <a:ext cx="3776780" cy="174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96033"/>
      </p:ext>
    </p:extLst>
  </p:cSld>
  <p:clrMapOvr>
    <a:masterClrMapping/>
  </p:clrMapOvr>
</p:sld>
</file>

<file path=ppt/theme/theme1.xml><?xml version="1.0" encoding="utf-8"?>
<a:theme xmlns:a="http://schemas.openxmlformats.org/drawingml/2006/main" name="elenco puntat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adazioni di grigio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Power Point</Categoria>
    <_dlc_DocId xmlns="459159c4-d20a-4ff3-9b11-fbd127bd52e5">INTRANET-14-158</_dlc_DocId>
    <_dlc_DocIdUrl xmlns="459159c4-d20a-4ff3-9b11-fbd127bd52e5">
      <Url>https://intranet.istat.it/Collaborativi/_layouts/15/DocIdRedir.aspx?ID=INTRANET-14-158</Url>
      <Description>INTRANET-14-158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3" ma:contentTypeDescription="Creare un nuovo documento." ma:contentTypeScope="" ma:versionID="2ad8b07f9840a1ce9cd199d874146b74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fffb0e16fb90ffea59fef1085e90ecca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Logo" ma:format="Dropdown" ma:internalName="Categoria">
      <xsd:simpleType>
        <xsd:restriction base="dms:Choice">
          <xsd:enumeration value="Logo"/>
          <xsd:enumeration value="Carta intestata con protocollo"/>
          <xsd:enumeration value="Carta intestata senza protocollo"/>
          <xsd:enumeration value="Power Point"/>
          <xsd:enumeration value="Libri digitali e cartacei"/>
          <xsd:enumeration value="Tavole di dati online"/>
          <xsd:enumeration value="Grafici interattivi"/>
          <xsd:enumeration value="Strumenti di comunicazione per i Censimenti permanenti"/>
          <xsd:enumeration value="Strumenti di comunicazione relativi al Censimento generale dell'Agricoltura 2020"/>
          <xsd:enumeration value="Censimenti permanenti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F378BC-F4D0-4510-B4EC-07B6EFE18CF8}">
  <ds:schemaRefs>
    <ds:schemaRef ds:uri="http://schemas.microsoft.com/office/2006/metadata/properties"/>
    <ds:schemaRef ds:uri="http://purl.org/dc/elements/1.1/"/>
    <ds:schemaRef ds:uri="679261c3-551f-4e86-913f-177e0e529669"/>
    <ds:schemaRef ds:uri="http://schemas.openxmlformats.org/package/2006/metadata/core-properties"/>
    <ds:schemaRef ds:uri="459159c4-d20a-4ff3-9b11-fbd127bd52e5"/>
    <ds:schemaRef ds:uri="http://purl.org/dc/terms/"/>
    <ds:schemaRef ds:uri="http://schemas.microsoft.com/office/infopath/2007/PartnerControls"/>
    <ds:schemaRef ds:uri="http://schemas.microsoft.com/office/2006/documentManagement/types"/>
    <ds:schemaRef ds:uri="c58f2efd-82a8-4ecf-b395-8c25e928921d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3F66F418-6054-4EA5-BF8E-6AF3CEAE62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9225</TotalTime>
  <Words>914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7" baseType="lpstr">
      <vt:lpstr>Arial</vt:lpstr>
      <vt:lpstr>Arial Narrow</vt:lpstr>
      <vt:lpstr>Calibri</vt:lpstr>
      <vt:lpstr>Courier New</vt:lpstr>
      <vt:lpstr>Gill Sans MT</vt:lpstr>
      <vt:lpstr>Tahoma</vt:lpstr>
      <vt:lpstr>Wingdings</vt:lpstr>
      <vt:lpstr>Wingdings 2</vt:lpstr>
      <vt:lpstr>elenco puntato</vt:lpstr>
      <vt:lpstr>Data Science</vt:lpstr>
      <vt:lpstr>Programma generale</vt:lpstr>
      <vt:lpstr>Programma prove</vt:lpstr>
      <vt:lpstr>ETL – Extract, Transform and Load</vt:lpstr>
      <vt:lpstr>ETL – Extract, Transform and Load</vt:lpstr>
      <vt:lpstr>ETL – Extract, Transform and Load</vt:lpstr>
      <vt:lpstr>ETL – Extract, Transform and Load</vt:lpstr>
      <vt:lpstr>ETL – Extract, Transform and Load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Francesco Pugliese</cp:lastModifiedBy>
  <cp:revision>415</cp:revision>
  <dcterms:created xsi:type="dcterms:W3CDTF">2020-06-26T06:32:12Z</dcterms:created>
  <dcterms:modified xsi:type="dcterms:W3CDTF">2022-06-19T22:01:12Z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11205160-d5cd-44f2-bf0d-d055913f1cd1</vt:lpwstr>
  </property>
</Properties>
</file>