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4"/>
  </p:notesMasterIdLst>
  <p:sldIdLst>
    <p:sldId id="256" r:id="rId6"/>
    <p:sldId id="365" r:id="rId7"/>
    <p:sldId id="366" r:id="rId8"/>
    <p:sldId id="367" r:id="rId9"/>
    <p:sldId id="368" r:id="rId10"/>
    <p:sldId id="370" r:id="rId11"/>
    <p:sldId id="371" r:id="rId12"/>
    <p:sldId id="369" r:id="rId13"/>
    <p:sldId id="372" r:id="rId14"/>
    <p:sldId id="373" r:id="rId15"/>
    <p:sldId id="374" r:id="rId16"/>
    <p:sldId id="375" r:id="rId17"/>
    <p:sldId id="377" r:id="rId18"/>
    <p:sldId id="376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90" r:id="rId31"/>
    <p:sldId id="389" r:id="rId32"/>
    <p:sldId id="343" r:id="rId3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6265" autoAdjust="0"/>
  </p:normalViewPr>
  <p:slideViewPr>
    <p:cSldViewPr snapToGrid="0" showGuides="1">
      <p:cViewPr varScale="1">
        <p:scale>
          <a:sx n="65" d="100"/>
          <a:sy n="65" d="100"/>
        </p:scale>
        <p:origin x="724" y="4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www.zerounoweb.it/software/blockchain/chi-mina-le-blockchain/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372394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 o meno dal 2013 che lo si utilizza per descrivere la piattaforma tecnologica che sta alla base di meccanismi di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che potrebbero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abilitare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nuove forme di scambio (di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contratti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ecc.) dove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fiducia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più riposta in una 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tutti i partecipanti dello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400" b="1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lockchain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un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possiamo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dire. Bitcoin 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trovato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molti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utilizzi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aldilà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 </a:t>
            </a:r>
            <a:r>
              <a:rPr lang="en-US" sz="2400" b="0" i="0" dirty="0" err="1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promuove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l’anonymity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rgbClr val="2021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per la </a:t>
            </a:r>
            <a:r>
              <a:rPr lang="en-US" sz="2400" b="0" i="0" dirty="0" err="1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54" y="5472053"/>
            <a:ext cx="1830516" cy="12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2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4" y="1372394"/>
            <a:ext cx="708286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alla base del funzionamento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rappresentano in realtà nulla di nuovo per il mondo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tratta di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vanno 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peer-to-peer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(tipo Napster) alla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particolare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chiave pubblica e privata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(algoritmi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asimmetrici o simmetrici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si basano sull’utilizzo di chiavi per cifrare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decifrare una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informazione)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83" y="2121617"/>
            <a:ext cx="4242754" cy="34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8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894115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algoritmo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matematico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trasforma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dati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lunghezza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arbitraria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(per esempio un messaggio) 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stringa binaria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dimensione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fissa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chiamata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unidirezionali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quindi difficili da invertire, motivo per cui sono utilizzati nelle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l’autenticazione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messaggi oppure proteggere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credenziali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degli utenti nell’accesso ai servizi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 che appare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rivoluzionario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seppur con l’impiego di tecnologie già esistenti, è la loro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 formare quella che appunto viene riconosciuta come una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948" y="2835121"/>
            <a:ext cx="2423344" cy="16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7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701403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Un’architettura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sostanza,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custodisce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un deposito di dati formalmente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una lista di record che continua a crescere, ma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resiste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eventuali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nel mondo finanziario potrebbe essere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paragonato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banca) risiede su ogni singolo nodo (computer) e non è quindi governabile e manipolabile da un ente centrale.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693" y="1974133"/>
            <a:ext cx="4216501" cy="31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2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664041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differenti tipi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(che contengono i dati di un fatto o un’operazione) 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come le transazioni vengono inserite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(che rappresentano i veri e propri blocchi).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importante comprendere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blocchi perché è su di essa che si basa anche la diversità tra utenti/partecipanti alla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cosiddetti ‘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miners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90" y="2190136"/>
            <a:ext cx="4442952" cy="29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0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333064"/>
            <a:ext cx="673873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primi sono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vogliono effettuare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(per esempio trasferire un bene ad un altro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secondi sono coloro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creano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che inseriscono la transazione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(generalmente a fronte di una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ricompensa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per il controllo effettuato sulla transazione, per non alimentare comportamenti illeciti che farebbero quindi cadere il meccanismo di fiducia della comunità).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72" y="2287536"/>
            <a:ext cx="4222628" cy="23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9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6" y="1333064"/>
            <a:ext cx="1191669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i contenitori di base dell’informazione all’interno di una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Contengono solo dati della transazione. Una volta aggiunti alla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blocchi non possono essere cambiati. I blocchi sono messi in sicurezza attraverso le tecniche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crittografiche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esattamente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suggerisce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contenitori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le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principalmente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bitcoin. Su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alcune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varietà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alter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13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6" y="1333064"/>
            <a:ext cx="1191669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 teorica,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fiducia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livello globale, sorretto da tecnologie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nelle mani di tutti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senza la possibilità che tale sistema possa essere corrotto, risulta a dir poco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dirompente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 rimanere sul fronte della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teoria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perché, in realtà, seppur i rischi di finire come in un film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fantascienza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intrappolati all’interno di un’anarchica prigione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cibernetica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siano remoti, i limiti oggettivi allo sviluppo di una tecnica liberatrice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disintermediante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applicata a qualsiasi contesto, sono tutt’altro che superabili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Rimanendo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 dei nostri confini, quelli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funzionamento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mostra evidenti difficoltà in termini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Per poter verificare un nuovo blocco o aggiungere una transazione all’interno della catena serve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partendo dall’analisi fatta su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gli analisti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stimano che il 50% dell’intero network in realtà lavori per questo tipo di operazioni e per ogni singola verifica servano in media 10 minuti (cosa che porta ad avere, all’interno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7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transazioni al secondo). “Paragonando questi dati alla media di 2500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generate all’interno del circuito Visa che può reggere fino a 40mila e più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risulta ancora difficile pensare ad una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scalabile”, ammette Martha Bennett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Vero è che il mondo si è mosso, soprattutto sul fronte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dallo sviluppo di software per inviare, ricevere e gestire il proprio conto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(Exchange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Greenbits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Blockchain.info, solo per citare alcuni nomi), fino a coloro che costruiscono le infrastrutture od offrono servizi di pagamento. Dal 2010 ad oggi, attorno a algoritmi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2016 valeva già oltre 1 miliardo di dollari – suddivise in 7 categorie (figura 1):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infrastrutture,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3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7" y="1333064"/>
            <a:ext cx="1168072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Partendo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dall’analisi fatta su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analisti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stimano che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dell’intero network in realtà lavori per questo tipo di operazioni e per ogni singola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servano in media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(cosa che porta ad avere, all’interno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transazioni al secondo).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Paragonando questi dati alla media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generate all’interno del circuito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può reggere fino a 40mila e più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risulta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ancora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difficile pensare ad una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ammette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Martha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Bennett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Vero è che il mondo si è mosso, soprattutto sul fronte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dallo sviluppo di software per inviare, ricevere e gestire il proprio conto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Greenbits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Blockchain.info, solo per citare alcuni nomi), fino a coloro che costruiscono le infrastrutture od offrono servizi di pagamento.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2010 ad oggi, attorno a algoritmi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2016 valeva già oltre 1 miliardo di dollari – suddivise in 7 categorie (figura 1):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infrastrutture,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17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7" y="1333064"/>
            <a:ext cx="630247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oggi, attorno a algoritmi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2016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valeva già oltre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miliardo di dollari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suddivise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infrastrutture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83" y="2316665"/>
            <a:ext cx="4555016" cy="30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1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(DLT)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sistemi basati su un registro distribuito, e a questa grande famiglia appartiene anche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Sono sistemi basati su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sistemi in cui tutti i nodi di una rete possiedono la stessa copia di un database che può essere letto e modificato in modo indipendente dai singoli nodi.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tutti che possiedono una copia del database, possono consultarlo, devono passare da un ente centrale (o più soggetti valutatori) per modificarne i dati</a:t>
            </a:r>
          </a:p>
          <a:p>
            <a:pPr algn="just">
              <a:lnSpc>
                <a:spcPct val="115000"/>
              </a:lnSpc>
              <a:spcBef>
                <a:spcPts val="2400"/>
              </a:spcBef>
              <a:tabLst>
                <a:tab pos="457200" algn="l"/>
              </a:tabLst>
            </a:pPr>
            <a:r>
              <a:rPr lang="it-IT" sz="1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it-IT" sz="1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400" b="1" i="0">
              <a:solidFill>
                <a:srgbClr val="525252"/>
              </a:solidFill>
              <a:effectLst/>
              <a:latin typeface="IBM Plex Sans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969134-F2E8-2ADE-350A-9569776C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129" y="1810556"/>
            <a:ext cx="3501072" cy="37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648408"/>
            <a:ext cx="8662219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volta che le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aggiunte al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esse non possono essere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rimosse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cambiato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mantenute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vivranno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finchè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esiste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sopra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sequenziale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Uno ad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l’intera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L’esatta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differisce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c’è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base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comune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704" y="1285333"/>
            <a:ext cx="3215148" cy="52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0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(in italiano: blocchi concatenati) è una struttura dati che consiste in elenchi crescenti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denominati 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collegati tra loro in modo sicuro utilizzando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Ogni blocco contiene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blocco precedente,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Poiché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blocco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precedente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questi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formano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effettivamente una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ogni blocco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si collega a quelli precedenti.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conseguenza, le transazioni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irreversibili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quanto, una volta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 dati in un determinato blocco non possono essere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retroattivamente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senza alterare tutti i blocchi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successivi.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rientra nella più ampia famiglia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registri distribuiti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ossia sistemi che si basano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replicato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condiviso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sincronizzato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più soggetti presenti in molteplici luoghi, ma comunque appartenenti alla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medesima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85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richiesto che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coinvolti conoscano l'identità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reciproca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si fidino l'uno dell'altro perché, per garantire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le varie copie, l'aggiunta di un nuovo blocco è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condiviso.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autorizzata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l'aggiunta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ogni nodo aggiorna la propria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natura stessa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dati garantisce l'assenza di una sua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manipolazione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futura.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accomunano i sistemi sviluppati con le tecnologie della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dei registri distribuiti sono: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dati,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disintermediazione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tracciabilità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trasferimenti,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trasparenza/verificabilità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immutabilità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registro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2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71121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Grazie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considerata pertanto un'alternativa in termini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affidabilità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ai registri gestiti in maniera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autorità riconosciute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regolamentate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pubbliche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amministrazioni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assicurazioni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pagamento, ecc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.).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 essenziali della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contenitori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contengono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volta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61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corpo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Immagazzinare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questi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massima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delle priorità della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 per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bisogno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Ma prima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scoprire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vediamo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prima come 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memorizzati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84" y="3579243"/>
            <a:ext cx="8626578" cy="29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75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70" y="1382937"/>
            <a:ext cx="7109718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hanno guadagnato questo nome dal momento che si basano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pesantemente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sulla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principalmente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hash.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simboli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determinate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attraverso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hashing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SHA-256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 non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stesso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prende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li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trasforma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un’unica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simboli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614" y="1762857"/>
            <a:ext cx="4556386" cy="42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89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425836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funzione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serve a condensare gruppi di transazioni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collegare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ciascun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il successivo,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ogni blocco.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infatti è spesso usato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trovare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una transazione sulla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23" y="1465007"/>
            <a:ext cx="6855415" cy="51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97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5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L’hash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l’header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è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costituiscono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L’hash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precedente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catena,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 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relative a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L’ostacolo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dell’obiettivo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aggiusta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l’ostacolo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casual di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“the nonce”.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/>
              <a:t>Tutti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eccetto</a:t>
            </a:r>
            <a:r>
              <a:rPr lang="en-US" sz="2400" dirty="0" smtClean="0"/>
              <a:t> </a:t>
            </a:r>
            <a:r>
              <a:rPr lang="en-US" sz="2400" dirty="0" err="1"/>
              <a:t>l’ultimo</a:t>
            </a:r>
            <a:r>
              <a:rPr lang="en-US" sz="2400" dirty="0" smtClean="0"/>
              <a:t> di </a:t>
            </a:r>
            <a:r>
              <a:rPr lang="en-US" sz="2400" dirty="0" err="1" smtClean="0"/>
              <a:t>questi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elementi</a:t>
            </a:r>
            <a:r>
              <a:rPr lang="en-US" sz="2400" dirty="0" smtClean="0"/>
              <a:t> </a:t>
            </a:r>
            <a:r>
              <a:rPr lang="en-US" sz="2400" dirty="0" err="1" smtClean="0"/>
              <a:t>sono</a:t>
            </a:r>
            <a:r>
              <a:rPr lang="en-US" sz="2400" dirty="0" smtClean="0"/>
              <a:t> </a:t>
            </a:r>
            <a:r>
              <a:rPr lang="en-US" sz="2400" dirty="0" err="1" smtClean="0"/>
              <a:t>conosciuti</a:t>
            </a:r>
            <a:r>
              <a:rPr lang="en-US" sz="2400" dirty="0" smtClean="0"/>
              <a:t> in </a:t>
            </a:r>
            <a:r>
              <a:rPr lang="en-US" sz="2400" b="1" dirty="0" err="1" smtClean="0"/>
              <a:t>anticipo</a:t>
            </a:r>
            <a:r>
              <a:rPr lang="en-US" sz="2400" dirty="0" smtClean="0"/>
              <a:t> prima </a:t>
            </a:r>
            <a:r>
              <a:rPr lang="en-US" sz="2400" dirty="0" err="1" smtClean="0"/>
              <a:t>che</a:t>
            </a:r>
            <a:r>
              <a:rPr lang="en-US" sz="2400" dirty="0" smtClean="0"/>
              <a:t> un </a:t>
            </a:r>
            <a:r>
              <a:rPr lang="en-US" sz="2400" b="1" dirty="0" err="1" smtClean="0"/>
              <a:t>blocco</a:t>
            </a:r>
            <a:r>
              <a:rPr lang="en-US" sz="2400" dirty="0" smtClean="0"/>
              <a:t> </a:t>
            </a:r>
            <a:r>
              <a:rPr lang="en-US" sz="2400" dirty="0" err="1" smtClean="0"/>
              <a:t>sia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aggiunto</a:t>
            </a:r>
            <a:r>
              <a:rPr lang="en-US" sz="2400" dirty="0" smtClean="0"/>
              <a:t> </a:t>
            </a:r>
            <a:r>
              <a:rPr lang="en-US" sz="2400" dirty="0" err="1" smtClean="0"/>
              <a:t>alla</a:t>
            </a:r>
            <a:r>
              <a:rPr lang="en-US" sz="2400" dirty="0" smtClean="0"/>
              <a:t> </a:t>
            </a:r>
            <a:r>
              <a:rPr lang="en-US" sz="2400" b="1" dirty="0" smtClean="0"/>
              <a:t>catena</a:t>
            </a:r>
            <a:r>
              <a:rPr lang="en-US" sz="2400" dirty="0" smtClean="0"/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91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57F920-DCCD-CF89-645E-EE041C3494AA}"/>
              </a:ext>
            </a:extLst>
          </p:cNvPr>
          <p:cNvSpPr txBox="1"/>
          <p:nvPr/>
        </p:nvSpPr>
        <p:spPr>
          <a:xfrm>
            <a:off x="825119" y="1557338"/>
            <a:ext cx="10105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https://blog.osservatori.net/it_it/blockchain-spiegazione-significato-applicazioni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A09C18-D12E-BFB8-4B6E-19C2D19894CD}"/>
              </a:ext>
            </a:extLst>
          </p:cNvPr>
          <p:cNvSpPr txBox="1"/>
          <p:nvPr/>
        </p:nvSpPr>
        <p:spPr>
          <a:xfrm>
            <a:off x="825119" y="2253504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https://www.zerounoweb.it/cio-innovation/blockchain-architettura-applicazioni-scenari-futuri/</a:t>
            </a:r>
          </a:p>
        </p:txBody>
      </p:sp>
      <p:sp>
        <p:nvSpPr>
          <p:cNvPr id="2" name="Rettangolo 1"/>
          <p:cNvSpPr/>
          <p:nvPr/>
        </p:nvSpPr>
        <p:spPr>
          <a:xfrm>
            <a:off x="825119" y="3226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https://www.fortuneita.com/2021/12/10/la-nuova-strada-del-crypto-il-mining-a-rate/</a:t>
            </a:r>
          </a:p>
        </p:txBody>
      </p:sp>
      <p:sp>
        <p:nvSpPr>
          <p:cNvPr id="8" name="Rettangolo 7"/>
          <p:cNvSpPr/>
          <p:nvPr/>
        </p:nvSpPr>
        <p:spPr>
          <a:xfrm>
            <a:off x="825119" y="41017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https://www.bitstamp.net/learn/crypto-101/what-are-blocks-in-the-blockchain/</a:t>
            </a:r>
          </a:p>
        </p:txBody>
      </p:sp>
      <p:sp>
        <p:nvSpPr>
          <p:cNvPr id="9" name="Rettangolo 8"/>
          <p:cNvSpPr/>
          <p:nvPr/>
        </p:nvSpPr>
        <p:spPr>
          <a:xfrm>
            <a:off x="825119" y="5010667"/>
            <a:ext cx="3996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https://youngplatform.com/glossary/hash/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(DLT)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dunque un Sistema digitale che registra la transazione delle risorse in cui le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loro dettagli sono registrati in posti multipli allo stesso tempo. A differenza dei database tradizionali, i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ledgers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hanno nessun sistema di store centrale o funzionalità amministrativa. </a:t>
            </a: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B340A9-9127-B26C-7FBA-3EB5CD24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42" y="3429000"/>
            <a:ext cx="4856927" cy="328429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214B98-983E-E9A5-A87E-D3AB23B9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93" y="3559530"/>
            <a:ext cx="4170265" cy="27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4713" y="1213806"/>
            <a:ext cx="729124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 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sono dunque incluse nella più ampia famiglia delle tecnologie di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 sistemi che si basano su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può essere letto e modificato da più nodi di una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validare le modifiche da effettuare al registro, in assenza di un ente centrale, i nodi devono raggiungere il consenso. 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modalità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cui si raggiunge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alcune delle caratteristiche che connotano le diverse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61E14583-8F41-08F0-5B7D-9E589C7F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231300"/>
            <a:ext cx="3721543" cy="26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7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quindi una sottofamiglia di tecnologie, o come viene spesso precisato, un insieme di tecnologie, in cui il registro è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una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contenenti le transazioni e il consenso è distribuito su tutti i nodi della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 i nodi possono partecipare al processo di validazione delle transazioni da includere nel registro.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E32093-7C83-3977-F993-59357976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31" y="2001402"/>
            <a:ext cx="4441414" cy="31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3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Un'Architettura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sostanza,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'custodisce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un deposito di dati formalmente costituito da una lista di record che continua a crescere, ma che resiste ad eventuali modifiche.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Tutto inizia 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2008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anno che tutti ricordiamo per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tracollo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finanziario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cui ancora oggi sentiamo le conseguenze.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450B9E-1AC0-E05D-D153-8F5D24EB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575" y="1710925"/>
            <a:ext cx="4890955" cy="408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7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716" y="1232694"/>
            <a:ext cx="10912856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it-IT" sz="2400">
                <a:solidFill>
                  <a:srgbClr val="5F5858"/>
                </a:solidFill>
                <a:latin typeface="Domine"/>
              </a:rPr>
              <a:t>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Satoshi Nakamoto, personaggio attorno al quale tutt’oggi aleggia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nube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mistero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pubblica il protocollo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attraverso un white paper nel quale viene descritta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atta a reggere la circolazione di bitcoin,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moneta digitale la cui implementazione si basa sui principi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convalidare le transazioni e la generazione di moneta stessa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moneta transita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liberamente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gli utenti senza costi sulle operazioni e senza il controllo di un organo centrale.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maiuscola indica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cui sono stati rilasciati dettagli e codice 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2009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minuscola indica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criptata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cui prima emissione risale al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3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3711" y="1232694"/>
            <a:ext cx="930426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regge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la fiducia distribuita è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grande rivoluzione, da un punto di vista teorico, sta proprio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nell’assenza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intermediari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come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il libro contabile, il cosiddetto bank ledger, ossia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quale viene registrata tutta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ora diventa in realtà un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accessibile da qualsiasi utente che effettui una transazione ed entri quindi a far parte della ‘catena di distribuzione’, cui è affidato il controllo dell’intero sistema o di una parte di esso (tutte le informazioni del ‘libro mastro’ sono distribuite e condivise da tutti i soggetti del network, cioè da coloro che partecipano alla Blockchain).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9" name="Immagine 8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23BD3C40-D5B7-4378-9A31-5DEE467A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" y="2025748"/>
            <a:ext cx="2152358" cy="25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2399" y="1232694"/>
            <a:ext cx="650557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Sebbene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Nakamoto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abbia dato il via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all’architettura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(cioè l’infrastruttura che sottende alla circolazione della moneta criptata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in poco tempo il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concetto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preso il sopravvento.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stato dunque identificata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identificando appunto con esso il nome dell’infrastruttura e preferendo parlare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non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evitare che venga culturalmente associata solo alla moneta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9FDE205-8211-F6E6-B1D7-A3A51945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2527300"/>
            <a:ext cx="4368718" cy="24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68830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19223</TotalTime>
  <Words>2870</Words>
  <Application>Microsoft Office PowerPoint</Application>
  <PresentationFormat>Widescreen</PresentationFormat>
  <Paragraphs>134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40" baseType="lpstr">
      <vt:lpstr>Arial</vt:lpstr>
      <vt:lpstr>Arial Narrow</vt:lpstr>
      <vt:lpstr>Calibri</vt:lpstr>
      <vt:lpstr>Courier New</vt:lpstr>
      <vt:lpstr>Domine</vt:lpstr>
      <vt:lpstr>Gill Sans MT</vt:lpstr>
      <vt:lpstr>IBM Plex Sans</vt:lpstr>
      <vt:lpstr>Tahoma</vt:lpstr>
      <vt:lpstr>Times New Roman</vt:lpstr>
      <vt:lpstr>Wingdings</vt:lpstr>
      <vt:lpstr>Wingdings 2</vt:lpstr>
      <vt:lpstr>elenco puntato</vt:lpstr>
      <vt:lpstr>Distributed Ledger Technology </vt:lpstr>
      <vt:lpstr>Distributed Ledger Technology </vt:lpstr>
      <vt:lpstr>Distributed Ledger Technology </vt:lpstr>
      <vt:lpstr>Blockchain </vt:lpstr>
      <vt:lpstr>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più nel dettaglio </vt:lpstr>
      <vt:lpstr>Architetture di Blockchain più nel dettaglio </vt:lpstr>
      <vt:lpstr>Architetture di Blockchain più nel dettaglio </vt:lpstr>
      <vt:lpstr>Architetture di Blockchain più nel dettaglio </vt:lpstr>
      <vt:lpstr>Le parti di un Blocco </vt:lpstr>
      <vt:lpstr>Le parti di un Blocco </vt:lpstr>
      <vt:lpstr>Le parti di un Blocco </vt:lpstr>
      <vt:lpstr>Le parti di un Blocco 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</cp:lastModifiedBy>
  <cp:revision>582</cp:revision>
  <dcterms:created xsi:type="dcterms:W3CDTF">2020-06-26T06:32:12Z</dcterms:created>
  <dcterms:modified xsi:type="dcterms:W3CDTF">2023-04-02T22:51:44Z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