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2" r:id="rId2"/>
    <p:sldId id="273" r:id="rId3"/>
    <p:sldId id="304" r:id="rId4"/>
    <p:sldId id="303" r:id="rId5"/>
    <p:sldId id="305" r:id="rId6"/>
    <p:sldId id="306" r:id="rId7"/>
    <p:sldId id="307" r:id="rId8"/>
    <p:sldId id="301" r:id="rId9"/>
    <p:sldId id="308" r:id="rId10"/>
    <p:sldId id="300" r:id="rId11"/>
    <p:sldId id="309" r:id="rId12"/>
    <p:sldId id="310" r:id="rId13"/>
    <p:sldId id="274" r:id="rId14"/>
    <p:sldId id="258"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52" autoAdjust="0"/>
    <p:restoredTop sz="94660"/>
  </p:normalViewPr>
  <p:slideViewPr>
    <p:cSldViewPr snapToGrid="0">
      <p:cViewPr varScale="1">
        <p:scale>
          <a:sx n="72" d="100"/>
          <a:sy n="72" d="100"/>
        </p:scale>
        <p:origin x="9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83E-8C6D-094D-AEF7-8B1995DF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3A2200-155C-EA44-95CE-06815C907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8DE3CC-D922-8F4A-B5A3-631689E05692}"/>
              </a:ext>
            </a:extLst>
          </p:cNvPr>
          <p:cNvSpPr>
            <a:spLocks noGrp="1"/>
          </p:cNvSpPr>
          <p:nvPr>
            <p:ph type="dt" sz="half" idx="10"/>
          </p:nvPr>
        </p:nvSpPr>
        <p:spPr/>
        <p:txBody>
          <a:bodyPr/>
          <a:lstStyle/>
          <a:p>
            <a:fld id="{A79A9F8F-AFB1-4AD8-BE98-DD9766296D3E}" type="datetimeFigureOut">
              <a:rPr lang="it-IT" smtClean="0"/>
              <a:t>02/07/2022</a:t>
            </a:fld>
            <a:endParaRPr lang="it-IT" dirty="0"/>
          </a:p>
        </p:txBody>
      </p:sp>
      <p:sp>
        <p:nvSpPr>
          <p:cNvPr id="5" name="Footer Placeholder 4">
            <a:extLst>
              <a:ext uri="{FF2B5EF4-FFF2-40B4-BE49-F238E27FC236}">
                <a16:creationId xmlns:a16="http://schemas.microsoft.com/office/drawing/2014/main" id="{123E6E17-3BD4-C140-B384-E986FC6F4CC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B00A731-62ED-5542-A615-15D045236C1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66207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5A13-4107-734F-A1E5-B4871FD46E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00E99F-1F1C-AE45-A493-2D31906E74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E0BEDF-4A9F-7A48-850C-DE617B7AA894}"/>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5" name="Footer Placeholder 4">
            <a:extLst>
              <a:ext uri="{FF2B5EF4-FFF2-40B4-BE49-F238E27FC236}">
                <a16:creationId xmlns:a16="http://schemas.microsoft.com/office/drawing/2014/main" id="{1F02E8AE-9021-6540-A9C2-BFCF473261E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A878226-A09B-854C-B07C-FD0507EBAD48}"/>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51937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93547-E96E-DC47-9103-EE024EB05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F6D110-B1EE-2149-8CDD-1DA6230360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72DC1-B84A-7B44-B617-F9BF77719D22}"/>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5" name="Footer Placeholder 4">
            <a:extLst>
              <a:ext uri="{FF2B5EF4-FFF2-40B4-BE49-F238E27FC236}">
                <a16:creationId xmlns:a16="http://schemas.microsoft.com/office/drawing/2014/main" id="{F7269FF6-E983-BC4E-8AA1-49614B75F91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6A4385-B823-3B43-B693-5F0E8035486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1101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stazione sezi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56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095B-7CD0-144F-9E8F-15DBCE0252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0D73C5-722B-FD49-9D9C-D04D1F4E3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A68D42-F5F9-3046-9697-409D945DA367}"/>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5" name="Footer Placeholder 4">
            <a:extLst>
              <a:ext uri="{FF2B5EF4-FFF2-40B4-BE49-F238E27FC236}">
                <a16:creationId xmlns:a16="http://schemas.microsoft.com/office/drawing/2014/main" id="{6FC00BD6-6166-664C-9C95-C3C05094695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0F63444-2E53-A048-9089-4AC101651F12}"/>
              </a:ext>
            </a:extLst>
          </p:cNvPr>
          <p:cNvSpPr>
            <a:spLocks noGrp="1"/>
          </p:cNvSpPr>
          <p:nvPr>
            <p:ph type="sldNum" sz="quarter" idx="12"/>
          </p:nvPr>
        </p:nvSpPr>
        <p:spPr/>
        <p:txBody>
          <a:bodyPr/>
          <a:lstStyle/>
          <a:p>
            <a:endParaRPr lang="it-IT" dirty="0"/>
          </a:p>
        </p:txBody>
      </p:sp>
    </p:spTree>
    <p:extLst>
      <p:ext uri="{BB962C8B-B14F-4D97-AF65-F5344CB8AC3E}">
        <p14:creationId xmlns:p14="http://schemas.microsoft.com/office/powerpoint/2010/main" val="28444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BB83-BDC0-8146-9571-1578D36DB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87E7F9-6CA1-3348-B6A3-D1FA9C1F3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8C5EDE-EEB4-7E4F-91F4-27EACA5A71E1}"/>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5" name="Footer Placeholder 4">
            <a:extLst>
              <a:ext uri="{FF2B5EF4-FFF2-40B4-BE49-F238E27FC236}">
                <a16:creationId xmlns:a16="http://schemas.microsoft.com/office/drawing/2014/main" id="{1551BD5D-76F7-2D44-B2DE-FCF46695DA3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9694EAF-FD06-FE4B-BAA0-4618D8BCEED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8999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FFC9-09A7-2247-9212-4C54FB6C3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71B691-9C14-4347-AAE3-820467E51F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D28158-4ACB-3242-B932-D7FA2FDBCA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E69A50-4A2D-5942-A28C-124D7BC9519B}"/>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6" name="Footer Placeholder 5">
            <a:extLst>
              <a:ext uri="{FF2B5EF4-FFF2-40B4-BE49-F238E27FC236}">
                <a16:creationId xmlns:a16="http://schemas.microsoft.com/office/drawing/2014/main" id="{A03AA47F-D2EE-C640-BD03-8A739DE2462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72C9A3A-536D-2441-BC33-1CCD1C32550C}"/>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85500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7CFA-8647-D143-B975-2ED08277B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1DED52-0886-0B46-94AD-82E8F9E20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2A86A4-1E72-734D-A54E-D1831B1137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B021A2-8686-1040-A2F7-5848D2312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25657-931B-9749-A6FB-BCC5BDF869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21214C-D1D0-C647-8817-6A845663F003}"/>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8" name="Footer Placeholder 7">
            <a:extLst>
              <a:ext uri="{FF2B5EF4-FFF2-40B4-BE49-F238E27FC236}">
                <a16:creationId xmlns:a16="http://schemas.microsoft.com/office/drawing/2014/main" id="{B1D088B4-8DB9-784B-85C9-85D6168C71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8181798-D19A-5441-B10A-623B8BB5FFB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31713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B1AC-AAD1-C743-97B5-4647B87B9E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F65A8-0C7F-1C4F-A77B-ABA7587D3B09}"/>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4" name="Footer Placeholder 3">
            <a:extLst>
              <a:ext uri="{FF2B5EF4-FFF2-40B4-BE49-F238E27FC236}">
                <a16:creationId xmlns:a16="http://schemas.microsoft.com/office/drawing/2014/main" id="{DD5980BC-5DBD-1F47-A93D-1A491E1BA7A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8F6DEBDE-60BE-A44B-AFC7-B8D5B52722C9}"/>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5517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BDB5D-862B-1E43-AA02-41D1C44A386C}"/>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3" name="Footer Placeholder 2">
            <a:extLst>
              <a:ext uri="{FF2B5EF4-FFF2-40B4-BE49-F238E27FC236}">
                <a16:creationId xmlns:a16="http://schemas.microsoft.com/office/drawing/2014/main" id="{BC0BD895-8476-2748-B123-D383B7C1924D}"/>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42B21025-BB40-EF49-B631-243C03A5A364}"/>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46973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6EC-71D2-414E-AFDC-330E1818B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E288F3-2050-884F-A3ED-FBD6A3315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0DEF0A-3479-DB4E-951D-16C176F49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C681F-07F2-DE48-B19A-1E3C016D9D2E}"/>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6" name="Footer Placeholder 5">
            <a:extLst>
              <a:ext uri="{FF2B5EF4-FFF2-40B4-BE49-F238E27FC236}">
                <a16:creationId xmlns:a16="http://schemas.microsoft.com/office/drawing/2014/main" id="{CBCDFBA2-7D09-B645-B65D-E444AAE0B64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3E3654F-7451-6D4A-A7B4-A53FDA42E98E}"/>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073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3799-B866-DB41-BEB9-C40B3096A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5F1A56-6E04-A845-84B3-E3D0373E9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A6C575-ABD4-C04F-80B3-891FE4999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9B0A3E-0D94-D24D-AE10-2AF10294A709}"/>
              </a:ext>
            </a:extLst>
          </p:cNvPr>
          <p:cNvSpPr>
            <a:spLocks noGrp="1"/>
          </p:cNvSpPr>
          <p:nvPr>
            <p:ph type="dt" sz="half" idx="10"/>
          </p:nvPr>
        </p:nvSpPr>
        <p:spPr/>
        <p:txBody>
          <a:bodyPr/>
          <a:lstStyle/>
          <a:p>
            <a:fld id="{A79A9F8F-AFB1-4AD8-BE98-DD9766296D3E}" type="datetimeFigureOut">
              <a:rPr lang="it-IT" smtClean="0"/>
              <a:t>02/07/2022</a:t>
            </a:fld>
            <a:endParaRPr lang="it-IT"/>
          </a:p>
        </p:txBody>
      </p:sp>
      <p:sp>
        <p:nvSpPr>
          <p:cNvPr id="6" name="Footer Placeholder 5">
            <a:extLst>
              <a:ext uri="{FF2B5EF4-FFF2-40B4-BE49-F238E27FC236}">
                <a16:creationId xmlns:a16="http://schemas.microsoft.com/office/drawing/2014/main" id="{8592D0D4-699F-A94A-A4CA-BAC61F2E2D0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B0CC64-69FB-0342-91C3-745A959835BA}"/>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86200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F895F-A274-FE48-ACE6-903DEE764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2E8E73-79D9-2645-B769-26DF9E69D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B63FAA-71B6-BD49-8484-4650C4C6F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A9F8F-AFB1-4AD8-BE98-DD9766296D3E}" type="datetimeFigureOut">
              <a:rPr lang="it-IT" smtClean="0"/>
              <a:t>02/07/2022</a:t>
            </a:fld>
            <a:endParaRPr lang="it-IT"/>
          </a:p>
        </p:txBody>
      </p:sp>
      <p:sp>
        <p:nvSpPr>
          <p:cNvPr id="5" name="Footer Placeholder 4">
            <a:extLst>
              <a:ext uri="{FF2B5EF4-FFF2-40B4-BE49-F238E27FC236}">
                <a16:creationId xmlns:a16="http://schemas.microsoft.com/office/drawing/2014/main" id="{E3CEA366-2ADF-BE4E-83F0-6D94100E9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1188D143-7591-7341-B056-0568222CB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3570B-F1F2-4315-AC82-5A235D64A224}" type="slidenum">
              <a:rPr lang="it-IT" smtClean="0"/>
              <a:t>‹N›</a:t>
            </a:fld>
            <a:endParaRPr lang="it-IT"/>
          </a:p>
        </p:txBody>
      </p:sp>
    </p:spTree>
    <p:extLst>
      <p:ext uri="{BB962C8B-B14F-4D97-AF65-F5344CB8AC3E}">
        <p14:creationId xmlns:p14="http://schemas.microsoft.com/office/powerpoint/2010/main" val="1955640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towardsdatascience.com/top-10-algorithms-for-machine-learning-beginners-149374935f3c"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pmc/articles/PMC2648734/?source=post_pag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b="1" u="sng" dirty="0"/>
              <a:t>Gradient Boosting</a:t>
            </a:r>
            <a:br>
              <a:rPr lang="en-US" b="1" u="sng" dirty="0"/>
            </a:br>
            <a:r>
              <a:rPr lang="en-US" b="1" u="sng" dirty="0" err="1"/>
              <a:t>XGBoost</a:t>
            </a:r>
            <a:endParaRPr lang="en-US" b="1" u="sng" dirty="0"/>
          </a:p>
        </p:txBody>
      </p:sp>
      <p:sp>
        <p:nvSpPr>
          <p:cNvPr id="3" name="Sottotitolo 2"/>
          <p:cNvSpPr>
            <a:spLocks noGrp="1"/>
          </p:cNvSpPr>
          <p:nvPr>
            <p:ph type="subTitle" idx="1"/>
          </p:nvPr>
        </p:nvSpPr>
        <p:spPr/>
        <p:txBody>
          <a:bodyPr/>
          <a:lstStyle/>
          <a:p>
            <a:endParaRPr lang="it-IT" dirty="0"/>
          </a:p>
          <a:p>
            <a:r>
              <a:rPr lang="it-IT" dirty="0"/>
              <a:t>Francesco Pugliese, PhD</a:t>
            </a:r>
          </a:p>
          <a:p>
            <a:r>
              <a:rPr lang="it-IT" dirty="0"/>
              <a:t>neural1977@gmail.com</a:t>
            </a:r>
          </a:p>
          <a:p>
            <a:endParaRPr lang="it-IT" dirty="0"/>
          </a:p>
        </p:txBody>
      </p:sp>
    </p:spTree>
    <p:extLst>
      <p:ext uri="{BB962C8B-B14F-4D97-AF65-F5344CB8AC3E}">
        <p14:creationId xmlns:p14="http://schemas.microsoft.com/office/powerpoint/2010/main" val="374154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1609736" cy="492443"/>
          </a:xfrm>
          <a:prstGeom prst="rect">
            <a:avLst/>
          </a:prstGeom>
          <a:noFill/>
        </p:spPr>
        <p:txBody>
          <a:bodyPr wrap="none" rtlCol="0">
            <a:spAutoFit/>
          </a:bodyPr>
          <a:lstStyle/>
          <a:p>
            <a:r>
              <a:rPr lang="en-GB" sz="2600" b="1" dirty="0" err="1">
                <a:latin typeface="Tahoma" panose="020B0604030504040204" pitchFamily="34" charset="0"/>
                <a:ea typeface="Tahoma" panose="020B0604030504040204" pitchFamily="34" charset="0"/>
                <a:cs typeface="Tahoma" panose="020B0604030504040204" pitchFamily="34" charset="0"/>
              </a:rPr>
              <a:t>XGBoost</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06421" y="1079599"/>
            <a:ext cx="10938510" cy="5355312"/>
          </a:xfrm>
          <a:prstGeom prst="rect">
            <a:avLst/>
          </a:prstGeom>
          <a:noFill/>
        </p:spPr>
        <p:txBody>
          <a:bodyPr wrap="square" rtlCol="0">
            <a:spAutoFit/>
          </a:bodyPr>
          <a:lstStyle/>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L' </a:t>
            </a:r>
            <a:r>
              <a:rPr lang="en-GB" err="1">
                <a:latin typeface="Tahoma" panose="020B0604030504040204" pitchFamily="34" charset="0"/>
                <a:ea typeface="Tahoma" panose="020B0604030504040204" pitchFamily="34" charset="0"/>
                <a:cs typeface="Tahoma" panose="020B0604030504040204" pitchFamily="34" charset="0"/>
              </a:rPr>
              <a:t>XGBoost</a:t>
            </a:r>
            <a:r>
              <a:rPr lang="en-GB">
                <a:latin typeface="Tahoma" panose="020B0604030504040204" pitchFamily="34" charset="0"/>
                <a:ea typeface="Tahoma" panose="020B0604030504040204" pitchFamily="34" charset="0"/>
                <a:cs typeface="Tahoma" panose="020B0604030504040204" pitchFamily="34" charset="0"/>
              </a:rPr>
              <a:t> ha un potere predittivo immensamente alto il che lo rende la migliore scelta per un alta accuratezza.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Possiede sia algoritmi di apprendimento di alberi che di modelli lineari, rendendolo 10 volte più veloce delle tecniche di gradient boosing esistenti.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Le librerie di supporto includono funzioni obiettivo, regressione, classificazione e ranking.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Uno degli aspetti più interessanti del </a:t>
            </a:r>
            <a:r>
              <a:rPr lang="en-GB" b="1">
                <a:latin typeface="Tahoma" panose="020B0604030504040204" pitchFamily="34" charset="0"/>
                <a:ea typeface="Tahoma" panose="020B0604030504040204" pitchFamily="34" charset="0"/>
                <a:cs typeface="Tahoma" panose="020B0604030504040204" pitchFamily="34" charset="0"/>
              </a:rPr>
              <a:t>XGBoost </a:t>
            </a:r>
            <a:r>
              <a:rPr lang="en-GB">
                <a:latin typeface="Tahoma" panose="020B0604030504040204" pitchFamily="34" charset="0"/>
                <a:ea typeface="Tahoma" panose="020B0604030504040204" pitchFamily="34" charset="0"/>
                <a:cs typeface="Tahoma" panose="020B0604030504040204" pitchFamily="34" charset="0"/>
              </a:rPr>
              <a:t>è che è anche chiamato tecnica di boosting regolarizzato. Questo aiuta a ridurre l'overfitting nei modelli.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Ha un supporto massivo per una gamma di linguaggi come Scala</a:t>
            </a:r>
            <a:r>
              <a:rPr lang="en-GB" dirty="0">
                <a:latin typeface="Tahoma" panose="020B0604030504040204" pitchFamily="34" charset="0"/>
                <a:ea typeface="Tahoma" panose="020B0604030504040204" pitchFamily="34" charset="0"/>
                <a:cs typeface="Tahoma" panose="020B0604030504040204" pitchFamily="34" charset="0"/>
              </a:rPr>
              <a:t>, Java, R, Python, </a:t>
            </a:r>
            <a:r>
              <a:rPr lang="en-GB">
                <a:latin typeface="Tahoma" panose="020B0604030504040204" pitchFamily="34" charset="0"/>
                <a:ea typeface="Tahoma" panose="020B0604030504040204" pitchFamily="34" charset="0"/>
                <a:cs typeface="Tahoma" panose="020B0604030504040204" pitchFamily="34" charset="0"/>
              </a:rPr>
              <a:t>Julia e </a:t>
            </a:r>
            <a:r>
              <a:rPr lang="en-GB" dirty="0">
                <a:latin typeface="Tahoma" panose="020B0604030504040204" pitchFamily="34" charset="0"/>
                <a:ea typeface="Tahoma" panose="020B0604030504040204" pitchFamily="34" charset="0"/>
                <a:cs typeface="Tahoma" panose="020B0604030504040204" pitchFamily="34" charset="0"/>
              </a:rPr>
              <a:t>C++.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Supporta un addestramento distribuito e diffuso su molte macchine che incorporano GCE</a:t>
            </a:r>
            <a:r>
              <a:rPr lang="en-GB" dirty="0">
                <a:latin typeface="Tahoma" panose="020B0604030504040204" pitchFamily="34" charset="0"/>
                <a:ea typeface="Tahoma" panose="020B0604030504040204" pitchFamily="34" charset="0"/>
                <a:cs typeface="Tahoma" panose="020B0604030504040204" pitchFamily="34" charset="0"/>
              </a:rPr>
              <a:t>, AWS, </a:t>
            </a:r>
            <a:r>
              <a:rPr lang="en-GB">
                <a:latin typeface="Tahoma" panose="020B0604030504040204" pitchFamily="34" charset="0"/>
                <a:ea typeface="Tahoma" panose="020B0604030504040204" pitchFamily="34" charset="0"/>
                <a:cs typeface="Tahoma" panose="020B0604030504040204" pitchFamily="34" charset="0"/>
              </a:rPr>
              <a:t>Azure e cluster Yarn.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err="1">
                <a:latin typeface="Tahoma" panose="020B0604030504040204" pitchFamily="34" charset="0"/>
                <a:ea typeface="Tahoma" panose="020B0604030504040204" pitchFamily="34" charset="0"/>
                <a:cs typeface="Tahoma" panose="020B0604030504040204" pitchFamily="34" charset="0"/>
              </a:rPr>
              <a:t>XGBoost</a:t>
            </a:r>
            <a:r>
              <a:rPr lang="en-GB">
                <a:latin typeface="Tahoma" panose="020B0604030504040204" pitchFamily="34" charset="0"/>
                <a:ea typeface="Tahoma" panose="020B0604030504040204" pitchFamily="34" charset="0"/>
                <a:cs typeface="Tahoma" panose="020B0604030504040204" pitchFamily="34" charset="0"/>
              </a:rPr>
              <a:t> può anche essere integrato con Spark</a:t>
            </a:r>
            <a:r>
              <a:rPr lang="en-GB" dirty="0">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Flink</a:t>
            </a:r>
            <a:r>
              <a:rPr lang="en-GB">
                <a:latin typeface="Tahoma" panose="020B0604030504040204" pitchFamily="34" charset="0"/>
                <a:ea typeface="Tahoma" panose="020B0604030504040204" pitchFamily="34" charset="0"/>
                <a:cs typeface="Tahoma" panose="020B0604030504040204" pitchFamily="34" charset="0"/>
              </a:rPr>
              <a:t> e altri sistemi di cloud dataflow con una cross validation built in a ciascun iterazione del processo di boosting.</a:t>
            </a:r>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7013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1609736" cy="492443"/>
          </a:xfrm>
          <a:prstGeom prst="rect">
            <a:avLst/>
          </a:prstGeom>
          <a:noFill/>
        </p:spPr>
        <p:txBody>
          <a:bodyPr wrap="none" rtlCol="0">
            <a:spAutoFit/>
          </a:bodyPr>
          <a:lstStyle/>
          <a:p>
            <a:r>
              <a:rPr lang="en-GB" sz="2600" b="1" dirty="0" err="1">
                <a:latin typeface="Tahoma" panose="020B0604030504040204" pitchFamily="34" charset="0"/>
                <a:ea typeface="Tahoma" panose="020B0604030504040204" pitchFamily="34" charset="0"/>
                <a:cs typeface="Tahoma" panose="020B0604030504040204" pitchFamily="34" charset="0"/>
              </a:rPr>
              <a:t>XGBoost</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Immagine 4">
            <a:extLst>
              <a:ext uri="{FF2B5EF4-FFF2-40B4-BE49-F238E27FC236}">
                <a16:creationId xmlns:a16="http://schemas.microsoft.com/office/drawing/2014/main" id="{9BBD77BE-BF77-4151-BB58-276787328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512" y="716218"/>
            <a:ext cx="8009165" cy="5425564"/>
          </a:xfrm>
          <a:prstGeom prst="rect">
            <a:avLst/>
          </a:prstGeom>
        </p:spPr>
      </p:pic>
    </p:spTree>
    <p:extLst>
      <p:ext uri="{BB962C8B-B14F-4D97-AF65-F5344CB8AC3E}">
        <p14:creationId xmlns:p14="http://schemas.microsoft.com/office/powerpoint/2010/main" val="161523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7568097"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Applicazioni di XGBoost e </a:t>
            </a:r>
            <a:r>
              <a:rPr lang="en-GB" sz="2600" b="1" dirty="0">
                <a:latin typeface="Tahoma" panose="020B0604030504040204" pitchFamily="34" charset="0"/>
                <a:ea typeface="Tahoma" panose="020B0604030504040204" pitchFamily="34" charset="0"/>
                <a:cs typeface="Tahoma" panose="020B0604030504040204" pitchFamily="34" charset="0"/>
              </a:rPr>
              <a:t>Gradient Boosting</a:t>
            </a:r>
          </a:p>
        </p:txBody>
      </p:sp>
      <p:sp>
        <p:nvSpPr>
          <p:cNvPr id="6" name="CasellaDiTesto 5">
            <a:extLst>
              <a:ext uri="{FF2B5EF4-FFF2-40B4-BE49-F238E27FC236}">
                <a16:creationId xmlns:a16="http://schemas.microsoft.com/office/drawing/2014/main" id="{2B2B71BA-9A59-4F6B-88C3-5B142B9062AA}"/>
              </a:ext>
            </a:extLst>
          </p:cNvPr>
          <p:cNvSpPr txBox="1"/>
          <p:nvPr/>
        </p:nvSpPr>
        <p:spPr>
          <a:xfrm>
            <a:off x="1152525" y="1362760"/>
            <a:ext cx="6096000" cy="2031325"/>
          </a:xfrm>
          <a:prstGeom prst="rect">
            <a:avLst/>
          </a:prstGeom>
          <a:noFill/>
        </p:spPr>
        <p:txBody>
          <a:bodyPr wrap="square">
            <a:spAutoFit/>
          </a:bodyPr>
          <a:lstStyle/>
          <a:p>
            <a:pPr marL="285750" indent="-285750">
              <a:buFont typeface="Wingdings" panose="05000000000000000000" pitchFamily="2" charset="2"/>
              <a:buChar char="ü"/>
            </a:pPr>
            <a:r>
              <a:rPr lang="en-US" b="0" i="0">
                <a:solidFill>
                  <a:srgbClr val="202124"/>
                </a:solidFill>
                <a:effectLst/>
                <a:latin typeface="arial" panose="020B0604020202020204" pitchFamily="34" charset="0"/>
              </a:rPr>
              <a:t>Compiti di Regressione. </a:t>
            </a:r>
            <a:endParaRPr lang="en-US" b="0" i="0" dirty="0">
              <a:solidFill>
                <a:srgbClr val="202124"/>
              </a:solidFill>
              <a:effectLst/>
              <a:latin typeface="arial" panose="020B0604020202020204" pitchFamily="34" charset="0"/>
            </a:endParaRPr>
          </a:p>
          <a:p>
            <a:pPr marL="285750" indent="-285750">
              <a:buFont typeface="Wingdings" panose="05000000000000000000" pitchFamily="2" charset="2"/>
              <a:buChar char="ü"/>
            </a:pPr>
            <a:endParaRPr lang="en-US" b="0" i="0" dirty="0">
              <a:solidFill>
                <a:srgbClr val="202124"/>
              </a:solidFill>
              <a:effectLst/>
              <a:latin typeface="arial" panose="020B0604020202020204" pitchFamily="34" charset="0"/>
            </a:endParaRPr>
          </a:p>
          <a:p>
            <a:pPr marL="285750" indent="-285750">
              <a:buFont typeface="Wingdings" panose="05000000000000000000" pitchFamily="2" charset="2"/>
              <a:buChar char="ü"/>
            </a:pPr>
            <a:r>
              <a:rPr lang="en-US">
                <a:solidFill>
                  <a:srgbClr val="202124"/>
                </a:solidFill>
                <a:latin typeface="arial" panose="020B0604020202020204" pitchFamily="34" charset="0"/>
              </a:rPr>
              <a:t>C</a:t>
            </a:r>
            <a:r>
              <a:rPr lang="en-US" b="0" i="0">
                <a:solidFill>
                  <a:srgbClr val="202124"/>
                </a:solidFill>
                <a:effectLst/>
                <a:latin typeface="arial" panose="020B0604020202020204" pitchFamily="34" charset="0"/>
              </a:rPr>
              <a:t>lassificazione. </a:t>
            </a:r>
            <a:endParaRPr lang="en-US" b="0" i="0" dirty="0">
              <a:solidFill>
                <a:srgbClr val="202124"/>
              </a:solidFill>
              <a:effectLst/>
              <a:latin typeface="arial" panose="020B0604020202020204" pitchFamily="34" charset="0"/>
            </a:endParaRPr>
          </a:p>
          <a:p>
            <a:pPr marL="285750" indent="-285750">
              <a:buFont typeface="Wingdings" panose="05000000000000000000" pitchFamily="2" charset="2"/>
              <a:buChar char="ü"/>
            </a:pPr>
            <a:endParaRPr lang="en-US" b="0" i="0" dirty="0">
              <a:solidFill>
                <a:srgbClr val="202124"/>
              </a:solidFill>
              <a:effectLst/>
              <a:latin typeface="arial" panose="020B0604020202020204" pitchFamily="34" charset="0"/>
            </a:endParaRPr>
          </a:p>
          <a:p>
            <a:pPr marL="285750" indent="-285750">
              <a:buFont typeface="Wingdings" panose="05000000000000000000" pitchFamily="2" charset="2"/>
              <a:buChar char="ü"/>
            </a:pPr>
            <a:r>
              <a:rPr lang="en-US" dirty="0">
                <a:solidFill>
                  <a:srgbClr val="202124"/>
                </a:solidFill>
                <a:latin typeface="arial" panose="020B0604020202020204" pitchFamily="34" charset="0"/>
              </a:rPr>
              <a:t>R</a:t>
            </a:r>
            <a:r>
              <a:rPr lang="en-US" b="0" i="0" dirty="0">
                <a:solidFill>
                  <a:srgbClr val="202124"/>
                </a:solidFill>
                <a:effectLst/>
                <a:latin typeface="arial" panose="020B0604020202020204" pitchFamily="34" charset="0"/>
              </a:rPr>
              <a:t>anking.</a:t>
            </a:r>
          </a:p>
          <a:p>
            <a:pPr marL="285750" indent="-285750">
              <a:buFont typeface="Wingdings" panose="05000000000000000000" pitchFamily="2" charset="2"/>
              <a:buChar char="ü"/>
            </a:pPr>
            <a:endParaRPr lang="en-US" b="0" i="0" dirty="0">
              <a:solidFill>
                <a:srgbClr val="202124"/>
              </a:solidFill>
              <a:effectLst/>
              <a:latin typeface="arial" panose="020B0604020202020204" pitchFamily="34" charset="0"/>
            </a:endParaRPr>
          </a:p>
          <a:p>
            <a:pPr marL="285750" indent="-285750">
              <a:buFont typeface="Wingdings" panose="05000000000000000000" pitchFamily="2" charset="2"/>
              <a:buChar char="ü"/>
            </a:pPr>
            <a:r>
              <a:rPr lang="en-US" b="0" i="0">
                <a:solidFill>
                  <a:srgbClr val="202124"/>
                </a:solidFill>
                <a:effectLst/>
                <a:latin typeface="arial" panose="020B0604020202020204" pitchFamily="34" charset="0"/>
              </a:rPr>
              <a:t>Problemi di predizione definiti dall'Utente. </a:t>
            </a:r>
            <a:endParaRPr lang="it-IT" dirty="0"/>
          </a:p>
        </p:txBody>
      </p:sp>
    </p:spTree>
    <p:extLst>
      <p:ext uri="{BB962C8B-B14F-4D97-AF65-F5344CB8AC3E}">
        <p14:creationId xmlns:p14="http://schemas.microsoft.com/office/powerpoint/2010/main" val="192192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116285"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Bibliografia</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28370" y="1212691"/>
            <a:ext cx="10938510" cy="646331"/>
          </a:xfrm>
          <a:prstGeom prst="rect">
            <a:avLst/>
          </a:prstGeom>
          <a:noFill/>
        </p:spPr>
        <p:txBody>
          <a:bodyPr wrap="square" rtlCol="0">
            <a:spAutoFit/>
          </a:bodyPr>
          <a:lstStyle/>
          <a:p>
            <a:pPr marL="285750" indent="-285750">
              <a:buFont typeface="Wingdings" pitchFamily="2" charset="2"/>
              <a:buChar char="ü"/>
            </a:pPr>
            <a:r>
              <a:rPr lang="it-IT" dirty="0">
                <a:latin typeface="Tahoma" panose="020B0604030504040204" pitchFamily="34" charset="0"/>
                <a:ea typeface="Tahoma" panose="020B0604030504040204" pitchFamily="34" charset="0"/>
                <a:cs typeface="Tahoma" panose="020B0604030504040204" pitchFamily="34" charset="0"/>
                <a:hlinkClick r:id="rId2"/>
              </a:rPr>
              <a:t>https://towardsdatascience.com/top-10-algorithms-for-machine-learning-beginners-149374935f3c</a:t>
            </a:r>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a:latin typeface="Tahoma" panose="020B0604030504040204" pitchFamily="34" charset="0"/>
                <a:ea typeface="Tahoma" panose="020B0604030504040204" pitchFamily="34" charset="0"/>
                <a:cs typeface="Tahoma" panose="020B0604030504040204" pitchFamily="34" charset="0"/>
              </a:rPr>
              <a:t> </a:t>
            </a:r>
          </a:p>
        </p:txBody>
      </p:sp>
      <p:sp>
        <p:nvSpPr>
          <p:cNvPr id="5" name="CasellaDiTesto 4">
            <a:extLst>
              <a:ext uri="{FF2B5EF4-FFF2-40B4-BE49-F238E27FC236}">
                <a16:creationId xmlns:a16="http://schemas.microsoft.com/office/drawing/2014/main" id="{CD870865-4404-49F4-A3D6-AF32F02D0B4D}"/>
              </a:ext>
            </a:extLst>
          </p:cNvPr>
          <p:cNvSpPr txBox="1"/>
          <p:nvPr/>
        </p:nvSpPr>
        <p:spPr>
          <a:xfrm>
            <a:off x="928370" y="1859022"/>
            <a:ext cx="10558780" cy="646331"/>
          </a:xfrm>
          <a:prstGeom prst="rect">
            <a:avLst/>
          </a:prstGeom>
          <a:noFill/>
        </p:spPr>
        <p:txBody>
          <a:bodyPr wrap="square">
            <a:spAutoFit/>
          </a:bodyPr>
          <a:lstStyle/>
          <a:p>
            <a:r>
              <a:rPr lang="it-IT" b="0" i="0" dirty="0">
                <a:solidFill>
                  <a:srgbClr val="222222"/>
                </a:solidFill>
                <a:effectLst/>
                <a:latin typeface="Arial" panose="020B0604020202020204" pitchFamily="34" charset="0"/>
              </a:rPr>
              <a:t>Chen, T., He, T., </a:t>
            </a:r>
            <a:r>
              <a:rPr lang="it-IT" b="0" i="0" dirty="0" err="1">
                <a:solidFill>
                  <a:srgbClr val="222222"/>
                </a:solidFill>
                <a:effectLst/>
                <a:latin typeface="Arial" panose="020B0604020202020204" pitchFamily="34" charset="0"/>
              </a:rPr>
              <a:t>Benesty</a:t>
            </a:r>
            <a:r>
              <a:rPr lang="it-IT" b="0" i="0" dirty="0">
                <a:solidFill>
                  <a:srgbClr val="222222"/>
                </a:solidFill>
                <a:effectLst/>
                <a:latin typeface="Arial" panose="020B0604020202020204" pitchFamily="34" charset="0"/>
              </a:rPr>
              <a:t>, M., </a:t>
            </a:r>
            <a:r>
              <a:rPr lang="it-IT" b="0" i="0" dirty="0" err="1">
                <a:solidFill>
                  <a:srgbClr val="222222"/>
                </a:solidFill>
                <a:effectLst/>
                <a:latin typeface="Arial" panose="020B0604020202020204" pitchFamily="34" charset="0"/>
              </a:rPr>
              <a:t>Khotilovich</a:t>
            </a:r>
            <a:r>
              <a:rPr lang="it-IT" b="0" i="0" dirty="0">
                <a:solidFill>
                  <a:srgbClr val="222222"/>
                </a:solidFill>
                <a:effectLst/>
                <a:latin typeface="Arial" panose="020B0604020202020204" pitchFamily="34" charset="0"/>
              </a:rPr>
              <a:t>, V., Tang, Y., </a:t>
            </a:r>
            <a:r>
              <a:rPr lang="it-IT" b="0" i="0" dirty="0" err="1">
                <a:solidFill>
                  <a:srgbClr val="222222"/>
                </a:solidFill>
                <a:effectLst/>
                <a:latin typeface="Arial" panose="020B0604020202020204" pitchFamily="34" charset="0"/>
              </a:rPr>
              <a:t>Cho</a:t>
            </a:r>
            <a:r>
              <a:rPr lang="it-IT" b="0" i="0" dirty="0">
                <a:solidFill>
                  <a:srgbClr val="222222"/>
                </a:solidFill>
                <a:effectLst/>
                <a:latin typeface="Arial" panose="020B0604020202020204" pitchFamily="34" charset="0"/>
              </a:rPr>
              <a:t>, H., &amp; Chen, K. (2015). </a:t>
            </a:r>
            <a:r>
              <a:rPr lang="it-IT" b="0" i="0" dirty="0" err="1">
                <a:solidFill>
                  <a:srgbClr val="222222"/>
                </a:solidFill>
                <a:effectLst/>
                <a:latin typeface="Arial" panose="020B0604020202020204" pitchFamily="34" charset="0"/>
              </a:rPr>
              <a:t>Xgboost</a:t>
            </a:r>
            <a:r>
              <a:rPr lang="it-IT" b="0" i="0" dirty="0">
                <a:solidFill>
                  <a:srgbClr val="222222"/>
                </a:solidFill>
                <a:effectLst/>
                <a:latin typeface="Arial" panose="020B0604020202020204" pitchFamily="34" charset="0"/>
              </a:rPr>
              <a:t>: </a:t>
            </a:r>
            <a:r>
              <a:rPr lang="it-IT" b="0" i="0" dirty="0" err="1">
                <a:solidFill>
                  <a:srgbClr val="222222"/>
                </a:solidFill>
                <a:effectLst/>
                <a:latin typeface="Arial" panose="020B0604020202020204" pitchFamily="34" charset="0"/>
              </a:rPr>
              <a:t>extreme</a:t>
            </a:r>
            <a:r>
              <a:rPr lang="it-IT" b="0" i="0" dirty="0">
                <a:solidFill>
                  <a:srgbClr val="222222"/>
                </a:solidFill>
                <a:effectLst/>
                <a:latin typeface="Arial" panose="020B0604020202020204" pitchFamily="34" charset="0"/>
              </a:rPr>
              <a:t> </a:t>
            </a:r>
            <a:r>
              <a:rPr lang="it-IT" b="0" i="0" dirty="0" err="1">
                <a:solidFill>
                  <a:srgbClr val="222222"/>
                </a:solidFill>
                <a:effectLst/>
                <a:latin typeface="Arial" panose="020B0604020202020204" pitchFamily="34" charset="0"/>
              </a:rPr>
              <a:t>gradient</a:t>
            </a:r>
            <a:r>
              <a:rPr lang="it-IT" b="0" i="0" dirty="0">
                <a:solidFill>
                  <a:srgbClr val="222222"/>
                </a:solidFill>
                <a:effectLst/>
                <a:latin typeface="Arial" panose="020B0604020202020204" pitchFamily="34" charset="0"/>
              </a:rPr>
              <a:t> </a:t>
            </a:r>
            <a:r>
              <a:rPr lang="it-IT" b="0" i="0" dirty="0" err="1">
                <a:solidFill>
                  <a:srgbClr val="222222"/>
                </a:solidFill>
                <a:effectLst/>
                <a:latin typeface="Arial" panose="020B0604020202020204" pitchFamily="34" charset="0"/>
              </a:rPr>
              <a:t>boosting</a:t>
            </a:r>
            <a:r>
              <a:rPr lang="it-IT" b="0" i="0" dirty="0">
                <a:solidFill>
                  <a:srgbClr val="222222"/>
                </a:solidFill>
                <a:effectLst/>
                <a:latin typeface="Arial" panose="020B0604020202020204" pitchFamily="34" charset="0"/>
              </a:rPr>
              <a:t>. </a:t>
            </a:r>
            <a:r>
              <a:rPr lang="it-IT" b="0" i="1" dirty="0">
                <a:solidFill>
                  <a:srgbClr val="222222"/>
                </a:solidFill>
                <a:effectLst/>
                <a:latin typeface="Arial" panose="020B0604020202020204" pitchFamily="34" charset="0"/>
              </a:rPr>
              <a:t>R package </a:t>
            </a:r>
            <a:r>
              <a:rPr lang="it-IT" b="0" i="1" dirty="0" err="1">
                <a:solidFill>
                  <a:srgbClr val="222222"/>
                </a:solidFill>
                <a:effectLst/>
                <a:latin typeface="Arial" panose="020B0604020202020204" pitchFamily="34" charset="0"/>
              </a:rPr>
              <a:t>version</a:t>
            </a:r>
            <a:r>
              <a:rPr lang="it-IT" b="0" i="1" dirty="0">
                <a:solidFill>
                  <a:srgbClr val="222222"/>
                </a:solidFill>
                <a:effectLst/>
                <a:latin typeface="Arial" panose="020B0604020202020204" pitchFamily="34" charset="0"/>
              </a:rPr>
              <a:t> 0.4-2</a:t>
            </a:r>
            <a:r>
              <a:rPr lang="it-IT" b="0" i="0" dirty="0">
                <a:solidFill>
                  <a:srgbClr val="222222"/>
                </a:solidFill>
                <a:effectLst/>
                <a:latin typeface="Arial" panose="020B0604020202020204" pitchFamily="34" charset="0"/>
              </a:rPr>
              <a:t>, </a:t>
            </a:r>
            <a:r>
              <a:rPr lang="it-IT" b="0" i="1" dirty="0">
                <a:solidFill>
                  <a:srgbClr val="222222"/>
                </a:solidFill>
                <a:effectLst/>
                <a:latin typeface="Arial" panose="020B0604020202020204" pitchFamily="34" charset="0"/>
              </a:rPr>
              <a:t>1</a:t>
            </a:r>
            <a:r>
              <a:rPr lang="it-IT" b="0" i="0" dirty="0">
                <a:solidFill>
                  <a:srgbClr val="222222"/>
                </a:solidFill>
                <a:effectLst/>
                <a:latin typeface="Arial" panose="020B0604020202020204" pitchFamily="34" charset="0"/>
              </a:rPr>
              <a:t>(4), 1-4.</a:t>
            </a:r>
            <a:endParaRPr lang="it-IT" dirty="0"/>
          </a:p>
        </p:txBody>
      </p:sp>
    </p:spTree>
    <p:extLst>
      <p:ext uri="{BB962C8B-B14F-4D97-AF65-F5344CB8AC3E}">
        <p14:creationId xmlns:p14="http://schemas.microsoft.com/office/powerpoint/2010/main" val="303992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08B8BC86-E7B4-4F4F-B52E-2642B6C18DD0}"/>
              </a:ext>
            </a:extLst>
          </p:cNvPr>
          <p:cNvSpPr txBox="1">
            <a:spLocks/>
          </p:cNvSpPr>
          <p:nvPr/>
        </p:nvSpPr>
        <p:spPr>
          <a:xfrm>
            <a:off x="304221" y="866204"/>
            <a:ext cx="4846899" cy="125723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Francesco </a:t>
            </a:r>
            <a:r>
              <a:rPr lang="en-US" b="1" dirty="0"/>
              <a:t>Pugliese</a:t>
            </a:r>
            <a:endParaRPr lang="en-US" sz="2200" b="1" dirty="0"/>
          </a:p>
          <a:p>
            <a:endParaRPr lang="en-US" b="1" dirty="0"/>
          </a:p>
        </p:txBody>
      </p:sp>
      <p:cxnSp>
        <p:nvCxnSpPr>
          <p:cNvPr id="31" name="Connettore diritto 30">
            <a:extLst>
              <a:ext uri="{FF2B5EF4-FFF2-40B4-BE49-F238E27FC236}">
                <a16:creationId xmlns:a16="http://schemas.microsoft.com/office/drawing/2014/main" id="{A13E1488-69E9-4935-961A-90E9EA9453E7}"/>
              </a:ext>
            </a:extLst>
          </p:cNvPr>
          <p:cNvCxnSpPr>
            <a:cxnSpLocks/>
          </p:cNvCxnSpPr>
          <p:nvPr/>
        </p:nvCxnSpPr>
        <p:spPr>
          <a:xfrm>
            <a:off x="0" y="6065240"/>
            <a:ext cx="12192000" cy="0"/>
          </a:xfrm>
          <a:prstGeom prst="line">
            <a:avLst/>
          </a:prstGeom>
          <a:ln w="38100">
            <a:solidFill>
              <a:srgbClr val="BE2B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7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1657826"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Boosting</a:t>
            </a:r>
          </a:p>
        </p:txBody>
      </p:sp>
      <p:sp>
        <p:nvSpPr>
          <p:cNvPr id="3" name="TextBox 2">
            <a:extLst>
              <a:ext uri="{FF2B5EF4-FFF2-40B4-BE49-F238E27FC236}">
                <a16:creationId xmlns:a16="http://schemas.microsoft.com/office/drawing/2014/main" id="{0380D1DD-8D7B-9E4C-A72A-083E008477B6}"/>
              </a:ext>
            </a:extLst>
          </p:cNvPr>
          <p:cNvSpPr txBox="1"/>
          <p:nvPr/>
        </p:nvSpPr>
        <p:spPr>
          <a:xfrm>
            <a:off x="966470" y="1022191"/>
            <a:ext cx="10938510" cy="7571303"/>
          </a:xfrm>
          <a:prstGeom prst="rect">
            <a:avLst/>
          </a:prstGeom>
          <a:noFill/>
        </p:spPr>
        <p:txBody>
          <a:bodyPr wrap="square" rtlCol="0">
            <a:spAutoFit/>
          </a:bodyPr>
          <a:lstStyle/>
          <a:p>
            <a:pPr marL="285750" indent="-285750">
              <a:buFont typeface="Wingdings" pitchFamily="2" charset="2"/>
              <a:buChar char="ü"/>
            </a:pPr>
            <a:r>
              <a:rPr lang="en-US">
                <a:latin typeface="Tahoma" panose="020B0604030504040204" pitchFamily="34" charset="0"/>
                <a:ea typeface="Tahoma" panose="020B0604030504040204" pitchFamily="34" charset="0"/>
                <a:cs typeface="Tahoma" panose="020B0604030504040204" pitchFamily="34" charset="0"/>
              </a:rPr>
              <a:t>Nel Machine </a:t>
            </a:r>
            <a:r>
              <a:rPr lang="en-US" dirty="0">
                <a:latin typeface="Tahoma" panose="020B0604030504040204" pitchFamily="34" charset="0"/>
                <a:ea typeface="Tahoma" panose="020B0604030504040204" pitchFamily="34" charset="0"/>
                <a:cs typeface="Tahoma" panose="020B0604030504040204" pitchFamily="34" charset="0"/>
              </a:rPr>
              <a:t>Learning</a:t>
            </a:r>
            <a:r>
              <a:rPr lang="en-US">
                <a:latin typeface="Tahoma" panose="020B0604030504040204" pitchFamily="34" charset="0"/>
                <a:ea typeface="Tahoma" panose="020B0604030504040204" pitchFamily="34" charset="0"/>
                <a:cs typeface="Tahoma" panose="020B0604030504040204" pitchFamily="34" charset="0"/>
              </a:rPr>
              <a:t>, la </a:t>
            </a:r>
            <a:r>
              <a:rPr lang="en-US" b="1">
                <a:latin typeface="Tahoma" panose="020B0604030504040204" pitchFamily="34" charset="0"/>
                <a:ea typeface="Tahoma" panose="020B0604030504040204" pitchFamily="34" charset="0"/>
                <a:cs typeface="Tahoma" panose="020B0604030504040204" pitchFamily="34" charset="0"/>
              </a:rPr>
              <a:t>Tecnica di Boosting </a:t>
            </a:r>
            <a:r>
              <a:rPr lang="en-US">
                <a:latin typeface="Tahoma" panose="020B0604030504040204" pitchFamily="34" charset="0"/>
                <a:ea typeface="Tahoma" panose="020B0604030504040204" pitchFamily="34" charset="0"/>
                <a:cs typeface="Tahoma" panose="020B0604030504040204" pitchFamily="34" charset="0"/>
              </a:rPr>
              <a:t>è un </a:t>
            </a:r>
            <a:r>
              <a:rPr lang="en-US" b="1">
                <a:latin typeface="Tahoma" panose="020B0604030504040204" pitchFamily="34" charset="0"/>
                <a:ea typeface="Tahoma" panose="020B0604030504040204" pitchFamily="34" charset="0"/>
                <a:cs typeface="Tahoma" panose="020B0604030504040204" pitchFamily="34" charset="0"/>
              </a:rPr>
              <a:t>meta-algoritmo ensemble </a:t>
            </a:r>
            <a:r>
              <a:rPr lang="en-US">
                <a:latin typeface="Tahoma" panose="020B0604030504040204" pitchFamily="34" charset="0"/>
                <a:ea typeface="Tahoma" panose="020B0604030504040204" pitchFamily="34" charset="0"/>
                <a:cs typeface="Tahoma" panose="020B0604030504040204" pitchFamily="34" charset="0"/>
              </a:rPr>
              <a:t>per ridurre principalmente il </a:t>
            </a:r>
            <a:r>
              <a:rPr lang="en-US" b="1">
                <a:latin typeface="Tahoma" panose="020B0604030504040204" pitchFamily="34" charset="0"/>
                <a:ea typeface="Tahoma" panose="020B0604030504040204" pitchFamily="34" charset="0"/>
                <a:cs typeface="Tahoma" panose="020B0604030504040204" pitchFamily="34" charset="0"/>
              </a:rPr>
              <a:t>bias</a:t>
            </a:r>
            <a:r>
              <a:rPr lang="en-US">
                <a:latin typeface="Tahoma" panose="020B0604030504040204" pitchFamily="34" charset="0"/>
                <a:ea typeface="Tahoma" panose="020B0604030504040204" pitchFamily="34" charset="0"/>
                <a:cs typeface="Tahoma" panose="020B0604030504040204" pitchFamily="34" charset="0"/>
              </a:rPr>
              <a:t> e la </a:t>
            </a:r>
            <a:r>
              <a:rPr lang="en-US" b="1">
                <a:latin typeface="Tahoma" panose="020B0604030504040204" pitchFamily="34" charset="0"/>
                <a:ea typeface="Tahoma" panose="020B0604030504040204" pitchFamily="34" charset="0"/>
                <a:cs typeface="Tahoma" panose="020B0604030504040204" pitchFamily="34" charset="0"/>
              </a:rPr>
              <a:t>varianza</a:t>
            </a:r>
            <a:r>
              <a:rPr lang="en-US">
                <a:latin typeface="Tahoma" panose="020B0604030504040204" pitchFamily="34" charset="0"/>
                <a:ea typeface="Tahoma" panose="020B0604030504040204" pitchFamily="34" charset="0"/>
                <a:cs typeface="Tahoma" panose="020B0604030504040204" pitchFamily="34" charset="0"/>
              </a:rPr>
              <a:t> nel </a:t>
            </a:r>
            <a:r>
              <a:rPr lang="en-US" dirty="0">
                <a:latin typeface="Tahoma" panose="020B0604030504040204" pitchFamily="34" charset="0"/>
                <a:ea typeface="Tahoma" panose="020B0604030504040204" pitchFamily="34" charset="0"/>
                <a:cs typeface="Tahoma" panose="020B0604030504040204" pitchFamily="34" charset="0"/>
              </a:rPr>
              <a:t>Supervised Learning.</a:t>
            </a: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US" b="1" dirty="0">
                <a:latin typeface="Tahoma" panose="020B0604030504040204" pitchFamily="34" charset="0"/>
                <a:ea typeface="Tahoma" panose="020B0604030504040204" pitchFamily="34" charset="0"/>
                <a:cs typeface="Tahoma" panose="020B0604030504040204" pitchFamily="34" charset="0"/>
              </a:rPr>
              <a:t>Bias</a:t>
            </a:r>
            <a:r>
              <a:rPr lang="en-US" dirty="0">
                <a:latin typeface="Tahoma" panose="020B0604030504040204" pitchFamily="34" charset="0"/>
                <a:ea typeface="Tahoma" panose="020B0604030504040204" pitchFamily="34" charset="0"/>
                <a:cs typeface="Tahoma" panose="020B0604030504040204" pitchFamily="34" charset="0"/>
              </a:rPr>
              <a:t> in Machine Learning</a:t>
            </a:r>
            <a:r>
              <a:rPr lang="en-US">
                <a:latin typeface="Tahoma" panose="020B0604030504040204" pitchFamily="34" charset="0"/>
                <a:ea typeface="Tahoma" panose="020B0604030504040204" pitchFamily="34" charset="0"/>
                <a:cs typeface="Tahoma" panose="020B0604030504040204" pitchFamily="34" charset="0"/>
              </a:rPr>
              <a:t>: si tratta di un errore sistematico che si verifica a causa di assunzioni non corrette nei processi di Machine Learning (per esempio training set biased, ecc.). In sostanza, il bias rappresenta l'errore tra la predizione del modello medio e il ground truth e descrive quanto bene il modello identifica gli elementi del training </a:t>
            </a:r>
            <a:r>
              <a:rPr lang="en-US" dirty="0">
                <a:latin typeface="Tahoma" panose="020B0604030504040204" pitchFamily="34" charset="0"/>
                <a:ea typeface="Tahoma" panose="020B0604030504040204" pitchFamily="34" charset="0"/>
                <a:cs typeface="Tahoma" panose="020B0604030504040204" pitchFamily="34" charset="0"/>
              </a:rPr>
              <a:t>data set</a:t>
            </a:r>
            <a:r>
              <a:rPr lang="en-US">
                <a:latin typeface="Tahoma" panose="020B0604030504040204" pitchFamily="34" charset="0"/>
                <a:ea typeface="Tahoma" panose="020B0604030504040204" pitchFamily="34" charset="0"/>
                <a:cs typeface="Tahoma" panose="020B0604030504040204" pitchFamily="34" charset="0"/>
              </a:rPr>
              <a:t>. I più alti bias corrispondono a queste situazioni: a) Fallimento nel catturare i trend appropriati nei dati; </a:t>
            </a:r>
            <a:r>
              <a:rPr lang="en-US" dirty="0">
                <a:latin typeface="Tahoma" panose="020B0604030504040204" pitchFamily="34" charset="0"/>
                <a:ea typeface="Tahoma" panose="020B0604030504040204" pitchFamily="34" charset="0"/>
                <a:cs typeface="Tahoma" panose="020B0604030504040204" pitchFamily="34" charset="0"/>
              </a:rPr>
              <a:t>b) Underfitting; c</a:t>
            </a:r>
            <a:r>
              <a:rPr lang="en-US">
                <a:latin typeface="Tahoma" panose="020B0604030504040204" pitchFamily="34" charset="0"/>
                <a:ea typeface="Tahoma" panose="020B0604030504040204" pitchFamily="34" charset="0"/>
                <a:cs typeface="Tahoma" panose="020B0604030504040204" pitchFamily="34" charset="0"/>
              </a:rPr>
              <a:t>) Elevato tasso di errore.</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Wingdings" panose="05000000000000000000" pitchFamily="2" charset="2"/>
              <a:buChar char="ü"/>
            </a:pPr>
            <a:r>
              <a:rPr lang="en-US" b="1">
                <a:latin typeface="Tahoma" panose="020B0604030504040204" pitchFamily="34" charset="0"/>
                <a:ea typeface="Tahoma" panose="020B0604030504040204" pitchFamily="34" charset="0"/>
                <a:cs typeface="Tahoma" panose="020B0604030504040204" pitchFamily="34" charset="0"/>
              </a:rPr>
              <a:t>Varianza</a:t>
            </a:r>
            <a:r>
              <a:rPr lang="en-US">
                <a:latin typeface="Tahoma" panose="020B0604030504040204" pitchFamily="34" charset="0"/>
                <a:ea typeface="Tahoma" panose="020B0604030504040204" pitchFamily="34" charset="0"/>
                <a:cs typeface="Tahoma" panose="020B0604030504040204" pitchFamily="34" charset="0"/>
              </a:rPr>
              <a:t> si riferisce all'enorme variazine del modello quando usa differenti porzioni del training </a:t>
            </a:r>
            <a:r>
              <a:rPr lang="en-US" dirty="0">
                <a:latin typeface="Tahoma" panose="020B0604030504040204" pitchFamily="34" charset="0"/>
                <a:ea typeface="Tahoma" panose="020B0604030504040204" pitchFamily="34" charset="0"/>
                <a:cs typeface="Tahoma" panose="020B0604030504040204" pitchFamily="34" charset="0"/>
              </a:rPr>
              <a:t>data set. </a:t>
            </a:r>
            <a:r>
              <a:rPr lang="en-US">
                <a:latin typeface="Tahoma" panose="020B0604030504040204" pitchFamily="34" charset="0"/>
                <a:ea typeface="Tahoma" panose="020B0604030504040204" pitchFamily="34" charset="0"/>
                <a:cs typeface="Tahoma" panose="020B0604030504040204" pitchFamily="34" charset="0"/>
              </a:rPr>
              <a:t>In altre parole, la varianza è la variabilità della predizione del modello. In genera, la varianza emerge in modelli altamente complessi con un elevato numero di feature: </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171700" lvl="4" indent="-342900" fontAlgn="base">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Modelli con un elevato bias avranno una bassa varianza.</a:t>
            </a:r>
            <a:endParaRPr lang="en-US" dirty="0">
              <a:latin typeface="Tahoma" panose="020B0604030504040204" pitchFamily="34" charset="0"/>
              <a:ea typeface="Tahoma" panose="020B0604030504040204" pitchFamily="34" charset="0"/>
              <a:cs typeface="Tahoma" panose="020B0604030504040204" pitchFamily="34" charset="0"/>
            </a:endParaRPr>
          </a:p>
          <a:p>
            <a:pPr marL="2171700" lvl="4" indent="-342900" fontAlgn="base">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Models con un'alta varianza avranno un basso bias.</a:t>
            </a:r>
            <a:endParaRPr lang="en-US"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fontAlgn="base">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Tutti questi elementi contribuiscono alla </a:t>
            </a:r>
            <a:r>
              <a:rPr lang="en-US" b="1">
                <a:latin typeface="Tahoma" panose="020B0604030504040204" pitchFamily="34" charset="0"/>
                <a:ea typeface="Tahoma" panose="020B0604030504040204" pitchFamily="34" charset="0"/>
                <a:cs typeface="Tahoma" panose="020B0604030504040204" pitchFamily="34" charset="0"/>
              </a:rPr>
              <a:t>flessibilità </a:t>
            </a:r>
            <a:r>
              <a:rPr lang="en-US">
                <a:latin typeface="Tahoma" panose="020B0604030504040204" pitchFamily="34" charset="0"/>
                <a:ea typeface="Tahoma" panose="020B0604030504040204" pitchFamily="34" charset="0"/>
                <a:cs typeface="Tahoma" panose="020B0604030504040204" pitchFamily="34" charset="0"/>
              </a:rPr>
              <a:t>del modello. Per esempio, un modello che non riesce a catturare bene un dataset con un elevato bias creerà un modello poco flessibile con una bassa varianza che risulterà in un modello di machine learning a bassa varianza. Le caratteristiche dell'alta varianza sono: a) Rumore nel data set, Overfitting, Modelli Complessi</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5604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190297"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Gradient boosting</a:t>
            </a:r>
          </a:p>
        </p:txBody>
      </p:sp>
      <p:sp>
        <p:nvSpPr>
          <p:cNvPr id="3" name="TextBox 2">
            <a:extLst>
              <a:ext uri="{FF2B5EF4-FFF2-40B4-BE49-F238E27FC236}">
                <a16:creationId xmlns:a16="http://schemas.microsoft.com/office/drawing/2014/main" id="{0380D1DD-8D7B-9E4C-A72A-083E008477B6}"/>
              </a:ext>
            </a:extLst>
          </p:cNvPr>
          <p:cNvSpPr txBox="1"/>
          <p:nvPr/>
        </p:nvSpPr>
        <p:spPr>
          <a:xfrm>
            <a:off x="295275" y="930593"/>
            <a:ext cx="11485880" cy="3970318"/>
          </a:xfrm>
          <a:prstGeom prst="rect">
            <a:avLst/>
          </a:prstGeom>
          <a:noFill/>
        </p:spPr>
        <p:txBody>
          <a:bodyPr wrap="square" rtlCol="0">
            <a:spAutoFit/>
          </a:bodyPr>
          <a:lstStyle/>
          <a:p>
            <a:pPr marL="285750" indent="-285750">
              <a:buFont typeface="Wingdings" pitchFamily="2" charset="2"/>
              <a:buChar char="ü"/>
            </a:pPr>
            <a:r>
              <a:rPr lang="en-US" b="1">
                <a:latin typeface="Tahoma" panose="020B0604030504040204" pitchFamily="34" charset="0"/>
                <a:ea typeface="Tahoma" panose="020B0604030504040204" pitchFamily="34" charset="0"/>
                <a:cs typeface="Tahoma" panose="020B0604030504040204" pitchFamily="34" charset="0"/>
              </a:rPr>
              <a:t>Meta-learning</a:t>
            </a:r>
            <a:r>
              <a:rPr lang="en-US">
                <a:latin typeface="Tahoma" panose="020B0604030504040204" pitchFamily="34" charset="0"/>
                <a:ea typeface="Tahoma" panose="020B0604030504040204" pitchFamily="34" charset="0"/>
                <a:cs typeface="Tahoma" panose="020B0604030504040204" pitchFamily="34" charset="0"/>
              </a:rPr>
              <a:t> si riferisce a quella categoria di algoritmi di machine learning che apprendono dall'output di altri algoritmi di machine learning. Gli algoritmi di Meta-learning tipicamente fanno riferimento agli algoritmi di ensemble </a:t>
            </a:r>
            <a:r>
              <a:rPr lang="en-US" dirty="0">
                <a:latin typeface="Tahoma" panose="020B0604030504040204" pitchFamily="34" charset="0"/>
                <a:ea typeface="Tahoma" panose="020B0604030504040204" pitchFamily="34" charset="0"/>
                <a:cs typeface="Tahoma" panose="020B0604030504040204" pitchFamily="34" charset="0"/>
              </a:rPr>
              <a:t>learning </a:t>
            </a:r>
            <a:r>
              <a:rPr lang="en-US">
                <a:latin typeface="Tahoma" panose="020B0604030504040204" pitchFamily="34" charset="0"/>
                <a:ea typeface="Tahoma" panose="020B0604030504040204" pitchFamily="34" charset="0"/>
                <a:cs typeface="Tahoma" panose="020B0604030504040204" pitchFamily="34" charset="0"/>
              </a:rPr>
              <a:t>algorithms (come lo stacking) che apprendono come combinare le predizioni dai membri dell'ensemble. </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US">
                <a:latin typeface="Tahoma" panose="020B0604030504040204" pitchFamily="34" charset="0"/>
                <a:ea typeface="Tahoma" panose="020B0604030504040204" pitchFamily="34" charset="0"/>
                <a:cs typeface="Tahoma" panose="020B0604030504040204" pitchFamily="34" charset="0"/>
              </a:rPr>
              <a:t>Il </a:t>
            </a:r>
            <a:r>
              <a:rPr lang="en-US" b="1">
                <a:latin typeface="Tahoma" panose="020B0604030504040204" pitchFamily="34" charset="0"/>
                <a:ea typeface="Tahoma" panose="020B0604030504040204" pitchFamily="34" charset="0"/>
                <a:cs typeface="Tahoma" panose="020B0604030504040204" pitchFamily="34" charset="0"/>
              </a:rPr>
              <a:t>Boosting</a:t>
            </a:r>
            <a:r>
              <a:rPr lang="en-US">
                <a:latin typeface="Tahoma" panose="020B0604030504040204" pitchFamily="34" charset="0"/>
                <a:ea typeface="Tahoma" panose="020B0604030504040204" pitchFamily="34" charset="0"/>
                <a:cs typeface="Tahoma" panose="020B0604030504040204" pitchFamily="34" charset="0"/>
              </a:rPr>
              <a:t> è basato sulla questione posta da </a:t>
            </a:r>
            <a:r>
              <a:rPr lang="en-US" b="1">
                <a:latin typeface="Tahoma" panose="020B0604030504040204" pitchFamily="34" charset="0"/>
                <a:ea typeface="Tahoma" panose="020B0604030504040204" pitchFamily="34" charset="0"/>
                <a:cs typeface="Tahoma" panose="020B0604030504040204" pitchFamily="34" charset="0"/>
              </a:rPr>
              <a:t>Kearns</a:t>
            </a:r>
            <a:r>
              <a:rPr lang="en-US">
                <a:latin typeface="Tahoma" panose="020B0604030504040204" pitchFamily="34" charset="0"/>
                <a:ea typeface="Tahoma" panose="020B0604030504040204" pitchFamily="34" charset="0"/>
                <a:cs typeface="Tahoma" panose="020B0604030504040204" pitchFamily="34" charset="0"/>
              </a:rPr>
              <a:t> e </a:t>
            </a:r>
            <a:r>
              <a:rPr lang="en-US" b="1" dirty="0">
                <a:latin typeface="Tahoma" panose="020B0604030504040204" pitchFamily="34" charset="0"/>
                <a:ea typeface="Tahoma" panose="020B0604030504040204" pitchFamily="34" charset="0"/>
                <a:cs typeface="Tahoma" panose="020B0604030504040204" pitchFamily="34" charset="0"/>
              </a:rPr>
              <a:t>Valiant</a:t>
            </a:r>
            <a:r>
              <a:rPr lang="en-US">
                <a:latin typeface="Tahoma" panose="020B0604030504040204" pitchFamily="34" charset="0"/>
                <a:ea typeface="Tahoma" panose="020B0604030504040204" pitchFamily="34" charset="0"/>
                <a:cs typeface="Tahoma" panose="020B0604030504040204" pitchFamily="34" charset="0"/>
              </a:rPr>
              <a:t>: "Può un insieme di learner deboli creare un singolo learner forte?" Un learner debole è definito per essere un classificatore che è solo leggermente correlato con la classificazione vera (esso comunque può etichettare gli esempi meglio di un decisore casual). Al contrario, uno learner forte è un classificatore che è ben correlato con la classificazione vera. </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US">
                <a:latin typeface="Tahoma" panose="020B0604030504040204" pitchFamily="34" charset="0"/>
                <a:ea typeface="Tahoma" panose="020B0604030504040204" pitchFamily="34" charset="0"/>
                <a:cs typeface="Tahoma" panose="020B0604030504040204" pitchFamily="34" charset="0"/>
              </a:rPr>
              <a:t>Il </a:t>
            </a:r>
            <a:r>
              <a:rPr lang="en-US" b="1">
                <a:latin typeface="Tahoma" panose="020B0604030504040204" pitchFamily="34" charset="0"/>
                <a:ea typeface="Tahoma" panose="020B0604030504040204" pitchFamily="34" charset="0"/>
                <a:cs typeface="Tahoma" panose="020B0604030504040204" pitchFamily="34" charset="0"/>
              </a:rPr>
              <a:t>Gradient </a:t>
            </a:r>
            <a:r>
              <a:rPr lang="en-US" b="1" dirty="0">
                <a:latin typeface="Tahoma" panose="020B0604030504040204" pitchFamily="34" charset="0"/>
                <a:ea typeface="Tahoma" panose="020B0604030504040204" pitchFamily="34" charset="0"/>
                <a:cs typeface="Tahoma" panose="020B0604030504040204" pitchFamily="34" charset="0"/>
              </a:rPr>
              <a:t>Tree </a:t>
            </a:r>
            <a:r>
              <a:rPr lang="en-US" b="1">
                <a:latin typeface="Tahoma" panose="020B0604030504040204" pitchFamily="34" charset="0"/>
                <a:ea typeface="Tahoma" panose="020B0604030504040204" pitchFamily="34" charset="0"/>
                <a:cs typeface="Tahoma" panose="020B0604030504040204" pitchFamily="34" charset="0"/>
              </a:rPr>
              <a:t>Boosting</a:t>
            </a:r>
            <a:r>
              <a:rPr lang="en-US">
                <a:latin typeface="Tahoma" panose="020B0604030504040204" pitchFamily="34" charset="0"/>
                <a:ea typeface="Tahoma" panose="020B0604030504040204" pitchFamily="34" charset="0"/>
                <a:cs typeface="Tahoma" panose="020B0604030504040204" pitchFamily="34" charset="0"/>
              </a:rPr>
              <a:t> o </a:t>
            </a:r>
            <a:r>
              <a:rPr lang="en-US" b="1" dirty="0">
                <a:latin typeface="Tahoma" panose="020B0604030504040204" pitchFamily="34" charset="0"/>
                <a:ea typeface="Tahoma" panose="020B0604030504040204" pitchFamily="34" charset="0"/>
                <a:cs typeface="Tahoma" panose="020B0604030504040204" pitchFamily="34" charset="0"/>
              </a:rPr>
              <a:t>Gradient Boosted Decision Trees (GBDT</a:t>
            </a:r>
            <a:r>
              <a:rPr lang="en-US" b="1">
                <a:latin typeface="Tahoma" panose="020B0604030504040204" pitchFamily="34" charset="0"/>
                <a:ea typeface="Tahoma" panose="020B0604030504040204" pitchFamily="34" charset="0"/>
                <a:cs typeface="Tahoma" panose="020B0604030504040204" pitchFamily="34" charset="0"/>
              </a:rPr>
              <a:t>) </a:t>
            </a:r>
            <a:r>
              <a:rPr lang="en-US">
                <a:latin typeface="Tahoma" panose="020B0604030504040204" pitchFamily="34" charset="0"/>
                <a:ea typeface="Tahoma" panose="020B0604030504040204" pitchFamily="34" charset="0"/>
                <a:cs typeface="Tahoma" panose="020B0604030504040204" pitchFamily="34" charset="0"/>
              </a:rPr>
              <a:t>è una generalizzazione del concetto di boosting ad arbitrarie loss function differenziabili. </a:t>
            </a:r>
            <a:r>
              <a:rPr lang="en-US" b="1">
                <a:latin typeface="Tahoma" panose="020B0604030504040204" pitchFamily="34" charset="0"/>
                <a:ea typeface="Tahoma" panose="020B0604030504040204" pitchFamily="34" charset="0"/>
                <a:cs typeface="Tahoma" panose="020B0604030504040204" pitchFamily="34" charset="0"/>
              </a:rPr>
              <a:t>GBDT</a:t>
            </a:r>
            <a:r>
              <a:rPr lang="en-US">
                <a:latin typeface="Tahoma" panose="020B0604030504040204" pitchFamily="34" charset="0"/>
                <a:ea typeface="Tahoma" panose="020B0604030504040204" pitchFamily="34" charset="0"/>
                <a:cs typeface="Tahoma" panose="020B0604030504040204" pitchFamily="34" charset="0"/>
              </a:rPr>
              <a:t> è una procedura "</a:t>
            </a:r>
            <a:r>
              <a:rPr lang="it-IT" altLang="it-IT">
                <a:latin typeface="Tahoma" panose="020B0604030504040204" pitchFamily="34" charset="0"/>
                <a:ea typeface="Tahoma" panose="020B0604030504040204" pitchFamily="34" charset="0"/>
                <a:cs typeface="Tahoma" panose="020B0604030504040204" pitchFamily="34" charset="0"/>
              </a:rPr>
              <a:t>prêt-à-porter"  </a:t>
            </a:r>
            <a:r>
              <a:rPr lang="en-US">
                <a:latin typeface="Tahoma" panose="020B0604030504040204" pitchFamily="34" charset="0"/>
                <a:ea typeface="Tahoma" panose="020B0604030504040204" pitchFamily="34" charset="0"/>
                <a:cs typeface="Tahoma" panose="020B0604030504040204" pitchFamily="34" charset="0"/>
              </a:rPr>
              <a:t>accurata ed efficace che può essere usata sia per problem di regression che per problem di classificazione in una varietà di aree che includono il Web </a:t>
            </a:r>
            <a:r>
              <a:rPr lang="en-US" dirty="0">
                <a:latin typeface="Tahoma" panose="020B0604030504040204" pitchFamily="34" charset="0"/>
                <a:ea typeface="Tahoma" panose="020B0604030504040204" pitchFamily="34" charset="0"/>
                <a:cs typeface="Tahoma" panose="020B0604030504040204" pitchFamily="34" charset="0"/>
              </a:rPr>
              <a:t>search </a:t>
            </a:r>
            <a:r>
              <a:rPr lang="en-US">
                <a:latin typeface="Tahoma" panose="020B0604030504040204" pitchFamily="34" charset="0"/>
                <a:ea typeface="Tahoma" panose="020B0604030504040204" pitchFamily="34" charset="0"/>
                <a:cs typeface="Tahoma" panose="020B0604030504040204" pitchFamily="34" charset="0"/>
              </a:rPr>
              <a:t>ranking e l'ecologia. </a:t>
            </a:r>
            <a:endParaRPr lang="en-GB" dirty="0">
              <a:latin typeface="Tahoma" panose="020B0604030504040204" pitchFamily="34" charset="0"/>
              <a:ea typeface="Tahoma" panose="020B0604030504040204" pitchFamily="34" charset="0"/>
              <a:cs typeface="Tahoma" panose="020B0604030504040204" pitchFamily="34" charset="0"/>
            </a:endParaRPr>
          </a:p>
        </p:txBody>
      </p:sp>
      <p:pic>
        <p:nvPicPr>
          <p:cNvPr id="7" name="Immagine 6">
            <a:extLst>
              <a:ext uri="{FF2B5EF4-FFF2-40B4-BE49-F238E27FC236}">
                <a16:creationId xmlns:a16="http://schemas.microsoft.com/office/drawing/2014/main" id="{F9FE8AA3-ACC7-4B96-9341-45DDD70EE618}"/>
              </a:ext>
            </a:extLst>
          </p:cNvPr>
          <p:cNvPicPr>
            <a:picLocks noChangeAspect="1"/>
          </p:cNvPicPr>
          <p:nvPr/>
        </p:nvPicPr>
        <p:blipFill>
          <a:blip r:embed="rId2"/>
          <a:stretch>
            <a:fillRect/>
          </a:stretch>
        </p:blipFill>
        <p:spPr>
          <a:xfrm>
            <a:off x="5618538" y="4886325"/>
            <a:ext cx="5592388" cy="1853488"/>
          </a:xfrm>
          <a:prstGeom prst="rect">
            <a:avLst/>
          </a:prstGeom>
        </p:spPr>
      </p:pic>
    </p:spTree>
    <p:extLst>
      <p:ext uri="{BB962C8B-B14F-4D97-AF65-F5344CB8AC3E}">
        <p14:creationId xmlns:p14="http://schemas.microsoft.com/office/powerpoint/2010/main" val="199396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190297"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Gradient boosting</a:t>
            </a: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4801314"/>
          </a:xfrm>
          <a:prstGeom prst="rect">
            <a:avLst/>
          </a:prstGeom>
          <a:noFill/>
        </p:spPr>
        <p:txBody>
          <a:bodyPr wrap="square" rtlCol="0">
            <a:spAutoFit/>
          </a:bodyPr>
          <a:lstStyle/>
          <a:p>
            <a:pPr marL="285750" indent="-285750">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GBM</a:t>
            </a:r>
            <a:r>
              <a:rPr lang="en-GB">
                <a:latin typeface="Tahoma" panose="020B0604030504040204" pitchFamily="34" charset="0"/>
                <a:ea typeface="Tahoma" panose="020B0604030504040204" pitchFamily="34" charset="0"/>
                <a:cs typeface="Tahoma" panose="020B0604030504040204" pitchFamily="34" charset="0"/>
              </a:rPr>
              <a:t> è un algoritmo di boosting usato quando abbiamo a che fare con un enorme quantità di dati per fare predizioni con un alto potere predittivo.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Il </a:t>
            </a:r>
            <a:r>
              <a:rPr lang="en-GB" b="1">
                <a:latin typeface="Tahoma" panose="020B0604030504040204" pitchFamily="34" charset="0"/>
                <a:ea typeface="Tahoma" panose="020B0604030504040204" pitchFamily="34" charset="0"/>
                <a:cs typeface="Tahoma" panose="020B0604030504040204" pitchFamily="34" charset="0"/>
              </a:rPr>
              <a:t>Boosting</a:t>
            </a:r>
            <a:r>
              <a:rPr lang="en-GB">
                <a:latin typeface="Tahoma" panose="020B0604030504040204" pitchFamily="34" charset="0"/>
                <a:ea typeface="Tahoma" panose="020B0604030504040204" pitchFamily="34" charset="0"/>
                <a:cs typeface="Tahoma" panose="020B0604030504040204" pitchFamily="34" charset="0"/>
              </a:rPr>
              <a:t> è concretamente un ensemble di algoritmi di apprendimento che combina la predizione di parecchi stimatori di base al fine di migliorare la robustezza rispetto ad un singolo stimatore.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Esso combina multipli predittori deboli o media questi predittori per costruire un predittore </a:t>
            </a:r>
            <a:r>
              <a:rPr lang="en-GB" b="1">
                <a:latin typeface="Tahoma" panose="020B0604030504040204" pitchFamily="34" charset="0"/>
                <a:ea typeface="Tahoma" panose="020B0604030504040204" pitchFamily="34" charset="0"/>
                <a:cs typeface="Tahoma" panose="020B0604030504040204" pitchFamily="34" charset="0"/>
              </a:rPr>
              <a:t>forte.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Questi algoritmi di boosting lavorano sempre molto bene in competizioni di data science su </a:t>
            </a:r>
            <a:r>
              <a:rPr lang="en-GB" b="1">
                <a:latin typeface="Tahoma" panose="020B0604030504040204" pitchFamily="34" charset="0"/>
                <a:ea typeface="Tahoma" panose="020B0604030504040204" pitchFamily="34" charset="0"/>
                <a:cs typeface="Tahoma" panose="020B0604030504040204" pitchFamily="34" charset="0"/>
              </a:rPr>
              <a:t>Kaggle</a:t>
            </a:r>
            <a:r>
              <a:rPr lang="en-GB" dirty="0">
                <a:latin typeface="Tahoma" panose="020B0604030504040204" pitchFamily="34" charset="0"/>
                <a:ea typeface="Tahoma" panose="020B0604030504040204" pitchFamily="34" charset="0"/>
                <a:cs typeface="Tahoma" panose="020B0604030504040204" pitchFamily="34" charset="0"/>
              </a:rPr>
              <a:t>, AV Hackathon</a:t>
            </a:r>
            <a:r>
              <a:rPr lang="en-GB">
                <a:latin typeface="Tahoma" panose="020B0604030504040204" pitchFamily="34" charset="0"/>
                <a:ea typeface="Tahoma" panose="020B0604030504040204" pitchFamily="34" charset="0"/>
                <a:cs typeface="Tahoma" panose="020B0604030504040204" pitchFamily="34" charset="0"/>
              </a:rPr>
              <a:t>, CrowdAnalytix, ecc.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Sono generalmente usati come </a:t>
            </a:r>
            <a:r>
              <a:rPr lang="en-GB" b="1">
                <a:latin typeface="Tahoma" panose="020B0604030504040204" pitchFamily="34" charset="0"/>
                <a:ea typeface="Tahoma" panose="020B0604030504040204" pitchFamily="34" charset="0"/>
                <a:cs typeface="Tahoma" panose="020B0604030504040204" pitchFamily="34" charset="0"/>
              </a:rPr>
              <a:t>baseline</a:t>
            </a:r>
            <a:r>
              <a:rPr lang="en-GB">
                <a:latin typeface="Tahoma" panose="020B0604030504040204" pitchFamily="34" charset="0"/>
                <a:ea typeface="Tahoma" panose="020B0604030504040204" pitchFamily="34" charset="0"/>
                <a:cs typeface="Tahoma" panose="020B0604030504040204" pitchFamily="34" charset="0"/>
              </a:rPr>
              <a:t> per le competizioni su Kaggle, per ottenere l'estremo inferior dell'accuratezza che possiamo raggiungere e poter applicare poi architetture di </a:t>
            </a:r>
            <a:r>
              <a:rPr lang="en-GB" b="1">
                <a:latin typeface="Tahoma" panose="020B0604030504040204" pitchFamily="34" charset="0"/>
                <a:ea typeface="Tahoma" panose="020B0604030504040204" pitchFamily="34" charset="0"/>
                <a:cs typeface="Tahoma" panose="020B0604030504040204" pitchFamily="34" charset="0"/>
              </a:rPr>
              <a:t>Deep Learning </a:t>
            </a:r>
            <a:r>
              <a:rPr lang="en-GB">
                <a:latin typeface="Tahoma" panose="020B0604030504040204" pitchFamily="34" charset="0"/>
                <a:ea typeface="Tahoma" panose="020B0604030504040204" pitchFamily="34" charset="0"/>
                <a:cs typeface="Tahoma" panose="020B0604030504040204" pitchFamily="34" charset="0"/>
              </a:rPr>
              <a:t>più complesse e accurate che provano ad incrementare le prestazioni ottenuti con gli algoritmi di boosting. </a:t>
            </a: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Il Boosting potrebbe portare ad avere over fitting se il campione dei dati è molto piccolo. </a:t>
            </a:r>
            <a:endParaRPr lang="en-GB" dirty="0">
              <a:latin typeface="Tahoma" panose="020B0604030504040204" pitchFamily="34" charset="0"/>
              <a:ea typeface="Tahoma" panose="020B0604030504040204" pitchFamily="34" charset="0"/>
              <a:cs typeface="Tahoma" panose="020B0604030504040204" pitchFamily="34" charset="0"/>
            </a:endParaRPr>
          </a:p>
          <a:p>
            <a:r>
              <a:rPr lang="en-GB"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31108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685165" y="180975"/>
            <a:ext cx="8824852" cy="892552"/>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Qual è la differenza principale tra Random </a:t>
            </a:r>
            <a:r>
              <a:rPr lang="en-GB" sz="2600" b="1" dirty="0">
                <a:latin typeface="Tahoma" panose="020B0604030504040204" pitchFamily="34" charset="0"/>
                <a:ea typeface="Tahoma" panose="020B0604030504040204" pitchFamily="34" charset="0"/>
                <a:cs typeface="Tahoma" panose="020B0604030504040204" pitchFamily="34" charset="0"/>
              </a:rPr>
              <a:t>Forest </a:t>
            </a:r>
          </a:p>
          <a:p>
            <a:r>
              <a:rPr lang="en-GB" sz="2600" b="1">
                <a:latin typeface="Tahoma" panose="020B0604030504040204" pitchFamily="34" charset="0"/>
                <a:ea typeface="Tahoma" panose="020B0604030504040204" pitchFamily="34" charset="0"/>
                <a:cs typeface="Tahoma" panose="020B0604030504040204" pitchFamily="34" charset="0"/>
              </a:rPr>
              <a:t>e </a:t>
            </a:r>
            <a:r>
              <a:rPr lang="en-GB" sz="2600" b="1" dirty="0">
                <a:latin typeface="Tahoma" panose="020B0604030504040204" pitchFamily="34" charset="0"/>
                <a:ea typeface="Tahoma" panose="020B0604030504040204" pitchFamily="34" charset="0"/>
                <a:cs typeface="Tahoma" panose="020B0604030504040204" pitchFamily="34" charset="0"/>
              </a:rPr>
              <a:t>Gradient boosting?</a:t>
            </a:r>
          </a:p>
        </p:txBody>
      </p:sp>
      <p:sp>
        <p:nvSpPr>
          <p:cNvPr id="3" name="TextBox 2">
            <a:extLst>
              <a:ext uri="{FF2B5EF4-FFF2-40B4-BE49-F238E27FC236}">
                <a16:creationId xmlns:a16="http://schemas.microsoft.com/office/drawing/2014/main" id="{0380D1DD-8D7B-9E4C-A72A-083E008477B6}"/>
              </a:ext>
            </a:extLst>
          </p:cNvPr>
          <p:cNvSpPr txBox="1"/>
          <p:nvPr/>
        </p:nvSpPr>
        <p:spPr>
          <a:xfrm>
            <a:off x="238759" y="1073527"/>
            <a:ext cx="12019915" cy="5909310"/>
          </a:xfrm>
          <a:prstGeom prst="rect">
            <a:avLst/>
          </a:prstGeom>
          <a:noFill/>
        </p:spPr>
        <p:txBody>
          <a:bodyPr wrap="square" rtlCol="0">
            <a:spAutoFit/>
          </a:bodyPr>
          <a:lstStyle/>
          <a:p>
            <a:pPr marL="285750" indent="-285750" algn="just">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Come </a:t>
            </a:r>
            <a:r>
              <a:rPr lang="en-US" b="1" dirty="0">
                <a:latin typeface="Tahoma" panose="020B0604030504040204" pitchFamily="34" charset="0"/>
                <a:ea typeface="Tahoma" panose="020B0604030504040204" pitchFamily="34" charset="0"/>
                <a:cs typeface="Tahoma" panose="020B0604030504040204" pitchFamily="34" charset="0"/>
              </a:rPr>
              <a:t>Random</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Forest</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Gradient</a:t>
            </a:r>
            <a:r>
              <a:rPr lang="en-US" dirty="0">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boosting</a:t>
            </a:r>
            <a:r>
              <a:rPr lang="en-US">
                <a:latin typeface="Tahoma" panose="020B0604030504040204" pitchFamily="34" charset="0"/>
                <a:ea typeface="Tahoma" panose="020B0604030504040204" pitchFamily="34" charset="0"/>
                <a:cs typeface="Tahoma" panose="020B0604030504040204" pitchFamily="34" charset="0"/>
              </a:rPr>
              <a:t> è un insieme di alberi di decisione. </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Le due principali differenze sono:</a:t>
            </a:r>
            <a:endParaRPr lang="en-US" dirty="0">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lvl="2">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Il modo in cui gli alberi sono costruiti: random forest costruisce ciascun albero indipendentemente tra loro mentre il </a:t>
            </a:r>
            <a:r>
              <a:rPr lang="en-US" dirty="0">
                <a:latin typeface="Tahoma" panose="020B0604030504040204" pitchFamily="34" charset="0"/>
                <a:ea typeface="Tahoma" panose="020B0604030504040204" pitchFamily="34" charset="0"/>
                <a:cs typeface="Tahoma" panose="020B0604030504040204" pitchFamily="34" charset="0"/>
              </a:rPr>
              <a:t>gradient </a:t>
            </a:r>
            <a:r>
              <a:rPr lang="en-US">
                <a:latin typeface="Tahoma" panose="020B0604030504040204" pitchFamily="34" charset="0"/>
                <a:ea typeface="Tahoma" panose="020B0604030504040204" pitchFamily="34" charset="0"/>
                <a:cs typeface="Tahoma" panose="020B0604030504040204" pitchFamily="34" charset="0"/>
              </a:rPr>
              <a:t>boosting costruisce un albero alla volta. Questo </a:t>
            </a:r>
            <a:r>
              <a:rPr lang="en-US" b="1">
                <a:latin typeface="Tahoma" panose="020B0604030504040204" pitchFamily="34" charset="0"/>
                <a:ea typeface="Tahoma" panose="020B0604030504040204" pitchFamily="34" charset="0"/>
                <a:cs typeface="Tahoma" panose="020B0604030504040204" pitchFamily="34" charset="0"/>
              </a:rPr>
              <a:t>modello</a:t>
            </a:r>
            <a:r>
              <a:rPr lang="en-US">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additivo</a:t>
            </a:r>
            <a:r>
              <a:rPr lang="en-US">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ensemble</a:t>
            </a:r>
            <a:r>
              <a:rPr lang="en-US">
                <a:latin typeface="Tahoma" panose="020B0604030504040204" pitchFamily="34" charset="0"/>
                <a:ea typeface="Tahoma" panose="020B0604030504040204" pitchFamily="34" charset="0"/>
                <a:cs typeface="Tahoma" panose="020B0604030504040204" pitchFamily="34" charset="0"/>
              </a:rPr>
              <a:t>) lavora in una modalità "alimentata in avanti", introducendo un nuovo weak learner per migliorare le discordanze nei weak learner esistenti. </a:t>
            </a:r>
            <a:endParaRPr lang="en-US" dirty="0">
              <a:latin typeface="Tahoma" panose="020B0604030504040204" pitchFamily="34" charset="0"/>
              <a:ea typeface="Tahoma" panose="020B0604030504040204" pitchFamily="34" charset="0"/>
              <a:cs typeface="Tahoma" panose="020B0604030504040204" pitchFamily="34" charset="0"/>
            </a:endParaRPr>
          </a:p>
          <a:p>
            <a:pPr lvl="2">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lvl="2">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Il modo in cui sono combinati i risultati: random forest combina i risultati alla fine del processo (calcolando una media o per regole di “elezione a maggioranza”) mentre il gradient boosting combina i risultati lungo la strada del processo di training. </a:t>
            </a:r>
          </a:p>
          <a:p>
            <a:pPr lvl="2">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Se intendi tunare i parametri, il gradient boosting può risultare di possedere migliori performance di un  random forest. Tuttavia, il gradient boosting potrebbe non essere la scelta migliore nel caso hai un sacco di </a:t>
            </a:r>
            <a:r>
              <a:rPr lang="en-US" b="1">
                <a:latin typeface="Tahoma" panose="020B0604030504040204" pitchFamily="34" charset="0"/>
                <a:ea typeface="Tahoma" panose="020B0604030504040204" pitchFamily="34" charset="0"/>
                <a:cs typeface="Tahoma" panose="020B0604030504040204" pitchFamily="34" charset="0"/>
              </a:rPr>
              <a:t>rumore</a:t>
            </a:r>
            <a:r>
              <a:rPr lang="en-US">
                <a:latin typeface="Tahoma" panose="020B0604030504040204" pitchFamily="34" charset="0"/>
                <a:ea typeface="Tahoma" panose="020B0604030504040204" pitchFamily="34" charset="0"/>
                <a:cs typeface="Tahoma" panose="020B0604030504040204" pitchFamily="34" charset="0"/>
              </a:rPr>
              <a:t> nei dai, in quanto può generare </a:t>
            </a:r>
            <a:r>
              <a:rPr lang="en-US" b="1">
                <a:latin typeface="Tahoma" panose="020B0604030504040204" pitchFamily="34" charset="0"/>
                <a:ea typeface="Tahoma" panose="020B0604030504040204" pitchFamily="34" charset="0"/>
                <a:cs typeface="Tahoma" panose="020B0604030504040204" pitchFamily="34" charset="0"/>
              </a:rPr>
              <a:t>overfitting</a:t>
            </a:r>
            <a:r>
              <a:rPr lang="en-US">
                <a:latin typeface="Tahoma" panose="020B0604030504040204" pitchFamily="34" charset="0"/>
                <a:ea typeface="Tahoma" panose="020B0604030504040204" pitchFamily="34" charset="0"/>
                <a:cs typeface="Tahoma" panose="020B0604030504040204" pitchFamily="34" charset="0"/>
              </a:rPr>
              <a:t>. Inoltre questi algoritmi tendon ad essere anche più difficili da tunare di un random forest.</a:t>
            </a:r>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Random forest e </a:t>
            </a:r>
            <a:r>
              <a:rPr lang="en-US" dirty="0">
                <a:latin typeface="Tahoma" panose="020B0604030504040204" pitchFamily="34" charset="0"/>
                <a:ea typeface="Tahoma" panose="020B0604030504040204" pitchFamily="34" charset="0"/>
                <a:cs typeface="Tahoma" panose="020B0604030504040204" pitchFamily="34" charset="0"/>
              </a:rPr>
              <a:t>gradient </a:t>
            </a:r>
            <a:r>
              <a:rPr lang="en-US">
                <a:latin typeface="Tahoma" panose="020B0604030504040204" pitchFamily="34" charset="0"/>
                <a:ea typeface="Tahoma" panose="020B0604030504040204" pitchFamily="34" charset="0"/>
                <a:cs typeface="Tahoma" panose="020B0604030504040204" pitchFamily="34" charset="0"/>
              </a:rPr>
              <a:t>boosting eccellono ciascuno in aree molto differenti. Random forests esegue bene la </a:t>
            </a:r>
            <a:r>
              <a:rPr lang="en-US" dirty="0">
                <a:latin typeface="Tahoma" panose="020B0604030504040204" pitchFamily="34" charset="0"/>
                <a:ea typeface="Tahoma" panose="020B0604030504040204" pitchFamily="34" charset="0"/>
                <a:cs typeface="Tahoma" panose="020B0604030504040204" pitchFamily="34" charset="0"/>
              </a:rPr>
              <a:t>multi-class object </a:t>
            </a:r>
            <a:r>
              <a:rPr lang="en-US">
                <a:latin typeface="Tahoma" panose="020B0604030504040204" pitchFamily="34" charset="0"/>
                <a:ea typeface="Tahoma" panose="020B0604030504040204" pitchFamily="34" charset="0"/>
                <a:cs typeface="Tahoma" panose="020B0604030504040204" pitchFamily="34" charset="0"/>
              </a:rPr>
              <a:t>detection e bioinformatica</a:t>
            </a:r>
            <a:r>
              <a:rPr lang="en-US">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
            </a:r>
            <a:r>
              <a:rPr lang="en-US">
                <a:latin typeface="Tahoma" panose="020B0604030504040204" pitchFamily="34" charset="0"/>
                <a:ea typeface="Tahoma" panose="020B0604030504040204" pitchFamily="34" charset="0"/>
                <a:cs typeface="Tahoma" panose="020B0604030504040204" pitchFamily="34" charset="0"/>
              </a:rPr>
              <a:t> che sono aree che tendono ad avere un enorme rumore statistico. </a:t>
            </a:r>
            <a:r>
              <a:rPr lang="en-US" dirty="0">
                <a:latin typeface="Tahoma" panose="020B0604030504040204" pitchFamily="34" charset="0"/>
                <a:ea typeface="Tahoma" panose="020B0604030504040204" pitchFamily="34" charset="0"/>
                <a:cs typeface="Tahoma" panose="020B0604030504040204" pitchFamily="34" charset="0"/>
              </a:rPr>
              <a:t>Gradient </a:t>
            </a:r>
            <a:r>
              <a:rPr lang="en-US">
                <a:latin typeface="Tahoma" panose="020B0604030504040204" pitchFamily="34" charset="0"/>
                <a:ea typeface="Tahoma" panose="020B0604030504040204" pitchFamily="34" charset="0"/>
                <a:cs typeface="Tahoma" panose="020B0604030504040204" pitchFamily="34" charset="0"/>
              </a:rPr>
              <a:t>Boosting lavora molto bene quando si hanno dati sbilanciati in </a:t>
            </a:r>
            <a:r>
              <a:rPr lang="en-US" b="1">
                <a:latin typeface="Tahoma" panose="020B0604030504040204" pitchFamily="34" charset="0"/>
                <a:ea typeface="Tahoma" panose="020B0604030504040204" pitchFamily="34" charset="0"/>
                <a:cs typeface="Tahoma" panose="020B0604030504040204" pitchFamily="34" charset="0"/>
              </a:rPr>
              <a:t>"real </a:t>
            </a:r>
            <a:r>
              <a:rPr lang="en-US" b="1" dirty="0">
                <a:latin typeface="Tahoma" panose="020B0604030504040204" pitchFamily="34" charset="0"/>
                <a:ea typeface="Tahoma" panose="020B0604030504040204" pitchFamily="34" charset="0"/>
                <a:cs typeface="Tahoma" panose="020B0604030504040204" pitchFamily="34" charset="0"/>
              </a:rPr>
              <a:t>time </a:t>
            </a:r>
            <a:r>
              <a:rPr lang="en-US" b="1">
                <a:latin typeface="Tahoma" panose="020B0604030504040204" pitchFamily="34" charset="0"/>
                <a:ea typeface="Tahoma" panose="020B0604030504040204" pitchFamily="34" charset="0"/>
                <a:cs typeface="Tahoma" panose="020B0604030504040204" pitchFamily="34" charset="0"/>
              </a:rPr>
              <a:t>risk assessment"</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969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190297"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Gradient boosting</a:t>
            </a: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1200329"/>
          </a:xfrm>
          <a:prstGeom prst="rect">
            <a:avLst/>
          </a:prstGeom>
          <a:noFill/>
        </p:spPr>
        <p:txBody>
          <a:bodyPr wrap="square" rtlCol="0">
            <a:spAutoFit/>
          </a:bodyPr>
          <a:lstStyle/>
          <a:p>
            <a:pPr marL="285750" indent="-285750">
              <a:buFont typeface="Wingdings"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In Gradient Boosting</a:t>
            </a:r>
            <a:r>
              <a:rPr lang="en-US">
                <a:latin typeface="Tahoma" panose="020B0604030504040204" pitchFamily="34" charset="0"/>
                <a:ea typeface="Tahoma" panose="020B0604030504040204" pitchFamily="34" charset="0"/>
                <a:cs typeface="Tahoma" panose="020B0604030504040204" pitchFamily="34" charset="0"/>
              </a:rPr>
              <a:t>, ciascun predittore cerca di migliorare il suo predecessore riducendo gli errori. Ma la più interessante intuizione del Gradient Boosting è che invece di fittare un predittore sui dati a ciascuna iterazione, esso fitta un nuovo predittore sugli </a:t>
            </a:r>
            <a:r>
              <a:rPr lang="en-US" b="1">
                <a:latin typeface="Tahoma" panose="020B0604030504040204" pitchFamily="34" charset="0"/>
                <a:ea typeface="Tahoma" panose="020B0604030504040204" pitchFamily="34" charset="0"/>
                <a:cs typeface="Tahoma" panose="020B0604030504040204" pitchFamily="34" charset="0"/>
              </a:rPr>
              <a:t>errori</a:t>
            </a:r>
            <a:r>
              <a:rPr lang="en-US">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residui</a:t>
            </a:r>
            <a:r>
              <a:rPr lang="en-US">
                <a:latin typeface="Tahoma" panose="020B0604030504040204" pitchFamily="34" charset="0"/>
                <a:ea typeface="Tahoma" panose="020B0604030504040204" pitchFamily="34" charset="0"/>
                <a:cs typeface="Tahoma" panose="020B0604030504040204" pitchFamily="34" charset="0"/>
              </a:rPr>
              <a:t> prodotti da un predittore precedente. Ora esaminiamo step </a:t>
            </a:r>
            <a:r>
              <a:rPr lang="en-US" dirty="0">
                <a:latin typeface="Tahoma" panose="020B0604030504040204" pitchFamily="34" charset="0"/>
                <a:ea typeface="Tahoma" panose="020B0604030504040204" pitchFamily="34" charset="0"/>
                <a:cs typeface="Tahoma" panose="020B0604030504040204" pitchFamily="34" charset="0"/>
              </a:rPr>
              <a:t>by </a:t>
            </a:r>
            <a:r>
              <a:rPr lang="en-US">
                <a:latin typeface="Tahoma" panose="020B0604030504040204" pitchFamily="34" charset="0"/>
                <a:ea typeface="Tahoma" panose="020B0604030504040204" pitchFamily="34" charset="0"/>
                <a:cs typeface="Tahoma" panose="020B0604030504040204" pitchFamily="34" charset="0"/>
              </a:rPr>
              <a:t>step come </a:t>
            </a:r>
            <a:r>
              <a:rPr lang="en-US" b="1">
                <a:latin typeface="Tahoma" panose="020B0604030504040204" pitchFamily="34" charset="0"/>
                <a:ea typeface="Tahoma" panose="020B0604030504040204" pitchFamily="34" charset="0"/>
                <a:cs typeface="Tahoma" panose="020B0604030504040204" pitchFamily="34" charset="0"/>
              </a:rPr>
              <a:t>Gradient Boosting Classification </a:t>
            </a:r>
            <a:r>
              <a:rPr lang="en-US">
                <a:latin typeface="Tahoma" panose="020B0604030504040204" pitchFamily="34" charset="0"/>
                <a:ea typeface="Tahoma" panose="020B0604030504040204" pitchFamily="34" charset="0"/>
                <a:cs typeface="Tahoma" panose="020B0604030504040204" pitchFamily="34" charset="0"/>
              </a:rPr>
              <a:t>lavora</a:t>
            </a:r>
            <a:r>
              <a:rPr lang="en-US" b="1">
                <a:latin typeface="Tahoma" panose="020B0604030504040204" pitchFamily="34" charset="0"/>
                <a:ea typeface="Tahoma" panose="020B0604030504040204" pitchFamily="34" charset="0"/>
                <a:cs typeface="Tahoma" panose="020B0604030504040204" pitchFamily="34" charset="0"/>
              </a:rPr>
              <a:t>. </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5" name="CasellaDiTesto 4">
            <a:extLst>
              <a:ext uri="{FF2B5EF4-FFF2-40B4-BE49-F238E27FC236}">
                <a16:creationId xmlns:a16="http://schemas.microsoft.com/office/drawing/2014/main" id="{3E78D768-1227-47BF-BA33-E8CBE267A611}"/>
              </a:ext>
            </a:extLst>
          </p:cNvPr>
          <p:cNvSpPr txBox="1"/>
          <p:nvPr/>
        </p:nvSpPr>
        <p:spPr>
          <a:xfrm>
            <a:off x="975995" y="2690336"/>
            <a:ext cx="10863580" cy="2862322"/>
          </a:xfrm>
          <a:prstGeom prst="rect">
            <a:avLst/>
          </a:prstGeom>
          <a:noFill/>
        </p:spPr>
        <p:txBody>
          <a:bodyPr wrap="square">
            <a:spAutoFit/>
          </a:bodyPr>
          <a:lstStyle/>
          <a:p>
            <a:pPr marL="285750" indent="-285750" algn="l" fontAlgn="base">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Gradient </a:t>
            </a:r>
            <a:r>
              <a:rPr lang="en-US">
                <a:latin typeface="Tahoma" panose="020B0604030504040204" pitchFamily="34" charset="0"/>
                <a:ea typeface="Tahoma" panose="020B0604030504040204" pitchFamily="34" charset="0"/>
                <a:cs typeface="Tahoma" panose="020B0604030504040204" pitchFamily="34" charset="0"/>
              </a:rPr>
              <a:t>boosting implica tre elementi:</a:t>
            </a:r>
            <a:endParaRPr lang="en-US" dirty="0">
              <a:latin typeface="Tahoma" panose="020B0604030504040204" pitchFamily="34" charset="0"/>
              <a:ea typeface="Tahoma" panose="020B0604030504040204" pitchFamily="34" charset="0"/>
              <a:cs typeface="Tahoma" panose="020B0604030504040204" pitchFamily="34" charset="0"/>
            </a:endParaRPr>
          </a:p>
          <a:p>
            <a:pPr algn="l" fontAlgn="base"/>
            <a:r>
              <a:rPr lang="en-US" dirty="0">
                <a:latin typeface="Tahoma" panose="020B0604030504040204" pitchFamily="34" charset="0"/>
                <a:ea typeface="Tahoma" panose="020B0604030504040204" pitchFamily="34" charset="0"/>
                <a:cs typeface="Tahoma" panose="020B0604030504040204" pitchFamily="34" charset="0"/>
              </a:rPr>
              <a:t> </a:t>
            </a:r>
          </a:p>
          <a:p>
            <a:pPr marL="342900" indent="-342900" algn="l" fontAlgn="base">
              <a:buAutoNum type="arabicParenR"/>
            </a:pPr>
            <a:r>
              <a:rPr lang="en-US" b="1">
                <a:latin typeface="Tahoma" panose="020B0604030504040204" pitchFamily="34" charset="0"/>
                <a:ea typeface="Tahoma" panose="020B0604030504040204" pitchFamily="34" charset="0"/>
                <a:cs typeface="Tahoma" panose="020B0604030504040204" pitchFamily="34" charset="0"/>
              </a:rPr>
              <a:t>Una loss function che debba essere ottimizzata</a:t>
            </a:r>
            <a:r>
              <a:rPr lang="en-US">
                <a:latin typeface="Tahoma" panose="020B0604030504040204" pitchFamily="34" charset="0"/>
                <a:ea typeface="Tahoma" panose="020B0604030504040204" pitchFamily="34" charset="0"/>
                <a:cs typeface="Tahoma" panose="020B0604030504040204" pitchFamily="34" charset="0"/>
              </a:rPr>
              <a:t>: La loss function da usare dipende dal tipo di problema che si intende risolvere. La regression potrebbe usare un errore quadratico medio e la classificazione potrebbe usare una loss logaritmica come per esempio la </a:t>
            </a:r>
            <a:r>
              <a:rPr lang="en-US" dirty="0">
                <a:latin typeface="Tahoma" panose="020B0604030504040204" pitchFamily="34" charset="0"/>
                <a:ea typeface="Tahoma" panose="020B0604030504040204" pitchFamily="34" charset="0"/>
                <a:cs typeface="Tahoma" panose="020B0604030504040204" pitchFamily="34" charset="0"/>
              </a:rPr>
              <a:t>cross-entropy</a:t>
            </a:r>
            <a:r>
              <a:rPr lang="en-US">
                <a:latin typeface="Tahoma" panose="020B0604030504040204" pitchFamily="34" charset="0"/>
                <a:ea typeface="Tahoma" panose="020B0604030504040204" pitchFamily="34" charset="0"/>
                <a:cs typeface="Tahoma" panose="020B0604030504040204" pitchFamily="34" charset="0"/>
              </a:rPr>
              <a:t>. Un beneficio del gradient boosting è che non si deve utilizzare un nuovo algoritmo di boosting per ciascuna lost function che si intende utilizzare. Invece, si tratta di un framework generale con qualsiasi loss differenziabile che può essere usata allo scopo. </a:t>
            </a:r>
            <a:endParaRPr lang="en-US" dirty="0">
              <a:latin typeface="Tahoma" panose="020B0604030504040204" pitchFamily="34" charset="0"/>
              <a:ea typeface="Tahoma" panose="020B0604030504040204" pitchFamily="34" charset="0"/>
              <a:cs typeface="Tahoma" panose="020B0604030504040204" pitchFamily="34" charset="0"/>
            </a:endParaRPr>
          </a:p>
          <a:p>
            <a:pPr algn="l" fontAlgn="base"/>
            <a:endParaRPr lang="en-US" dirty="0">
              <a:latin typeface="Tahoma" panose="020B0604030504040204" pitchFamily="34" charset="0"/>
              <a:ea typeface="Tahoma" panose="020B0604030504040204" pitchFamily="34" charset="0"/>
              <a:cs typeface="Tahoma" panose="020B0604030504040204" pitchFamily="34" charset="0"/>
            </a:endParaRPr>
          </a:p>
          <a:p>
            <a:pPr fontAlgn="base"/>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Immagine 6" descr="Immagine che contiene luce&#10;&#10;Descrizione generata automaticamente">
            <a:extLst>
              <a:ext uri="{FF2B5EF4-FFF2-40B4-BE49-F238E27FC236}">
                <a16:creationId xmlns:a16="http://schemas.microsoft.com/office/drawing/2014/main" id="{9C0A653A-796E-4CD0-96B7-25D5016D9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012" y="4745196"/>
            <a:ext cx="2371725" cy="1933575"/>
          </a:xfrm>
          <a:prstGeom prst="rect">
            <a:avLst/>
          </a:prstGeom>
        </p:spPr>
      </p:pic>
    </p:spTree>
    <p:extLst>
      <p:ext uri="{BB962C8B-B14F-4D97-AF65-F5344CB8AC3E}">
        <p14:creationId xmlns:p14="http://schemas.microsoft.com/office/powerpoint/2010/main" val="130250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190297" cy="492443"/>
          </a:xfrm>
          <a:prstGeom prst="rect">
            <a:avLst/>
          </a:prstGeom>
          <a:noFill/>
        </p:spPr>
        <p:txBody>
          <a:bodyPr wrap="none" rtlCol="0">
            <a:spAutoFit/>
          </a:bodyPr>
          <a:lstStyle/>
          <a:p>
            <a:r>
              <a:rPr lang="en-GB" sz="2600" b="1" dirty="0">
                <a:latin typeface="Tahoma" panose="020B0604030504040204" pitchFamily="34" charset="0"/>
                <a:ea typeface="Tahoma" panose="020B0604030504040204" pitchFamily="34" charset="0"/>
                <a:cs typeface="Tahoma" panose="020B0604030504040204" pitchFamily="34" charset="0"/>
              </a:rPr>
              <a:t>Gradient boosting</a:t>
            </a:r>
          </a:p>
        </p:txBody>
      </p:sp>
      <p:sp>
        <p:nvSpPr>
          <p:cNvPr id="5" name="CasellaDiTesto 4">
            <a:extLst>
              <a:ext uri="{FF2B5EF4-FFF2-40B4-BE49-F238E27FC236}">
                <a16:creationId xmlns:a16="http://schemas.microsoft.com/office/drawing/2014/main" id="{3E78D768-1227-47BF-BA33-E8CBE267A611}"/>
              </a:ext>
            </a:extLst>
          </p:cNvPr>
          <p:cNvSpPr txBox="1"/>
          <p:nvPr/>
        </p:nvSpPr>
        <p:spPr>
          <a:xfrm>
            <a:off x="561975" y="616268"/>
            <a:ext cx="11496675" cy="6463308"/>
          </a:xfrm>
          <a:prstGeom prst="rect">
            <a:avLst/>
          </a:prstGeom>
          <a:noFill/>
        </p:spPr>
        <p:txBody>
          <a:bodyPr wrap="square">
            <a:spAutoFit/>
          </a:bodyPr>
          <a:lstStyle/>
          <a:p>
            <a:pPr algn="l" fontAlgn="base"/>
            <a:endParaRPr lang="en-US" dirty="0">
              <a:latin typeface="Tahoma" panose="020B0604030504040204" pitchFamily="34" charset="0"/>
              <a:ea typeface="Tahoma" panose="020B0604030504040204" pitchFamily="34" charset="0"/>
              <a:cs typeface="Tahoma" panose="020B0604030504040204" pitchFamily="34" charset="0"/>
            </a:endParaRPr>
          </a:p>
          <a:p>
            <a:pPr fontAlgn="base"/>
            <a:r>
              <a:rPr lang="en-US" b="1" dirty="0">
                <a:latin typeface="Tahoma" panose="020B0604030504040204" pitchFamily="34" charset="0"/>
                <a:ea typeface="Tahoma" panose="020B0604030504040204" pitchFamily="34" charset="0"/>
                <a:cs typeface="Tahoma" panose="020B0604030504040204" pitchFamily="34" charset="0"/>
              </a:rPr>
              <a:t>2</a:t>
            </a:r>
            <a:r>
              <a:rPr lang="en-US" b="1">
                <a:latin typeface="Tahoma" panose="020B0604030504040204" pitchFamily="34" charset="0"/>
                <a:ea typeface="Tahoma" panose="020B0604030504040204" pitchFamily="34" charset="0"/>
                <a:cs typeface="Tahoma" panose="020B0604030504040204" pitchFamily="34" charset="0"/>
              </a:rPr>
              <a:t>) Un </a:t>
            </a:r>
            <a:r>
              <a:rPr lang="en-US" b="1" dirty="0">
                <a:latin typeface="Tahoma" panose="020B0604030504040204" pitchFamily="34" charset="0"/>
                <a:ea typeface="Tahoma" panose="020B0604030504040204" pitchFamily="34" charset="0"/>
                <a:cs typeface="Tahoma" panose="020B0604030504040204" pitchFamily="34" charset="0"/>
              </a:rPr>
              <a:t>weak </a:t>
            </a:r>
            <a:r>
              <a:rPr lang="en-US" b="1">
                <a:latin typeface="Tahoma" panose="020B0604030504040204" pitchFamily="34" charset="0"/>
                <a:ea typeface="Tahoma" panose="020B0604030504040204" pitchFamily="34" charset="0"/>
                <a:cs typeface="Tahoma" panose="020B0604030504040204" pitchFamily="34" charset="0"/>
              </a:rPr>
              <a:t>learner per effettuare predizioni: </a:t>
            </a:r>
            <a:r>
              <a:rPr lang="en-US">
                <a:latin typeface="Tahoma" panose="020B0604030504040204" pitchFamily="34" charset="0"/>
                <a:ea typeface="Tahoma" panose="020B0604030504040204" pitchFamily="34" charset="0"/>
                <a:cs typeface="Tahoma" panose="020B0604030504040204" pitchFamily="34" charset="0"/>
              </a:rPr>
              <a:t>Gli alberi di Decisione sono usati come un weak learner nel gradient </a:t>
            </a:r>
            <a:r>
              <a:rPr lang="en-US" dirty="0">
                <a:latin typeface="Tahoma" panose="020B0604030504040204" pitchFamily="34" charset="0"/>
                <a:ea typeface="Tahoma" panose="020B0604030504040204" pitchFamily="34" charset="0"/>
                <a:cs typeface="Tahoma" panose="020B0604030504040204" pitchFamily="34" charset="0"/>
              </a:rPr>
              <a:t>boosting</a:t>
            </a:r>
            <a:r>
              <a:rPr lang="en-US">
                <a:latin typeface="Tahoma" panose="020B0604030504040204" pitchFamily="34" charset="0"/>
                <a:ea typeface="Tahoma" panose="020B0604030504040204" pitchFamily="34" charset="0"/>
                <a:cs typeface="Tahoma" panose="020B0604030504040204" pitchFamily="34" charset="0"/>
              </a:rPr>
              <a:t>. Nello specifico, gli alberi di decisione sono usati in modo tale che i valori reali per lo split e i valori di output possano essere combinati insieme, permettendo agli output modelli seguenti di essere aggiunti e "correggere" i residui nelle predizioni. Gli alberi sono costruiti in modalità </a:t>
            </a:r>
            <a:r>
              <a:rPr lang="en-US" b="1">
                <a:latin typeface="Tahoma" panose="020B0604030504040204" pitchFamily="34" charset="0"/>
                <a:ea typeface="Tahoma" panose="020B0604030504040204" pitchFamily="34" charset="0"/>
                <a:cs typeface="Tahoma" panose="020B0604030504040204" pitchFamily="34" charset="0"/>
              </a:rPr>
              <a:t>greedy</a:t>
            </a:r>
            <a:r>
              <a:rPr lang="en-US">
                <a:latin typeface="Tahoma" panose="020B0604030504040204" pitchFamily="34" charset="0"/>
                <a:ea typeface="Tahoma" panose="020B0604030504040204" pitchFamily="34" charset="0"/>
                <a:cs typeface="Tahoma" panose="020B0604030504040204" pitchFamily="34" charset="0"/>
              </a:rPr>
              <a:t>, scegliendo i migliori punti di split sulla base dei punteggi di misure di purezza come Gini per minimizzare la loss. All'inizio sono costruiti alberi di decisione molto corti, ossia poco profondi, che hanno subito solo un singolo split, chiamato </a:t>
            </a:r>
            <a:r>
              <a:rPr lang="en-US" b="1">
                <a:latin typeface="Tahoma" panose="020B0604030504040204" pitchFamily="34" charset="0"/>
                <a:ea typeface="Tahoma" panose="020B0604030504040204" pitchFamily="34" charset="0"/>
                <a:cs typeface="Tahoma" panose="020B0604030504040204" pitchFamily="34" charset="0"/>
              </a:rPr>
              <a:t>"decision</a:t>
            </a:r>
            <a:r>
              <a:rPr lang="en-US">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stump"</a:t>
            </a:r>
            <a:r>
              <a:rPr lang="en-US">
                <a:latin typeface="Tahoma" panose="020B0604030504040204" pitchFamily="34" charset="0"/>
                <a:ea typeface="Tahoma" panose="020B0604030504040204" pitchFamily="34" charset="0"/>
                <a:cs typeface="Tahoma" panose="020B0604030504040204" pitchFamily="34" charset="0"/>
              </a:rPr>
              <a:t>. Alberi di decisione più grandi possono essere usati generalmento con livelli da 4 a 8. E' molto commune vincolare i weak learner in modi specifici, come un certo numero di strati Massimo, o un Massimo numero di nodi o split o nodi foglia. Questo assicura che i weak learner rimangano deboli, in modo da costruire un learner forte attraverso il paradigma greedy. </a:t>
            </a:r>
            <a:endParaRPr lang="en-US" dirty="0">
              <a:latin typeface="Tahoma" panose="020B0604030504040204" pitchFamily="34" charset="0"/>
              <a:ea typeface="Tahoma" panose="020B0604030504040204" pitchFamily="34" charset="0"/>
              <a:cs typeface="Tahoma" panose="020B0604030504040204" pitchFamily="34" charset="0"/>
            </a:endParaRPr>
          </a:p>
          <a:p>
            <a:pPr fontAlgn="base"/>
            <a:endParaRPr lang="en-US" dirty="0">
              <a:latin typeface="Tahoma" panose="020B0604030504040204" pitchFamily="34" charset="0"/>
              <a:ea typeface="Tahoma" panose="020B0604030504040204" pitchFamily="34" charset="0"/>
              <a:cs typeface="Tahoma" panose="020B0604030504040204" pitchFamily="34" charset="0"/>
            </a:endParaRPr>
          </a:p>
          <a:p>
            <a:pPr algn="l" fontAlgn="base"/>
            <a:r>
              <a:rPr lang="en-US" b="1" dirty="0">
                <a:latin typeface="Tahoma" panose="020B0604030504040204" pitchFamily="34" charset="0"/>
                <a:ea typeface="Tahoma" panose="020B0604030504040204" pitchFamily="34" charset="0"/>
                <a:cs typeface="Tahoma" panose="020B0604030504040204" pitchFamily="34" charset="0"/>
              </a:rPr>
              <a:t>3</a:t>
            </a:r>
            <a:r>
              <a:rPr lang="en-US" b="1">
                <a:latin typeface="Tahoma" panose="020B0604030504040204" pitchFamily="34" charset="0"/>
                <a:ea typeface="Tahoma" panose="020B0604030504040204" pitchFamily="34" charset="0"/>
                <a:cs typeface="Tahoma" panose="020B0604030504040204" pitchFamily="34" charset="0"/>
              </a:rPr>
              <a:t>) Un modello additivo per aggiungere i weak learner allo scopo di minimizzare la loss: </a:t>
            </a:r>
            <a:r>
              <a:rPr lang="en-US">
                <a:latin typeface="Tahoma" panose="020B0604030504040204" pitchFamily="34" charset="0"/>
                <a:ea typeface="Tahoma" panose="020B0604030504040204" pitchFamily="34" charset="0"/>
                <a:cs typeface="Tahoma" panose="020B0604030504040204" pitchFamily="34" charset="0"/>
              </a:rPr>
              <a:t>Gli alberi vengono aggiunti uno alla volta, e gli alberi già esistenti nel modello non vengono cambiati. Una procedura di </a:t>
            </a:r>
            <a:r>
              <a:rPr lang="en-US" b="1">
                <a:latin typeface="Tahoma" panose="020B0604030504040204" pitchFamily="34" charset="0"/>
                <a:ea typeface="Tahoma" panose="020B0604030504040204" pitchFamily="34" charset="0"/>
                <a:cs typeface="Tahoma" panose="020B0604030504040204" pitchFamily="34" charset="0"/>
              </a:rPr>
              <a:t>discesa del gradiente</a:t>
            </a:r>
            <a:r>
              <a:rPr lang="en-US">
                <a:latin typeface="Tahoma" panose="020B0604030504040204" pitchFamily="34" charset="0"/>
                <a:ea typeface="Tahoma" panose="020B0604030504040204" pitchFamily="34" charset="0"/>
                <a:cs typeface="Tahoma" panose="020B0604030504040204" pitchFamily="34" charset="0"/>
              </a:rPr>
              <a:t> viene usata per minimizzare la loss quando si aggiungono gli alberi. Tradizionalmente, il gradient descent viene usato per minimizzare un insieme di parametri, come i coefficienti  di una equazione di regressione o i pesi di una rete neurale. Dopo aver calcolato l'errore o loss, i pesi vengono aggiornati per minimizzare l'errore. Invece dei parametri, abbiamo sottomodelli che sono i weak learner, e nello specifico alberi di decisione. Dopo aver calcolato la loss, per eseguire la procedura di gradient descent, dobbiamo aggiungere un albero al modello che riduca la loss (ovvero che segue il gradiente). Facciamo questo parametrizzando l'albero, poi modificando i parametri dell'albero e muovendosi nella giusta direzione riducendo la loss residua. In generale, questo approccio è chiamato </a:t>
            </a:r>
            <a:r>
              <a:rPr lang="en-US" b="1">
                <a:latin typeface="Tahoma" panose="020B0604030504040204" pitchFamily="34" charset="0"/>
                <a:ea typeface="Tahoma" panose="020B0604030504040204" pitchFamily="34" charset="0"/>
                <a:cs typeface="Tahoma" panose="020B0604030504040204" pitchFamily="34" charset="0"/>
              </a:rPr>
              <a:t>"gradient descent funzionale"</a:t>
            </a:r>
            <a:r>
              <a:rPr lang="en-US">
                <a:latin typeface="Tahoma" panose="020B0604030504040204" pitchFamily="34" charset="0"/>
                <a:ea typeface="Tahoma" panose="020B0604030504040204" pitchFamily="34" charset="0"/>
                <a:cs typeface="Tahoma" panose="020B0604030504040204" pitchFamily="34" charset="0"/>
              </a:rPr>
              <a:t> o </a:t>
            </a:r>
            <a:r>
              <a:rPr lang="en-US" b="1">
                <a:latin typeface="Tahoma" panose="020B0604030504040204" pitchFamily="34" charset="0"/>
                <a:ea typeface="Tahoma" panose="020B0604030504040204" pitchFamily="34" charset="0"/>
                <a:cs typeface="Tahoma" panose="020B0604030504040204" pitchFamily="34" charset="0"/>
              </a:rPr>
              <a:t>gradient descent con funzioni</a:t>
            </a:r>
            <a:r>
              <a:rPr lang="en-US">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fontAlgn="base"/>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139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759636"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Passi del Gradient </a:t>
            </a:r>
            <a:r>
              <a:rPr lang="en-GB" sz="2600" b="1" dirty="0">
                <a:latin typeface="Tahoma" panose="020B0604030504040204" pitchFamily="34" charset="0"/>
                <a:ea typeface="Tahoma" panose="020B0604030504040204" pitchFamily="34" charset="0"/>
                <a:cs typeface="Tahoma" panose="020B0604030504040204" pitchFamily="34" charset="0"/>
              </a:rPr>
              <a:t>boosting</a:t>
            </a: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3970318"/>
          </a:xfrm>
          <a:prstGeom prst="rect">
            <a:avLst/>
          </a:prstGeom>
          <a:noFill/>
        </p:spPr>
        <p:txBody>
          <a:bodyPr wrap="square" rtlCol="0">
            <a:spAutoFit/>
          </a:bodyPr>
          <a:lstStyle/>
          <a:p>
            <a:pPr marL="285750" indent="-285750">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Passo </a:t>
            </a:r>
            <a:r>
              <a:rPr lang="en-GB" b="1" dirty="0">
                <a:latin typeface="Tahoma" panose="020B0604030504040204" pitchFamily="34" charset="0"/>
                <a:ea typeface="Tahoma" panose="020B0604030504040204" pitchFamily="34" charset="0"/>
                <a:cs typeface="Tahoma" panose="020B0604030504040204" pitchFamily="34" charset="0"/>
              </a:rPr>
              <a:t>1</a:t>
            </a:r>
            <a:r>
              <a:rPr lang="en-GB" dirty="0">
                <a:latin typeface="Tahoma" panose="020B0604030504040204" pitchFamily="34" charset="0"/>
                <a:ea typeface="Tahoma" panose="020B0604030504040204" pitchFamily="34" charset="0"/>
                <a:cs typeface="Tahoma" panose="020B0604030504040204" pitchFamily="34" charset="0"/>
              </a:rPr>
              <a:t> </a:t>
            </a:r>
            <a:r>
              <a:rPr lang="en-GB">
                <a:latin typeface="Tahoma" panose="020B0604030504040204" pitchFamily="34" charset="0"/>
                <a:ea typeface="Tahoma" panose="020B0604030504040204" pitchFamily="34" charset="0"/>
                <a:cs typeface="Tahoma" panose="020B0604030504040204" pitchFamily="34" charset="0"/>
              </a:rPr>
              <a:t>: Assumi che la media sia la predizione di tutte le variabili.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Passo </a:t>
            </a:r>
            <a:r>
              <a:rPr lang="en-GB" b="1" dirty="0">
                <a:latin typeface="Tahoma" panose="020B0604030504040204" pitchFamily="34" charset="0"/>
                <a:ea typeface="Tahoma" panose="020B0604030504040204" pitchFamily="34" charset="0"/>
                <a:cs typeface="Tahoma" panose="020B0604030504040204" pitchFamily="34" charset="0"/>
              </a:rPr>
              <a:t>2</a:t>
            </a:r>
            <a:r>
              <a:rPr lang="en-GB" dirty="0">
                <a:latin typeface="Tahoma" panose="020B0604030504040204" pitchFamily="34" charset="0"/>
                <a:ea typeface="Tahoma" panose="020B0604030504040204" pitchFamily="34" charset="0"/>
                <a:cs typeface="Tahoma" panose="020B0604030504040204" pitchFamily="34" charset="0"/>
              </a:rPr>
              <a:t> </a:t>
            </a:r>
            <a:r>
              <a:rPr lang="en-GB">
                <a:latin typeface="Tahoma" panose="020B0604030504040204" pitchFamily="34" charset="0"/>
                <a:ea typeface="Tahoma" panose="020B0604030504040204" pitchFamily="34" charset="0"/>
                <a:cs typeface="Tahoma" panose="020B0604030504040204" pitchFamily="34" charset="0"/>
              </a:rPr>
              <a:t>: Calcola gli errori di ciascuna osservazione con discostamento dalla media (ultima predizione).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Passo </a:t>
            </a:r>
            <a:r>
              <a:rPr lang="en-GB" b="1" dirty="0">
                <a:latin typeface="Tahoma" panose="020B0604030504040204" pitchFamily="34" charset="0"/>
                <a:ea typeface="Tahoma" panose="020B0604030504040204" pitchFamily="34" charset="0"/>
                <a:cs typeface="Tahoma" panose="020B0604030504040204" pitchFamily="34" charset="0"/>
              </a:rPr>
              <a:t>3</a:t>
            </a:r>
            <a:r>
              <a:rPr lang="en-GB" dirty="0">
                <a:latin typeface="Tahoma" panose="020B0604030504040204" pitchFamily="34" charset="0"/>
                <a:ea typeface="Tahoma" panose="020B0604030504040204" pitchFamily="34" charset="0"/>
                <a:cs typeface="Tahoma" panose="020B0604030504040204" pitchFamily="34" charset="0"/>
              </a:rPr>
              <a:t> </a:t>
            </a:r>
            <a:r>
              <a:rPr lang="en-GB">
                <a:latin typeface="Tahoma" panose="020B0604030504040204" pitchFamily="34" charset="0"/>
                <a:ea typeface="Tahoma" panose="020B0604030504040204" pitchFamily="34" charset="0"/>
                <a:cs typeface="Tahoma" panose="020B0604030504040204" pitchFamily="34" charset="0"/>
              </a:rPr>
              <a:t>: Trova la variabile che può splittare gli errori perfettamente e trovare il miglior valore per lo split. Questa diventa l'ultima predizione.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Passo </a:t>
            </a:r>
            <a:r>
              <a:rPr lang="en-GB" b="1" dirty="0">
                <a:latin typeface="Tahoma" panose="020B0604030504040204" pitchFamily="34" charset="0"/>
                <a:ea typeface="Tahoma" panose="020B0604030504040204" pitchFamily="34" charset="0"/>
                <a:cs typeface="Tahoma" panose="020B0604030504040204" pitchFamily="34" charset="0"/>
              </a:rPr>
              <a:t>4</a:t>
            </a:r>
            <a:r>
              <a:rPr lang="en-GB" dirty="0">
                <a:latin typeface="Tahoma" panose="020B0604030504040204" pitchFamily="34" charset="0"/>
                <a:ea typeface="Tahoma" panose="020B0604030504040204" pitchFamily="34" charset="0"/>
                <a:cs typeface="Tahoma" panose="020B0604030504040204" pitchFamily="34" charset="0"/>
              </a:rPr>
              <a:t> </a:t>
            </a:r>
            <a:r>
              <a:rPr lang="en-GB">
                <a:latin typeface="Tahoma" panose="020B0604030504040204" pitchFamily="34" charset="0"/>
                <a:ea typeface="Tahoma" panose="020B0604030504040204" pitchFamily="34" charset="0"/>
                <a:cs typeface="Tahoma" panose="020B0604030504040204" pitchFamily="34" charset="0"/>
              </a:rPr>
              <a:t>: Calcola gli errori di ciascuna osservazione dalla media di entrambi i lati dello split (ultima predizione).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Passo </a:t>
            </a:r>
            <a:r>
              <a:rPr lang="en-GB" b="1" dirty="0">
                <a:latin typeface="Tahoma" panose="020B0604030504040204" pitchFamily="34" charset="0"/>
                <a:ea typeface="Tahoma" panose="020B0604030504040204" pitchFamily="34" charset="0"/>
                <a:cs typeface="Tahoma" panose="020B0604030504040204" pitchFamily="34" charset="0"/>
              </a:rPr>
              <a:t>5</a:t>
            </a:r>
            <a:r>
              <a:rPr lang="en-GB" dirty="0">
                <a:latin typeface="Tahoma" panose="020B0604030504040204" pitchFamily="34" charset="0"/>
                <a:ea typeface="Tahoma" panose="020B0604030504040204" pitchFamily="34" charset="0"/>
                <a:cs typeface="Tahoma" panose="020B0604030504040204" pitchFamily="34" charset="0"/>
              </a:rPr>
              <a:t> </a:t>
            </a:r>
            <a:r>
              <a:rPr lang="en-GB">
                <a:latin typeface="Tahoma" panose="020B0604030504040204" pitchFamily="34" charset="0"/>
                <a:ea typeface="Tahoma" panose="020B0604030504040204" pitchFamily="34" charset="0"/>
                <a:cs typeface="Tahoma" panose="020B0604030504040204" pitchFamily="34" charset="0"/>
              </a:rPr>
              <a:t>: Ripeti il passo 3 e 4 fino a che la funzione obiettivo si massimizzi / minimizzi. </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a:latin typeface="Tahoma" panose="020B0604030504040204" pitchFamily="34" charset="0"/>
                <a:ea typeface="Tahoma" panose="020B0604030504040204" pitchFamily="34" charset="0"/>
                <a:cs typeface="Tahoma" panose="020B0604030504040204" pitchFamily="34" charset="0"/>
              </a:rPr>
              <a:t>Passo </a:t>
            </a:r>
            <a:r>
              <a:rPr lang="en-GB" b="1" dirty="0">
                <a:latin typeface="Tahoma" panose="020B0604030504040204" pitchFamily="34" charset="0"/>
                <a:ea typeface="Tahoma" panose="020B0604030504040204" pitchFamily="34" charset="0"/>
                <a:cs typeface="Tahoma" panose="020B0604030504040204" pitchFamily="34" charset="0"/>
              </a:rPr>
              <a:t>6</a:t>
            </a:r>
            <a:r>
              <a:rPr lang="en-GB" dirty="0">
                <a:latin typeface="Tahoma" panose="020B0604030504040204" pitchFamily="34" charset="0"/>
                <a:ea typeface="Tahoma" panose="020B0604030504040204" pitchFamily="34" charset="0"/>
                <a:cs typeface="Tahoma" panose="020B0604030504040204" pitchFamily="34" charset="0"/>
              </a:rPr>
              <a:t> </a:t>
            </a:r>
            <a:r>
              <a:rPr lang="en-GB">
                <a:latin typeface="Tahoma" panose="020B0604030504040204" pitchFamily="34" charset="0"/>
                <a:ea typeface="Tahoma" panose="020B0604030504040204" pitchFamily="34" charset="0"/>
                <a:cs typeface="Tahoma" panose="020B0604030504040204" pitchFamily="34" charset="0"/>
              </a:rPr>
              <a:t>: Prendi una media pesata di tutti i classificatore per giungere al modello finale. </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065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1609736" cy="492443"/>
          </a:xfrm>
          <a:prstGeom prst="rect">
            <a:avLst/>
          </a:prstGeom>
          <a:noFill/>
        </p:spPr>
        <p:txBody>
          <a:bodyPr wrap="none" rtlCol="0">
            <a:spAutoFit/>
          </a:bodyPr>
          <a:lstStyle/>
          <a:p>
            <a:r>
              <a:rPr lang="en-GB" sz="2600" b="1" dirty="0" err="1">
                <a:latin typeface="Tahoma" panose="020B0604030504040204" pitchFamily="34" charset="0"/>
                <a:ea typeface="Tahoma" panose="020B0604030504040204" pitchFamily="34" charset="0"/>
                <a:cs typeface="Tahoma" panose="020B0604030504040204" pitchFamily="34" charset="0"/>
              </a:rPr>
              <a:t>XGBoost</a:t>
            </a:r>
            <a:endParaRPr lang="en-GB"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06421" y="1260574"/>
            <a:ext cx="10938510" cy="5355312"/>
          </a:xfrm>
          <a:prstGeom prst="rect">
            <a:avLst/>
          </a:prstGeom>
          <a:noFill/>
        </p:spPr>
        <p:txBody>
          <a:bodyPr wrap="square" rtlCol="0">
            <a:spAutoFit/>
          </a:bodyPr>
          <a:lstStyle/>
          <a:p>
            <a:pPr marL="285750" indent="-285750" algn="l">
              <a:buFont typeface="Wingdings" panose="05000000000000000000" pitchFamily="2" charset="2"/>
              <a:buChar char="ü"/>
            </a:pPr>
            <a:r>
              <a:rPr lang="en-US" b="1" err="1">
                <a:latin typeface="Tahoma" panose="020B0604030504040204" pitchFamily="34" charset="0"/>
                <a:ea typeface="Tahoma" panose="020B0604030504040204" pitchFamily="34" charset="0"/>
                <a:cs typeface="Tahoma" panose="020B0604030504040204" pitchFamily="34" charset="0"/>
              </a:rPr>
              <a:t>XGBoost</a:t>
            </a:r>
            <a:r>
              <a:rPr lang="en-US">
                <a:latin typeface="Tahoma" panose="020B0604030504040204" pitchFamily="34" charset="0"/>
                <a:ea typeface="Tahoma" panose="020B0604030504040204" pitchFamily="34" charset="0"/>
                <a:cs typeface="Tahoma" panose="020B0604030504040204" pitchFamily="34" charset="0"/>
              </a:rPr>
              <a:t> è un algoritmo di </a:t>
            </a:r>
            <a:r>
              <a:rPr lang="en-US" b="1">
                <a:latin typeface="Tahoma" panose="020B0604030504040204" pitchFamily="34" charset="0"/>
                <a:ea typeface="Tahoma" panose="020B0604030504040204" pitchFamily="34" charset="0"/>
                <a:cs typeface="Tahoma" panose="020B0604030504040204" pitchFamily="34" charset="0"/>
              </a:rPr>
              <a:t>Gradient</a:t>
            </a:r>
            <a:r>
              <a:rPr lang="en-US">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Boosting</a:t>
            </a:r>
            <a:r>
              <a:rPr lang="en-US">
                <a:latin typeface="Tahoma" panose="020B0604030504040204" pitchFamily="34" charset="0"/>
                <a:ea typeface="Tahoma" panose="020B0604030504040204" pitchFamily="34" charset="0"/>
                <a:cs typeface="Tahoma" panose="020B0604030504040204" pitchFamily="34" charset="0"/>
              </a:rPr>
              <a:t> che usa gli alberi di decisione come i suoi predittori “deboli” </a:t>
            </a:r>
            <a:r>
              <a:rPr lang="en-US" dirty="0">
                <a:latin typeface="Tahoma" panose="020B0604030504040204" pitchFamily="34" charset="0"/>
                <a:ea typeface="Tahoma" panose="020B0604030504040204" pitchFamily="34" charset="0"/>
                <a:cs typeface="Tahoma" panose="020B0604030504040204" pitchFamily="34" charset="0"/>
              </a:rPr>
              <a:t>predictors</a:t>
            </a:r>
            <a:r>
              <a:rPr lang="en-US">
                <a:latin typeface="Tahoma" panose="020B0604030504040204" pitchFamily="34" charset="0"/>
                <a:ea typeface="Tahoma" panose="020B0604030504040204" pitchFamily="34" charset="0"/>
                <a:cs typeface="Tahoma" panose="020B0604030504040204" pitchFamily="34" charset="0"/>
              </a:rPr>
              <a:t>. Oltre questo, la sua implementazione è specificatamente reingegnerizzata per ottenere prestazioni ottimali e velocità. </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ü"/>
            </a:pPr>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ü"/>
            </a:pPr>
            <a:r>
              <a:rPr lang="en-US" b="1" err="1">
                <a:latin typeface="Tahoma" panose="020B0604030504040204" pitchFamily="34" charset="0"/>
                <a:ea typeface="Tahoma" panose="020B0604030504040204" pitchFamily="34" charset="0"/>
                <a:cs typeface="Tahoma" panose="020B0604030504040204" pitchFamily="34" charset="0"/>
              </a:rPr>
              <a:t>XGBoost</a:t>
            </a:r>
            <a:r>
              <a:rPr lang="en-US">
                <a:latin typeface="Tahoma" panose="020B0604030504040204" pitchFamily="34" charset="0"/>
                <a:ea typeface="Tahoma" panose="020B0604030504040204" pitchFamily="34" charset="0"/>
                <a:cs typeface="Tahoma" panose="020B0604030504040204" pitchFamily="34" charset="0"/>
              </a:rPr>
              <a:t> ha avuto risultati ottimali anche per dati strutturati e tabulari. Per quanto riguarda dati non-strutturati come immagini o testi, certamente le reti neurali deep sono un'opzione migliore. </a:t>
            </a:r>
          </a:p>
          <a:p>
            <a:pPr marL="285750" indent="-285750" algn="l">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Quando si usa il </a:t>
            </a:r>
            <a:r>
              <a:rPr lang="en-US" b="1">
                <a:latin typeface="Tahoma" panose="020B0604030504040204" pitchFamily="34" charset="0"/>
                <a:ea typeface="Tahoma" panose="020B0604030504040204" pitchFamily="34" charset="0"/>
                <a:cs typeface="Tahoma" panose="020B0604030504040204" pitchFamily="34" charset="0"/>
              </a:rPr>
              <a:t>Gradient</a:t>
            </a:r>
            <a:r>
              <a:rPr lang="en-US">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Boosting</a:t>
            </a:r>
            <a:r>
              <a:rPr lang="en-US">
                <a:latin typeface="Tahoma" panose="020B0604030504040204" pitchFamily="34" charset="0"/>
                <a:ea typeface="Tahoma" panose="020B0604030504040204" pitchFamily="34" charset="0"/>
                <a:cs typeface="Tahoma" panose="020B0604030504040204" pitchFamily="34" charset="0"/>
              </a:rPr>
              <a:t> per la regressione, i weak learner sono alberi di regressione, e ciascun albero di regressione mappa un punto dei dati di input verso uno contenuto nelle sue foglie che contengono uno score continuo. </a:t>
            </a:r>
          </a:p>
          <a:p>
            <a:pPr marL="285750" indent="-285750" algn="l">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ü"/>
            </a:pPr>
            <a:r>
              <a:rPr lang="en-US" b="1" err="1">
                <a:latin typeface="Tahoma" panose="020B0604030504040204" pitchFamily="34" charset="0"/>
                <a:ea typeface="Tahoma" panose="020B0604030504040204" pitchFamily="34" charset="0"/>
                <a:cs typeface="Tahoma" panose="020B0604030504040204" pitchFamily="34" charset="0"/>
              </a:rPr>
              <a:t>XGBoost</a:t>
            </a:r>
            <a:r>
              <a:rPr lang="en-US">
                <a:latin typeface="Tahoma" panose="020B0604030504040204" pitchFamily="34" charset="0"/>
                <a:ea typeface="Tahoma" panose="020B0604030504040204" pitchFamily="34" charset="0"/>
                <a:cs typeface="Tahoma" panose="020B0604030504040204" pitchFamily="34" charset="0"/>
              </a:rPr>
              <a:t> minimizza una funzione obiettivo regolarizzata (L1 e </a:t>
            </a:r>
            <a:r>
              <a:rPr lang="en-US" dirty="0">
                <a:latin typeface="Tahoma" panose="020B0604030504040204" pitchFamily="34" charset="0"/>
                <a:ea typeface="Tahoma" panose="020B0604030504040204" pitchFamily="34" charset="0"/>
                <a:cs typeface="Tahoma" panose="020B0604030504040204" pitchFamily="34" charset="0"/>
              </a:rPr>
              <a:t>L2</a:t>
            </a:r>
            <a:r>
              <a:rPr lang="en-US">
                <a:latin typeface="Tahoma" panose="020B0604030504040204" pitchFamily="34" charset="0"/>
                <a:ea typeface="Tahoma" panose="020B0604030504040204" pitchFamily="34" charset="0"/>
                <a:cs typeface="Tahoma" panose="020B0604030504040204" pitchFamily="34" charset="0"/>
              </a:rPr>
              <a:t>) che combina una loss function convessa (basata sulla differenza tra il valore predetto e il target reale) e un termine di penalità per la complessità del modello (in altre parole, le funzioni dell'albero di regressione). </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ü"/>
            </a:pP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l">
              <a:buFont typeface="Wingdings" panose="05000000000000000000" pitchFamily="2" charset="2"/>
              <a:buChar char="ü"/>
            </a:pPr>
            <a:r>
              <a:rPr lang="en-US">
                <a:latin typeface="Tahoma" panose="020B0604030504040204" pitchFamily="34" charset="0"/>
                <a:ea typeface="Tahoma" panose="020B0604030504040204" pitchFamily="34" charset="0"/>
                <a:cs typeface="Tahoma" panose="020B0604030504040204" pitchFamily="34" charset="0"/>
              </a:rPr>
              <a:t>Il </a:t>
            </a:r>
            <a:r>
              <a:rPr lang="en-US" b="1">
                <a:latin typeface="Tahoma" panose="020B0604030504040204" pitchFamily="34" charset="0"/>
                <a:ea typeface="Tahoma" panose="020B0604030504040204" pitchFamily="34" charset="0"/>
                <a:cs typeface="Tahoma" panose="020B0604030504040204" pitchFamily="34" charset="0"/>
              </a:rPr>
              <a:t>training</a:t>
            </a:r>
            <a:r>
              <a:rPr lang="en-US">
                <a:latin typeface="Tahoma" panose="020B0604030504040204" pitchFamily="34" charset="0"/>
                <a:ea typeface="Tahoma" panose="020B0604030504040204" pitchFamily="34" charset="0"/>
                <a:cs typeface="Tahoma" panose="020B0604030504040204" pitchFamily="34" charset="0"/>
              </a:rPr>
              <a:t> procede iterativamente, aggiunge nuovi alberi che predicono gli errori e i residui degli alberi precedenti che sono poi combinati insieme con i precedenti alberi per ottenere la predizione finale. Questo è chiamato </a:t>
            </a:r>
            <a:r>
              <a:rPr lang="en-US" b="1">
                <a:latin typeface="Tahoma" panose="020B0604030504040204" pitchFamily="34" charset="0"/>
                <a:ea typeface="Tahoma" panose="020B0604030504040204" pitchFamily="34" charset="0"/>
                <a:cs typeface="Tahoma" panose="020B0604030504040204" pitchFamily="34" charset="0"/>
              </a:rPr>
              <a:t>gradient boosting </a:t>
            </a:r>
            <a:r>
              <a:rPr lang="en-US">
                <a:latin typeface="Tahoma" panose="020B0604030504040204" pitchFamily="34" charset="0"/>
                <a:ea typeface="Tahoma" panose="020B0604030504040204" pitchFamily="34" charset="0"/>
                <a:cs typeface="Tahoma" panose="020B0604030504040204" pitchFamily="34" charset="0"/>
              </a:rPr>
              <a:t>dal momento che usa un algoritmo di gradient descent per minimizzare la loss quando si aggiungono nuovi modelli.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5921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2053</TotalTime>
  <Words>1979</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Arial</vt:lpstr>
      <vt:lpstr>Calibri</vt:lpstr>
      <vt:lpstr>Calibri Light</vt:lpstr>
      <vt:lpstr>Tahoma</vt:lpstr>
      <vt:lpstr>Wingdings</vt:lpstr>
      <vt:lpstr>Office Theme</vt:lpstr>
      <vt:lpstr>Gradient Boosting XGBoost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Maura</dc:creator>
  <cp:lastModifiedBy>Francesco Pugliese</cp:lastModifiedBy>
  <cp:revision>112</cp:revision>
  <dcterms:created xsi:type="dcterms:W3CDTF">2017-09-12T16:14:28Z</dcterms:created>
  <dcterms:modified xsi:type="dcterms:W3CDTF">2022-07-02T12:33:54Z</dcterms:modified>
</cp:coreProperties>
</file>