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7"/>
  </p:notesMasterIdLst>
  <p:sldIdLst>
    <p:sldId id="256" r:id="rId6"/>
    <p:sldId id="365" r:id="rId7"/>
    <p:sldId id="366" r:id="rId8"/>
    <p:sldId id="367" r:id="rId9"/>
    <p:sldId id="368" r:id="rId10"/>
    <p:sldId id="370" r:id="rId11"/>
    <p:sldId id="371" r:id="rId12"/>
    <p:sldId id="369" r:id="rId13"/>
    <p:sldId id="372" r:id="rId14"/>
    <p:sldId id="373" r:id="rId15"/>
    <p:sldId id="374" r:id="rId16"/>
    <p:sldId id="375" r:id="rId17"/>
    <p:sldId id="377" r:id="rId18"/>
    <p:sldId id="376" r:id="rId19"/>
    <p:sldId id="378" r:id="rId20"/>
    <p:sldId id="379" r:id="rId21"/>
    <p:sldId id="380" r:id="rId22"/>
    <p:sldId id="381" r:id="rId23"/>
    <p:sldId id="382" r:id="rId24"/>
    <p:sldId id="383" r:id="rId25"/>
    <p:sldId id="343" r:id="rId26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6265" autoAdjust="0"/>
  </p:normalViewPr>
  <p:slideViewPr>
    <p:cSldViewPr snapToGrid="0" showGuides="1">
      <p:cViewPr varScale="1">
        <p:scale>
          <a:sx n="65" d="100"/>
          <a:sy n="65" d="100"/>
        </p:scale>
        <p:origin x="724" y="-80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4/2/2023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www.zerounoweb.it/software/blockchain/chi-mina-le-blockchain/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590101"/>
            <a:ext cx="9144000" cy="2387600"/>
          </a:xfrm>
        </p:spPr>
        <p:txBody>
          <a:bodyPr>
            <a:normAutofit/>
          </a:bodyPr>
          <a:lstStyle/>
          <a:p>
            <a:r>
              <a:rPr lang="it-IT" sz="60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Ledger Technology 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372394"/>
            <a:ext cx="1126966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più o meno dal 2013 che lo si utilizza per descrivere la piattaforma tecnologica che sta alla base di meccanismi di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trust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che potrebbero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abilitare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nuove forme di scambio (di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contratti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ecc.) dove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fiducia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è più riposta in una entità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tutti i partecipanti dello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scambio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2400" b="1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Differenza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en-US" sz="2400" b="1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b="1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mentre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sz="2400" b="1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lockchain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un </a:t>
            </a:r>
            <a:r>
              <a:rPr lang="en-US" sz="2400" b="1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possiamo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dire. Bitcoin 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trovato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molti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utilizzi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aldilà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della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en-US" sz="2400" b="0" i="0" dirty="0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 </a:t>
            </a:r>
            <a:r>
              <a:rPr lang="en-US" sz="2400" b="0" i="0" dirty="0" err="1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promuove</a:t>
            </a:r>
            <a:r>
              <a:rPr lang="en-US" sz="2400" b="0" i="0" dirty="0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0" dirty="0" err="1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l’anonymity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rgbClr val="20212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mentre</a:t>
            </a:r>
            <a:r>
              <a:rPr lang="en-US" sz="2400" b="0" i="0" dirty="0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per la </a:t>
            </a:r>
            <a:r>
              <a:rPr lang="en-US" sz="2400" b="0" i="0" dirty="0" err="1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trasparenza</a:t>
            </a:r>
            <a:r>
              <a:rPr lang="en-US" sz="2400" b="0" i="0" dirty="0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054" y="5472053"/>
            <a:ext cx="1830516" cy="121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2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4" y="1372394"/>
            <a:ext cx="7082860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alla base del funzionamento della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rappresentano in realtà nulla di nuovo per il mondo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tratta di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mix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vanno dal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peer-to-peer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(tipo Napster) alla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particolare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chiave pubblica e privata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(algoritmi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asimmetrici o simmetrici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 si basano sull’utilizzo di chiavi per cifrare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decifrare una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informazione)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183" y="2121617"/>
            <a:ext cx="4242754" cy="347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85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205245"/>
            <a:ext cx="8941158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 algoritmo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matematico che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trasforma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dati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lunghezza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arbitraria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(per esempio un messaggio) in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stringa binaria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dimensione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fissa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chiamata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valore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unidirezionali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quindi difficili da invertire, motivo per cui sono utilizzati nelle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firme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per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l’autenticazione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messaggi oppure proteggere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credenziali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degli utenti nell’accesso ai servizi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digitali.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Ciò che appare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rivoluzionario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seppur con l’impiego di tecnologie già esistenti, è la loro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nel formare quella che appunto viene riconosciuta come una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948" y="2835121"/>
            <a:ext cx="2423344" cy="164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7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205245"/>
            <a:ext cx="7014035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Un’architettura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sostanza,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custodisce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un deposito di dati formalmente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costituito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una lista di record che continua a crescere, ma che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resiste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 eventuali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modifiche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deposito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(il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nel mondo finanziario potrebbe essere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paragonato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contabile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banca) risiede su ogni singolo nodo (computer) e non è quindi governabile e manipolabile da un ente centrale.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693" y="1974133"/>
            <a:ext cx="4216501" cy="315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29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205245"/>
            <a:ext cx="6640410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contiene differenti tipi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(che contengono i dati di un fatto o un’operazione) e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come le transazioni vengono inserite nel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(che rappresentano i veri e propri blocchi).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importante comprendere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blocchi perché è su di essa che si basa anche la diversità tra utenti/partecipanti alla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 cosiddetti ‘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miners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690" y="2190136"/>
            <a:ext cx="4442952" cy="296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0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333064"/>
            <a:ext cx="673873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primi sono gli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utenti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vogliono effettuare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(per esempio trasferire un bene ad un altro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secondi sono coloro che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creano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blocchi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che inseriscono la transazione nel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centralizzato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(generalmente a fronte di una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ricompensa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per il controllo effettuato sulla transazione, per non alimentare comportamenti illeciti che farebbero quindi cadere il meccanismo di fiducia della comunità).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672" y="2287536"/>
            <a:ext cx="4222628" cy="236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94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476" y="1333064"/>
            <a:ext cx="1191669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 i contenitori di base dell’informazione all’interno di una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Contengono solo dati della transazione. Una volta aggiunti alla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blocchi non possono essere cambiati. I blocchi sono messi in sicurezza attraverso le tecniche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crittografiche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esattamente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ciò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suggerisce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termine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catena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costituita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contenitori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mantengono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le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principalmente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trasferimenti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bitcoin. Su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alcune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blockchaim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contenere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certa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varietà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alter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persino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codice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713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476" y="1333064"/>
            <a:ext cx="1191669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 teorica,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meccanismo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fiducia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livello globale, sorretto da tecnologie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nelle mani di tutti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’, senza la possibilità che tale sistema possa essere corrotto, risulta a dir poco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dirompente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bene rimanere sul fronte della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teoria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perché, in realtà, seppur i rischi di finire come in un film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fantascienza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intrappolati all’interno di un’anarchica prigione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cibernetica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siano remoti, i limiti oggettivi allo sviluppo di una tecnica liberatrice 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disintermediante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applicata a qualsiasi contesto, sono tutt’altro che superabili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Rimanendo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all’interno dei nostri confini, quelli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il funzionamento della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mostra evidenti difficoltà in termini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Per poter verificare un nuovo blocco o aggiungere una transazione all’interno della catena serve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tempo.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partendo dall’analisi fatta su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gli analisti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Forrester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stimano che il 50% dell’intero network in realtà lavori per questo tipo di operazioni e per ogni singola verifica servano in media 10 minuti (cosa che porta ad avere, all’interno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7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transazioni al secondo). “Paragonando questi dati alla media di 2500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generate all’interno del circuito Visa che può reggere fino a 40mila e più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risulta ancora difficile pensare ad una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scalabile”, ammette Martha Bennett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Forrester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b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Vero è che il mondo si è mosso, soprattutto sul fronte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dallo sviluppo di software per inviare, ricevere e gestire il proprio conto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(Exchange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Greenbits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posteBit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Blockchain.info, solo per citare alcuni nomi), fino a coloro che costruiscono le infrastrutture od offrono servizi di pagamento. Dal 2010 ad oggi, attorno a algoritmi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è sviluppato un mercato di aziende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specializzate – che nel primo trimestre 2016 valeva già oltre 1 miliardo di dollari – suddivise in 7 categorie (figura 1):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payment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processing, infrastrutture,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exchange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financial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wallet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‘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(quelle di carattere un po’ più generale che lavorano magari in consorzi su specifici progetti di sperimentazione).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037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477" y="1333064"/>
            <a:ext cx="11680724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Partendo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dall’analisi fatta su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gli analisti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Forrester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stimano che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 dell’intero network in realtà lavori per questo tipo di operazioni e per ogni singola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verifica,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servano in media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minuti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(cosa che porta ad avere, all’interno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transazioni al secondo).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Paragonando questi dati alla media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2500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generate all’interno del circuito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può reggere fino a 40mila e più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risulta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ancora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difficile pensare ad una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scalabile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”, ammette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Martha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Bennett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Forrester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b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Vero è che il mondo si è mosso, soprattutto sul fronte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dallo sviluppo di software per inviare, ricevere e gestire il proprio conto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Exchange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Greenbits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posteBit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Blockchain.info, solo per citare alcuni nomi), fino a coloro che costruiscono le infrastrutture od offrono servizi di pagamento.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 2010 ad oggi, attorno a algoritmi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è sviluppato un mercato di aziende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Ict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specializzate – che nel primo trimestre 2016 valeva già oltre 1 miliardo di dollari – suddivise in 7 categorie (figura 1):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payment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processing, infrastrutture,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exchange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financial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wallet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‘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universal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(quelle di carattere un po’ più generale che lavorano magari in consorzi su specifici progetti di sperimentazione).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817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477" y="1333064"/>
            <a:ext cx="6302478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 oggi, attorno a algoritmi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è sviluppato un mercato di aziende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specializzate – che nel primo trimestre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2016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valeva già oltre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miliardo di dollari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suddivise in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categorie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payment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processing,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infrastrutture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exchange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financial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wallet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‘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(quelle di carattere un po’ più generale che lavorano magari in consorzi su specifici progetti di sperimentazione).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183" y="2316665"/>
            <a:ext cx="4555016" cy="303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1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7607881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tecnologie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Ledger (DLT)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sistemi basati su un registro distribuito, e a questa grande famiglia appartiene anche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Sono sistemi basati su 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ossia sistemi in cui tutti i nodi di una rete possiedono la stessa copia di un database che può essere letto e modificato in modo indipendente dai singoli nodi.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tutti che possiedono una copia del database, possono consultarlo, devono passare da un ente centrale (o più soggetti valutatori) per modificarne i dati</a:t>
            </a:r>
          </a:p>
          <a:p>
            <a:pPr algn="just">
              <a:lnSpc>
                <a:spcPct val="115000"/>
              </a:lnSpc>
              <a:spcBef>
                <a:spcPts val="2400"/>
              </a:spcBef>
              <a:tabLst>
                <a:tab pos="457200" algn="l"/>
              </a:tabLst>
            </a:pPr>
            <a:r>
              <a:rPr lang="it-IT" sz="18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 </a:t>
            </a:r>
            <a:endParaRPr lang="it-IT" sz="18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2400" b="1" i="0">
              <a:solidFill>
                <a:srgbClr val="525252"/>
              </a:solidFill>
              <a:effectLst/>
              <a:latin typeface="IBM Plex Sans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Distributed Ledger Technology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969134-F2E8-2ADE-350A-9569776C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129" y="1810556"/>
            <a:ext cx="3501072" cy="379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70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477" y="1333064"/>
            <a:ext cx="11395588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volta che le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vengono aggiunte al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esse non possono essere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rimosse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quando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aggiunto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non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può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essere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più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cambiato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vengono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mantenute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vivranno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finchè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esiste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vengono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aggiunti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cannot 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reversed. 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when a block is added to the chain, it cannot be changed. All information held in blocks is going to stay there as long as the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exists. Blocks are added on top of one another in a linear way. One by one, they form a chain holding the entire history of transactions on the network.</a:t>
            </a:r>
          </a:p>
          <a:p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exact structure of blocks can differ from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This article will focus on explaining the structure of a Bitcoin block. After all, that is the basis on which most other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blockchains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were modelled.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Architetture di </a:t>
            </a:r>
            <a:r>
              <a:rPr lang="it-IT" dirty="0" err="1" smtClean="0">
                <a:solidFill>
                  <a:schemeClr val="tx1"/>
                </a:solidFill>
              </a:rPr>
              <a:t>Blockchain</a:t>
            </a:r>
            <a:r>
              <a:rPr lang="it-IT" dirty="0" smtClean="0">
                <a:solidFill>
                  <a:schemeClr val="tx1"/>
                </a:solidFill>
              </a:rPr>
              <a:t> più nel dettaglio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601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/>
              <a:t>Bibliografia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D42DB-61E6-AA3D-7125-BF4BEDB5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11043921" cy="4392612"/>
          </a:xfrm>
        </p:spPr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A57F920-DCCD-CF89-645E-EE041C3494AA}"/>
              </a:ext>
            </a:extLst>
          </p:cNvPr>
          <p:cNvSpPr txBox="1"/>
          <p:nvPr/>
        </p:nvSpPr>
        <p:spPr>
          <a:xfrm>
            <a:off x="825119" y="1557338"/>
            <a:ext cx="10105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/>
              <a:t>https://blog.osservatori.net/it_it/blockchain-spiegazione-significato-applicazioni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DA09C18-D12E-BFB8-4B6E-19C2D19894CD}"/>
              </a:ext>
            </a:extLst>
          </p:cNvPr>
          <p:cNvSpPr txBox="1"/>
          <p:nvPr/>
        </p:nvSpPr>
        <p:spPr>
          <a:xfrm>
            <a:off x="825119" y="2253504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https://www.zerounoweb.it/cio-innovation/blockchain-architettura-applicazioni-scenari-futuri/</a:t>
            </a:r>
          </a:p>
        </p:txBody>
      </p:sp>
      <p:sp>
        <p:nvSpPr>
          <p:cNvPr id="2" name="Rettangolo 1"/>
          <p:cNvSpPr/>
          <p:nvPr/>
        </p:nvSpPr>
        <p:spPr>
          <a:xfrm>
            <a:off x="825119" y="3226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https://www.fortuneita.com/2021/12/10/la-nuova-strada-del-crypto-il-mining-a-rate/</a:t>
            </a:r>
          </a:p>
        </p:txBody>
      </p:sp>
      <p:sp>
        <p:nvSpPr>
          <p:cNvPr id="8" name="Rettangolo 7"/>
          <p:cNvSpPr/>
          <p:nvPr/>
        </p:nvSpPr>
        <p:spPr>
          <a:xfrm>
            <a:off x="825119" y="41017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https://www.bitstamp.net/learn/crypto-101/what-are-blocks-in-the-blockchain/</a:t>
            </a:r>
          </a:p>
        </p:txBody>
      </p:sp>
    </p:spTree>
    <p:extLst>
      <p:ext uri="{BB962C8B-B14F-4D97-AF65-F5344CB8AC3E}">
        <p14:creationId xmlns:p14="http://schemas.microsoft.com/office/powerpoint/2010/main" val="349096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26966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Ledger technology (DLT)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dunque un Sistema digitale che registra la transazione delle risorse in cui le </a:t>
            </a:r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 loro dettagli sono registrati in posti multipli allo stesso tempo. A differenza dei database tradizionali, i </a:t>
            </a:r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ledgers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hanno nessun sistema di store centrale o funzionalità amministrativa. </a:t>
            </a: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Distributed Ledger Technology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6B340A9-9127-B26C-7FBA-3EB5CD24B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242" y="3429000"/>
            <a:ext cx="4856927" cy="328429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D214B98-983E-E9A5-A87E-D3AB23B92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593" y="3559530"/>
            <a:ext cx="4170265" cy="274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1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4713" y="1213806"/>
            <a:ext cx="7291245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 tecnologie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sono dunque incluse nella più ampia famiglia delle tecnologie di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ossia sistemi che si basano su 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che può essere letto e modificato da più nodi di una rete.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validare le modifiche da effettuare al registro, in assenza di un ente centrale, i nodi devono raggiungere il consenso. Le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modalità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cui si raggiunge il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alcune delle caratteristiche che connotano le diverse tecnologie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 descr="Immagine che contiene testo, elettronico, tastiera&#10;&#10;Descrizione generata automaticamente">
            <a:extLst>
              <a:ext uri="{FF2B5EF4-FFF2-40B4-BE49-F238E27FC236}">
                <a16:creationId xmlns:a16="http://schemas.microsoft.com/office/drawing/2014/main" id="{61E14583-8F41-08F0-5B7D-9E589C7FC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2231300"/>
            <a:ext cx="3721543" cy="269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7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232694"/>
            <a:ext cx="606565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quindi una sottofamiglia di tecnologie, o come viene spesso precisato, un insieme di tecnologie, in cui il registro è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come una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contenenti le transazioni e il consenso è distribuito su tutti i nodi della rete.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Tutti i nodi possono partecipare al processo di validazione delle transazioni da includere nel registro.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AE32093-7C83-3977-F993-593579764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331" y="2001402"/>
            <a:ext cx="4441414" cy="311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3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232694"/>
            <a:ext cx="606565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Un'Architettura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sostanza,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'custodisce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 un deposito di dati formalmente costituito da una lista di record che continua a crescere, ma che resiste ad eventuali modifiche.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Tutto inizia nel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2008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anno che tutti ricordiamo per il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tracollo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finanziario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cui ancora oggi sentiamo le conseguenze.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1450B9E-1AC0-E05D-D153-8F5D24EB0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575" y="1710925"/>
            <a:ext cx="4890955" cy="408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77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716" y="1232694"/>
            <a:ext cx="10912856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it-IT" sz="2400">
                <a:solidFill>
                  <a:srgbClr val="5F5858"/>
                </a:solidFill>
                <a:latin typeface="Domine"/>
              </a:rPr>
              <a:t>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Satoshi Nakamoto, personaggio attorno al quale tutt’oggi aleggia 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nube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mistero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pubblica il protocollo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attraverso un white paper nel quale viene descritta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un’architettura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atta a reggere la circolazione di bitcoin,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ossia moneta digitale la cui implementazione si basa sui principi della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convalidare le transazioni e la generazione di moneta stessa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moneta transita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liberamente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gli utenti senza costi sulle operazioni e senza il controllo di un organo centrale.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la maiuscola indica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l’architettura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cui sono stati rilasciati dettagli e codice nel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2009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la minuscola indica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moneta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criptata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cui prima emissione risale al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2010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131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3711" y="1232694"/>
            <a:ext cx="9304264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L’architettura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‘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regge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la fiducia distribuita è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La grande rivoluzione, da un punto di vista teorico, sta proprio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nell’assenza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‘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intermediari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’, come 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il libro contabile, il cosiddetto bank ledger, ossia il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sul quale viene registrata tutta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contabilità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banca.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ora diventa in realtà un ‘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accessibile da qualsiasi utente che effettui una transazione ed entri quindi a far parte della ‘catena di distribuzione’, cui è affidato il controllo dell’intero sistema o di una parte di esso (tutte le informazioni del ‘libro mastro’ sono distribuite e condivise da tutti i soggetti del network, cioè da coloro che partecipano alla Blockchain).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9" name="Immagine 8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23BD3C40-D5B7-4378-9A31-5DEE467A3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4" y="2025748"/>
            <a:ext cx="2152358" cy="250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04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2399" y="1232694"/>
            <a:ext cx="6505575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Sebbene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Nakamoto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abbia dato il via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all’architettura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(cioè l’infrastruttura che sottende alla circolazione della moneta criptata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in poco tempo il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concetto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 preso il sopravvento.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E' stato dunque identificata 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identificando appunto con esso il nome dell’infrastruttura e preferendo parlare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non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evitare che venga culturalmente associata solo alla moneta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9FDE205-8211-F6E6-B1D7-A3A51945A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" y="2527300"/>
            <a:ext cx="4368718" cy="244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68830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Props1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EF378BC-F4D0-4510-B4EC-07B6EFE18CF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679261c3-551f-4e86-913f-177e0e529669"/>
    <ds:schemaRef ds:uri="459159c4-d20a-4ff3-9b11-fbd127bd52e5"/>
    <ds:schemaRef ds:uri="http://schemas.microsoft.com/office/2006/documentManagement/types"/>
    <ds:schemaRef ds:uri="c58f2efd-82a8-4ecf-b395-8c25e928921d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19070</TotalTime>
  <Words>2223</Words>
  <Application>Microsoft Office PowerPoint</Application>
  <PresentationFormat>Widescreen</PresentationFormat>
  <Paragraphs>94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33" baseType="lpstr">
      <vt:lpstr>Arial</vt:lpstr>
      <vt:lpstr>Arial Narrow</vt:lpstr>
      <vt:lpstr>Calibri</vt:lpstr>
      <vt:lpstr>Courier New</vt:lpstr>
      <vt:lpstr>Domine</vt:lpstr>
      <vt:lpstr>Gill Sans MT</vt:lpstr>
      <vt:lpstr>IBM Plex Sans</vt:lpstr>
      <vt:lpstr>Tahoma</vt:lpstr>
      <vt:lpstr>Times New Roman</vt:lpstr>
      <vt:lpstr>Wingdings</vt:lpstr>
      <vt:lpstr>Wingdings 2</vt:lpstr>
      <vt:lpstr>elenco puntato</vt:lpstr>
      <vt:lpstr>Distributed Ledger Technology </vt:lpstr>
      <vt:lpstr>Distributed Ledger Technology </vt:lpstr>
      <vt:lpstr>Distributed Ledger Technology </vt:lpstr>
      <vt:lpstr>Blockchain </vt:lpstr>
      <vt:lpstr>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più nel dettaglio 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</cp:lastModifiedBy>
  <cp:revision>549</cp:revision>
  <dcterms:created xsi:type="dcterms:W3CDTF">2020-06-26T06:32:12Z</dcterms:created>
  <dcterms:modified xsi:type="dcterms:W3CDTF">2023-04-02T11:18:47Z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