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9"/>
  </p:notesMasterIdLst>
  <p:sldIdLst>
    <p:sldId id="256" r:id="rId6"/>
    <p:sldId id="319" r:id="rId7"/>
    <p:sldId id="340" r:id="rId8"/>
    <p:sldId id="341" r:id="rId9"/>
    <p:sldId id="342" r:id="rId10"/>
    <p:sldId id="344" r:id="rId11"/>
    <p:sldId id="345" r:id="rId12"/>
    <p:sldId id="346" r:id="rId13"/>
    <p:sldId id="347" r:id="rId14"/>
    <p:sldId id="336" r:id="rId15"/>
    <p:sldId id="338" r:id="rId16"/>
    <p:sldId id="337" r:id="rId17"/>
    <p:sldId id="343" r:id="rId1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62" d="100"/>
          <a:sy n="62" d="100"/>
        </p:scale>
        <p:origin x="832"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itchdata.com/etldatabase/etl-transform/" TargetMode="External"/><Relationship Id="rId2" Type="http://schemas.openxmlformats.org/officeDocument/2006/relationships/hyperlink" Target="https://www.stitchdata.com/resources/glossary/etl/" TargetMode="External"/><Relationship Id="rId1" Type="http://schemas.openxmlformats.org/officeDocument/2006/relationships/slideLayout" Target="../slideLayouts/slideLayout5.xml"/><Relationship Id="rId4" Type="http://schemas.openxmlformats.org/officeDocument/2006/relationships/hyperlink" Target="https://www.stitchdata.com/resources/what-is-el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a:t>Data Science</a:t>
            </a: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ma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piuò</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per </a:t>
            </a:r>
            <a:r>
              <a:rPr lang="it-IT" sz="2600" b="0" dirty="0" err="1">
                <a:solidFill>
                  <a:schemeClr val="tx1"/>
                </a:solidFill>
                <a:latin typeface="Tahoma" panose="020B0604030504040204" pitchFamily="34" charset="0"/>
                <a:ea typeface="Tahoma" panose="020B0604030504040204" pitchFamily="34" charset="0"/>
                <a:cs typeface="Tahoma" panose="020B0604030504040204" pitchFamily="34" charset="0"/>
              </a:rPr>
              <a:t>miglirarne</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 </a:t>
            </a:r>
          </a:p>
          <a:p>
            <a:pPr marL="342900" indent="-342900">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La Data Transformation </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a:p>
            <a:pPr marL="342900" indent="-342900">
              <a:buFont typeface="Wingdings" panose="05000000000000000000" pitchFamily="2" charset="2"/>
              <a:buChar char="ü"/>
            </a:pPr>
            <a:r>
              <a:rPr lang="en-US" sz="2400" b="0" i="0" dirty="0">
                <a:solidFill>
                  <a:srgbClr val="555555"/>
                </a:solidFill>
                <a:effectLst/>
                <a:latin typeface="PT Sans" panose="020B0503020203020204" pitchFamily="34" charset="0"/>
              </a:rPr>
              <a:t>Data transformation is the process of changing the format, structure, or values of data. For data analytics projects, data may be transformed at two stages of the data pipeline. Organizations that use on-premises data warehouses generally use an ETL (</a:t>
            </a:r>
            <a:r>
              <a:rPr lang="en-US" sz="2400" b="1" i="0" u="none" strike="noStrike" dirty="0">
                <a:solidFill>
                  <a:srgbClr val="0675C1"/>
                </a:solidFill>
                <a:effectLst/>
                <a:latin typeface="PT Sans" panose="020B0503020203020204" pitchFamily="34" charset="0"/>
                <a:hlinkClick r:id="rId2"/>
              </a:rPr>
              <a:t>extract, transform, load</a:t>
            </a:r>
            <a:r>
              <a:rPr lang="en-US" sz="2400" b="0" i="0" dirty="0">
                <a:solidFill>
                  <a:srgbClr val="555555"/>
                </a:solidFill>
                <a:effectLst/>
                <a:latin typeface="PT Sans" panose="020B0503020203020204" pitchFamily="34" charset="0"/>
              </a:rPr>
              <a:t>) process, in which </a:t>
            </a:r>
            <a:r>
              <a:rPr lang="en-US" sz="2400" b="1" i="0" u="none" strike="noStrike" dirty="0">
                <a:solidFill>
                  <a:srgbClr val="0675C1"/>
                </a:solidFill>
                <a:effectLst/>
                <a:latin typeface="PT Sans" panose="020B0503020203020204" pitchFamily="34" charset="0"/>
                <a:hlinkClick r:id="rId3"/>
              </a:rPr>
              <a:t>data transformation is the middle step</a:t>
            </a:r>
            <a:r>
              <a:rPr lang="en-US" sz="2400" b="0" i="0" dirty="0">
                <a:solidFill>
                  <a:srgbClr val="555555"/>
                </a:solidFill>
                <a:effectLst/>
                <a:latin typeface="PT Sans" panose="020B0503020203020204" pitchFamily="34" charset="0"/>
              </a:rPr>
              <a:t>. Today, most organizations use cloud-based data warehouses, which can scale compute and storage resources with latency measured in seconds or minutes. The scalability of the cloud platform lets organizations skip preload transformations and load raw data into the data warehouse, then transform it at query time — a model called ELT ( </a:t>
            </a:r>
            <a:r>
              <a:rPr lang="en-US" sz="2400" b="1" i="0" u="none" strike="noStrike" dirty="0">
                <a:solidFill>
                  <a:srgbClr val="0675C1"/>
                </a:solidFill>
                <a:effectLst/>
                <a:latin typeface="PT Sans" panose="020B0503020203020204" pitchFamily="34" charset="0"/>
                <a:hlinkClick r:id="rId4"/>
              </a:rPr>
              <a:t>extract, load, transform)</a:t>
            </a:r>
            <a:r>
              <a:rPr lang="en-US" sz="2400" b="0" i="0" dirty="0">
                <a:solidFill>
                  <a:srgbClr val="555555"/>
                </a:solidFill>
                <a:effectLst/>
                <a:latin typeface="PT Sans" panose="020B0503020203020204" pitchFamily="34" charset="0"/>
              </a:rPr>
              <a:t>.</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3"/>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 sistema che permette ad un’organizzazione di eseguire potenti analisi su elevati volumi (petabytes e petabytes) di dati in modalità che un database standard non è in grado di eseguire.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sistemi 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stati una parte dei sistemi di Business Intelligence per oltre 3 decenni, ma si sono evoluti solo di recente mediante nuovi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titpi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dati e metodi di hosting. </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Originariamente un Data </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Warehouse</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veniva ospitato on-</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premises</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su un computer mainframe, e le sue funzionalità si focalizzavano sull’estrazione dei dati da varie sorgenti, pulizia e preparazione dei dati, caricamento e immagazzinamento dei dati all’interno di un database relazionale.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Più recentemente,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può essere ospitato su un dispositivo dedicato o su un cloud, e alla maggior parte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state aggiunte capacità analitiche, di visualizzazione dati e tool di presentazione.</a:t>
            </a:r>
            <a:endParaRPr lang="en-US" sz="2400" b="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Data </a:t>
            </a:r>
            <a:r>
              <a:rPr lang="it-IT" altLang="it-IT" dirty="0" err="1"/>
              <a:t>Warehouse</a:t>
            </a:r>
            <a:endParaRPr lang="it-IT" dirty="0"/>
          </a:p>
        </p:txBody>
      </p:sp>
    </p:spTree>
    <p:extLst>
      <p:ext uri="{BB962C8B-B14F-4D97-AF65-F5344CB8AC3E}">
        <p14:creationId xmlns:p14="http://schemas.microsoft.com/office/powerpoint/2010/main" val="2774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Generalmente parlando ha una architettura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three-tier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(3 livelli):</a:t>
            </a: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Bottom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costituito da una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di solito si tratta di un sistema database relazionale, il quale colleziona, ripulisce e trasforma i dati provenienti da sorgenti di dati multiple attraverso un processo conosciuto come ETL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and Load) o un processo conosciuto come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Load and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(ELT).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14290B2D-95D8-5FC8-2E34-E781049810DB}"/>
              </a:ext>
            </a:extLst>
          </p:cNvPr>
          <p:cNvPicPr>
            <a:picLocks noChangeAspect="1"/>
          </p:cNvPicPr>
          <p:nvPr/>
        </p:nvPicPr>
        <p:blipFill>
          <a:blip r:embed="rId2"/>
          <a:stretch>
            <a:fillRect/>
          </a:stretch>
        </p:blipFill>
        <p:spPr>
          <a:xfrm>
            <a:off x="5634677" y="1831918"/>
            <a:ext cx="6231026" cy="4169903"/>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468397" cy="4392612"/>
          </a:xfrm>
        </p:spPr>
        <p:txBody>
          <a:bodyPr/>
          <a:lstStyle/>
          <a:p>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Middle </a:t>
            </a:r>
            <a:r>
              <a:rPr lang="it-IT" sz="2400" b="1"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tier</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è costituito da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(ossia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OnLine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Analytical</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Processing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che abilita l’utente ad avere delle velocità di query elevate. Esistono 3 tipi di modelli OLAP che possono essere usati in questo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conosciuti come: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HOLAP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tipo di modello OLAP usato è dipendente dal tipo di sistema database che esiste</a:t>
            </a:r>
            <a:r>
              <a:rPr lang="en-US" sz="2400" b="0" i="0" dirty="0">
                <a:solidFill>
                  <a:srgbClr val="525252"/>
                </a:solidFill>
                <a:effectLst/>
                <a:latin typeface="IBM Plex Sans" panose="020B0503050203000203" pitchFamily="34" charset="0"/>
              </a:rPr>
              <a:t>.</a:t>
            </a:r>
            <a:endPar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Top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livello è rappresentato da qualcosa del tipo interfaccia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front-end user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o vari tool di reportistica, che abilita l’utente finale a condurre analisi ad-hoc sui loro dati di business.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68F11151-C0B8-4612-FFDB-06B9C8A1D12B}"/>
              </a:ext>
            </a:extLst>
          </p:cNvPr>
          <p:cNvPicPr>
            <a:picLocks noChangeAspect="1"/>
          </p:cNvPicPr>
          <p:nvPr/>
        </p:nvPicPr>
        <p:blipFill>
          <a:blip r:embed="rId2"/>
          <a:stretch>
            <a:fillRect/>
          </a:stretch>
        </p:blipFill>
        <p:spPr>
          <a:xfrm>
            <a:off x="6949440" y="2615295"/>
            <a:ext cx="4534852" cy="2449074"/>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714582" cy="4392612"/>
          </a:xfrm>
        </p:spPr>
        <p:txBody>
          <a:bodyPr/>
          <a:lstStyle/>
          <a:p>
            <a:pPr marL="342900" indent="-342900">
              <a:buFont typeface="Wingdings" panose="05000000000000000000" pitchFamily="2" charset="2"/>
              <a:buChar char="ü"/>
            </a:pP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(Online Analytical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software per eseguire analisi multidimensionali ad alta velocità su grandi volumi di dati provenienti da data store unificati e centralizzati come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(Online Transactional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abilita l’utente ad avere un’esecuzione in tempo reale su grandi numeri di transazioni su database effettuate da un gran numero di persone, tipicamente su Internet.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differenza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nome: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analitico per natura 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transazionale.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6" name="Immagine 5">
            <a:extLst>
              <a:ext uri="{FF2B5EF4-FFF2-40B4-BE49-F238E27FC236}">
                <a16:creationId xmlns:a16="http://schemas.microsoft.com/office/drawing/2014/main" id="{37E20231-CFBF-4B9E-AFA7-5B63E823BEFB}"/>
              </a:ext>
            </a:extLst>
          </p:cNvPr>
          <p:cNvPicPr>
            <a:picLocks noChangeAspect="1"/>
          </p:cNvPicPr>
          <p:nvPr/>
        </p:nvPicPr>
        <p:blipFill>
          <a:blip r:embed="rId2"/>
          <a:stretch>
            <a:fillRect/>
          </a:stretch>
        </p:blipFill>
        <p:spPr>
          <a:xfrm>
            <a:off x="7430148" y="1914522"/>
            <a:ext cx="4073067" cy="3418467"/>
          </a:xfrm>
          <a:prstGeom prst="rect">
            <a:avLst/>
          </a:prstGeom>
        </p:spPr>
      </p:pic>
    </p:spTree>
    <p:extLst>
      <p:ext uri="{BB962C8B-B14F-4D97-AF65-F5344CB8AC3E}">
        <p14:creationId xmlns:p14="http://schemas.microsoft.com/office/powerpoint/2010/main" val="102530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67520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tool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sono progettati per l’analisi multidimensionale dei dati all’interno di un Data Warehouse, il quale contiene sia dati storici che transazionali. I comuni usi di OLAP sono il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Mining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ed altre applicazioni di Business Intelligence, calcoli analitici complessi, scenari predittivi, come anche funzioni di reportistica di business come analisi finanziaria, budgeting e forecast plannig.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progettato per supportare applicaziomni orientate alle transazioni elaborando transazioni recenti il più rapidamente e accurato possibile. Comuni usi di OLTP includono ATMs, software e-commerce, elaboraziojni di pagamenti di carte di credito, prenotazioni online, sistemi di prenotazioni, strumenti di record-keeping, ecc.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4" name="Immagine 3">
            <a:extLst>
              <a:ext uri="{FF2B5EF4-FFF2-40B4-BE49-F238E27FC236}">
                <a16:creationId xmlns:a16="http://schemas.microsoft.com/office/drawing/2014/main" id="{B9F59AF6-8D18-EDC2-C068-3C5205D78037}"/>
              </a:ext>
            </a:extLst>
          </p:cNvPr>
          <p:cNvPicPr>
            <a:picLocks noChangeAspect="1"/>
          </p:cNvPicPr>
          <p:nvPr/>
        </p:nvPicPr>
        <p:blipFill>
          <a:blip r:embed="rId2"/>
          <a:stretch>
            <a:fillRect/>
          </a:stretch>
        </p:blipFill>
        <p:spPr>
          <a:xfrm>
            <a:off x="4480560" y="4723735"/>
            <a:ext cx="4503420" cy="1856052"/>
          </a:xfrm>
          <a:prstGeom prst="rect">
            <a:avLst/>
          </a:prstGeom>
        </p:spPr>
      </p:pic>
    </p:spTree>
    <p:extLst>
      <p:ext uri="{BB962C8B-B14F-4D97-AF65-F5344CB8AC3E}">
        <p14:creationId xmlns:p14="http://schemas.microsoft.com/office/powerpoint/2010/main" val="17850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Gli schemi sono i modi in cui i dati sono organizzati all’interno dei database o ddata ware house. Ci sono due principali strutture degli schemi: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star schema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snowflake</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che influenza il progetto del modello dei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Star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6" name="Immagine 5">
            <a:extLst>
              <a:ext uri="{FF2B5EF4-FFF2-40B4-BE49-F238E27FC236}">
                <a16:creationId xmlns:a16="http://schemas.microsoft.com/office/drawing/2014/main" id="{2D7A2375-F0D2-3FFF-438D-E06E0F92CA3C}"/>
              </a:ext>
            </a:extLst>
          </p:cNvPr>
          <p:cNvPicPr>
            <a:picLocks noChangeAspect="1"/>
          </p:cNvPicPr>
          <p:nvPr/>
        </p:nvPicPr>
        <p:blipFill>
          <a:blip r:embed="rId2"/>
          <a:stretch>
            <a:fillRect/>
          </a:stretch>
        </p:blipFill>
        <p:spPr>
          <a:xfrm>
            <a:off x="6560820" y="1671637"/>
            <a:ext cx="5057775" cy="3972557"/>
          </a:xfrm>
          <a:prstGeom prst="rect">
            <a:avLst/>
          </a:prstGeom>
        </p:spPr>
      </p:pic>
    </p:spTree>
    <p:extLst>
      <p:ext uri="{BB962C8B-B14F-4D97-AF65-F5344CB8AC3E}">
        <p14:creationId xmlns:p14="http://schemas.microsoft.com/office/powerpoint/2010/main" val="28704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Snowflake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non è ancora ampiamente usato, lo snowflake schema è un’altra organizzazione della struttura in un data warehouse. In questo caso la fact table è connessa a un numero normalizzato di dimension table. 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4" name="Immagine 3">
            <a:extLst>
              <a:ext uri="{FF2B5EF4-FFF2-40B4-BE49-F238E27FC236}">
                <a16:creationId xmlns:a16="http://schemas.microsoft.com/office/drawing/2014/main" id="{89C4403A-431E-C318-2642-210CD7815FF3}"/>
              </a:ext>
            </a:extLst>
          </p:cNvPr>
          <p:cNvPicPr>
            <a:picLocks noChangeAspect="1"/>
          </p:cNvPicPr>
          <p:nvPr/>
        </p:nvPicPr>
        <p:blipFill>
          <a:blip r:embed="rId2"/>
          <a:stretch>
            <a:fillRect/>
          </a:stretch>
        </p:blipFill>
        <p:spPr>
          <a:xfrm>
            <a:off x="6791675" y="1859249"/>
            <a:ext cx="4782912" cy="3101725"/>
          </a:xfrm>
          <a:prstGeom prst="rect">
            <a:avLst/>
          </a:prstGeom>
        </p:spPr>
      </p:pic>
    </p:spTree>
    <p:extLst>
      <p:ext uri="{BB962C8B-B14F-4D97-AF65-F5344CB8AC3E}">
        <p14:creationId xmlns:p14="http://schemas.microsoft.com/office/powerpoint/2010/main" val="330027327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3EF378BC-F4D0-4510-B4EC-07B6EFE18CF8}">
  <ds:schemaRefs>
    <ds:schemaRef ds:uri="http://schemas.openxmlformats.org/package/2006/metadata/core-properties"/>
    <ds:schemaRef ds:uri="459159c4-d20a-4ff3-9b11-fbd127bd52e5"/>
    <ds:schemaRef ds:uri="c58f2efd-82a8-4ecf-b395-8c25e928921d"/>
    <ds:schemaRef ds:uri="http://schemas.microsoft.com/office/infopath/2007/PartnerControls"/>
    <ds:schemaRef ds:uri="http://purl.org/dc/terms/"/>
    <ds:schemaRef ds:uri="http://schemas.microsoft.com/office/2006/documentManagement/types"/>
    <ds:schemaRef ds:uri="http://purl.org/dc/elements/1.1/"/>
    <ds:schemaRef ds:uri="679261c3-551f-4e86-913f-177e0e529669"/>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16781</TotalTime>
  <Words>1436</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13</vt:i4>
      </vt:variant>
    </vt:vector>
  </HeadingPairs>
  <TitlesOfParts>
    <vt:vector size="24" baseType="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 Science</vt:lpstr>
      <vt:lpstr>ETL – Extract, Transform and Load</vt:lpstr>
      <vt:lpstr>ETL – Data Warehouse</vt:lpstr>
      <vt:lpstr>ETL – Architettura di un Data Warehouse</vt:lpstr>
      <vt:lpstr>ETL – Architettura di un Data Warehouse</vt:lpstr>
      <vt:lpstr>Data Warehouse – Comprendere OLAP e OLTP</vt:lpstr>
      <vt:lpstr>Data Warehouse – Comprendere OLAP e OLTP</vt:lpstr>
      <vt:lpstr>Data Warehouse –Schema</vt:lpstr>
      <vt:lpstr>Data Warehouse –Schema</vt:lpstr>
      <vt:lpstr>ETL – Extract, Transform and Load</vt:lpstr>
      <vt:lpstr>ETL versus ELT</vt:lpstr>
      <vt:lpstr>Trasformazione dei Dati (Data Transformation)</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447</cp:revision>
  <dcterms:created xsi:type="dcterms:W3CDTF">2020-06-26T06:32:12Z</dcterms:created>
  <dcterms:modified xsi:type="dcterms:W3CDTF">2022-07-01T13:58:38Z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