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61"/>
  </p:notesMasterIdLst>
  <p:sldIdLst>
    <p:sldId id="256" r:id="rId6"/>
    <p:sldId id="365" r:id="rId7"/>
    <p:sldId id="366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4" r:id="rId29"/>
    <p:sldId id="415" r:id="rId30"/>
    <p:sldId id="416" r:id="rId31"/>
    <p:sldId id="417" r:id="rId32"/>
    <p:sldId id="418" r:id="rId33"/>
    <p:sldId id="419" r:id="rId34"/>
    <p:sldId id="367" r:id="rId35"/>
    <p:sldId id="368" r:id="rId36"/>
    <p:sldId id="370" r:id="rId37"/>
    <p:sldId id="371" r:id="rId38"/>
    <p:sldId id="369" r:id="rId39"/>
    <p:sldId id="372" r:id="rId40"/>
    <p:sldId id="373" r:id="rId41"/>
    <p:sldId id="374" r:id="rId42"/>
    <p:sldId id="375" r:id="rId43"/>
    <p:sldId id="377" r:id="rId44"/>
    <p:sldId id="376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90" r:id="rId57"/>
    <p:sldId id="389" r:id="rId58"/>
    <p:sldId id="343" r:id="rId59"/>
    <p:sldId id="400" r:id="rId6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Internet_delle_cos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Ripple#cite_note-coincapmarket2-17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511858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Un’altra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caratteristica dei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struttura del registro. Le soluzioni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quelle in cui il registro è strutturato come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blocchi contenenti più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blocchi sono tra di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ad esempio nelle piattaforme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273007"/>
            <a:ext cx="4876800" cy="2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49907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poi soluzioni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cioè le transazioni vengono processate in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non sequenzialmente come nella catena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altri casi ancora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7" y="2005549"/>
            <a:ext cx="5903250" cy="2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750782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progetto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consiste in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nuova generazione, già distribuito, quindi non minabile.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focalizzata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fornire comunicazioni e forme di pagamento sicure tra le macchine nel contesto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Internet delle cose"/>
              </a:rPr>
              <a:t>‘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delle cose (internet of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organizza le informazioni sulle transazioni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grafo aciclico diretto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diversamente dalla tradizionale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4" y="2297369"/>
            <a:ext cx="3801180" cy="26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transazione, per essere inserita in modo corretto, deve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altre due precedenti, non ancora validate. Questo elimina di fatto la differenza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presente con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 la validazione non è basata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viene eseguita in modo distribuito e uniforme da tutti i partecipanti della rete. Questo porta a 2 risultati particolarmente significativi: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in teoria, infinitamente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perché, all'aumentare del numero di transazioni, aumenta il numero di transazioni validate (ogni nuova transazione ne valida 2 precedenti).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invece, l'inserimento a velocità costante di un blocco alla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mediamente ogni 10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 fatto un collo di bottiglia per le prestazioni della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752466" cy="4392612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state introdotte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ogni nodo partecipa allo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dunque,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vi è la necessità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costosi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 avviene per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In tal modo è stata la prima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costi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quale è possibile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qualunque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stata fondata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David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Sønstebø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Sergey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Ivancheglo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Schiener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Dr.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Serguei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Popov. Nell'estate del 2016 è in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test. 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dicembre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mercato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di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dollari statunitensi, rendendola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4ª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mondo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841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circa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21.000.000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complessivamente,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2.779.530.283.277.761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già tutti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l'attuale cambio rispetto alle valute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l'unità di misura ricorrente per riferirsi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attualmente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Bosch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aziende.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Foundation sta sviluppando modelli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mercato delle telecomunicazioni, con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alla piattaforma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con Cisco,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Bosch ha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cofondato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4" y="1301518"/>
            <a:ext cx="1122843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Generalmente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concetto stesso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stessa.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dietro molte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 cui le principali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 sono pool di utenti definiti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hanno il compito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unità e approvare transazioni delle rispettive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comporta,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contraddizione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principio di valuta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elettronica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controllo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ovvia a questi problemi, difatti viene meno la figura del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tutte le unità sono state rilasciate nella fornitura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davvero una moneta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 per effettuare ogni transazione, è necessario convalidarne altre due attraverso il software con cui si accede al proprio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01519"/>
            <a:ext cx="1020588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gli utenti sono essi stessi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effettuano operazioni simili al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talvolta che richiedono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 consegue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nelle transazioni.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più piccola unità della valuta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lo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Tuttavia attualmente vengono utilizzati prevalentemente i suoi multipli indicati dai prefissi stabiliti dal sistema </a:t>
            </a:r>
            <a:r>
              <a:rPr lang="it-IT" sz="2400" b="1" dirty="0">
                <a:solidFill>
                  <a:schemeClr val="tx1"/>
                </a:solidFill>
              </a:rPr>
              <a:t>metrico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decimale</a:t>
            </a:r>
            <a:r>
              <a:rPr lang="it-IT" sz="2400" dirty="0">
                <a:solidFill>
                  <a:schemeClr val="tx1"/>
                </a:solidFill>
              </a:rPr>
              <a:t> e seguiti dalla </a:t>
            </a:r>
            <a:r>
              <a:rPr lang="it-IT" sz="2400" b="1" dirty="0">
                <a:solidFill>
                  <a:schemeClr val="tx1"/>
                </a:solidFill>
              </a:rPr>
              <a:t>parola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multiplo attualmente più utilizzato (2017) è il </a:t>
            </a:r>
            <a:r>
              <a:rPr lang="it-IT" sz="2400" b="1" dirty="0" err="1">
                <a:solidFill>
                  <a:schemeClr val="tx1"/>
                </a:solidFill>
              </a:rPr>
              <a:t>MegaIota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Fondazione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stata registrata in </a:t>
            </a:r>
            <a:r>
              <a:rPr lang="it-IT" sz="2400" b="1" dirty="0" smtClean="0">
                <a:solidFill>
                  <a:schemeClr val="tx1"/>
                </a:solidFill>
              </a:rPr>
              <a:t>Germania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come una </a:t>
            </a:r>
            <a:r>
              <a:rPr lang="it-IT" sz="2400" b="1" dirty="0">
                <a:solidFill>
                  <a:schemeClr val="tx1"/>
                </a:solidFill>
              </a:rPr>
              <a:t>società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senza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scopo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lucro</a:t>
            </a:r>
            <a:r>
              <a:rPr lang="it-IT" sz="2400" dirty="0">
                <a:solidFill>
                  <a:schemeClr val="tx1"/>
                </a:solidFill>
              </a:rPr>
              <a:t> che coordina e finanzia gli sviluppi del </a:t>
            </a:r>
            <a:r>
              <a:rPr lang="it-IT" sz="2400" b="1" dirty="0">
                <a:solidFill>
                  <a:schemeClr val="tx1"/>
                </a:solidFill>
              </a:rPr>
              <a:t>progetto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A partire dal novembre </a:t>
            </a:r>
            <a:r>
              <a:rPr lang="it-IT" sz="2400" b="1" dirty="0">
                <a:solidFill>
                  <a:schemeClr val="tx1"/>
                </a:solidFill>
              </a:rPr>
              <a:t>2017</a:t>
            </a:r>
            <a:r>
              <a:rPr lang="it-IT" sz="2400" dirty="0">
                <a:solidFill>
                  <a:schemeClr val="tx1"/>
                </a:solidFill>
              </a:rPr>
              <a:t>, la </a:t>
            </a:r>
            <a:r>
              <a:rPr lang="it-IT" sz="2400" b="1" dirty="0">
                <a:solidFill>
                  <a:schemeClr val="tx1"/>
                </a:solidFill>
              </a:rPr>
              <a:t>Fondazione</a:t>
            </a:r>
            <a:r>
              <a:rPr lang="it-IT" sz="2400" dirty="0">
                <a:solidFill>
                  <a:schemeClr val="tx1"/>
                </a:solidFill>
              </a:rPr>
              <a:t> ha destinato </a:t>
            </a:r>
            <a:r>
              <a:rPr lang="it-IT" sz="2400" b="1" dirty="0">
                <a:solidFill>
                  <a:schemeClr val="tx1"/>
                </a:solidFill>
              </a:rPr>
              <a:t>100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milioni</a:t>
            </a:r>
            <a:r>
              <a:rPr lang="it-IT" sz="2400" dirty="0">
                <a:solidFill>
                  <a:schemeClr val="tx1"/>
                </a:solidFill>
              </a:rPr>
              <a:t> di dollari per promuoverne il progetto.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581" y="1587326"/>
            <a:ext cx="597801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sistema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settlement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valute e per invio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rimesse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all'epoca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sigla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RTXP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(traducibile in italiano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semplicemente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" y="1999013"/>
            <a:ext cx="4256558" cy="3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10756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basa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cui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mastro distribuito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 cui integrità e affidabilità sono garantite da un sistema di verifica basato sul consenso, e su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digitale,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scopo è di rendere possibili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gratuite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 livello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qualsiasi importo senza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chargeback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(contestazioni da parte dei titolari di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di credito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 si serve di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rappresentano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legale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commodities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qualsiasi altra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i chilometri percorsi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flyer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minuti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telefonia mobile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(DLT)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endParaRPr lang="en-US" sz="2400" b="1" i="0" dirty="0">
              <a:solidFill>
                <a:schemeClr val="tx1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30420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realizzato attorno ad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di dati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usa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consensuale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verifica dei pagamenti in un processo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può operare senza l'azienda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MIT.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Adottato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società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Unicredit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Santander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iniziando a esser usato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banche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spiega che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 di vista delle banche,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il sistema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maggiori vantaggi rispetto 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cui prezzo 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1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esiste solamente in questi sistemi.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divisibile sulla base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posizioni decimali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quindi, la più piccola unità divisionale, chiamata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goccia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milionesimo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altri termini,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equivalente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nascita furono creati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ulteriore creazione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da regole del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decrementa la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Non dipende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terze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l'unica valuta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comporta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controparte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l'unico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0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avuto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inferiore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€1,00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fino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dicembre 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4 gennaio 2018 ha raggiunto il massimo storico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€3,23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valore al 30 marzo 2023 è €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0,50.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altre valute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strumenti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di usare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mezzo di scambio 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accantonamento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valore.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 profilo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tuttavia, è richiesto di aver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riserva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b="1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€5,00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30 marzo 2023</a:t>
            </a:r>
            <a:r>
              <a:rPr lang="it-IT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[17</a:t>
            </a:r>
            <a:r>
              <a:rPr lang="it-IT" sz="2400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]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scopo di questa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discussa nella sezione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anti-spam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Fin </a:t>
            </a:r>
            <a:r>
              <a:rPr lang="it-IT" sz="2400" dirty="0">
                <a:solidFill>
                  <a:schemeClr val="tx1"/>
                </a:solidFill>
              </a:rPr>
              <a:t>dal suo debutto, il protocollo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avuto l'attenzione sia della stampa finanziaria che di quella tradizionale di massa.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è stato citato negli articoli settoriali da The Nielsen Company,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b="1" dirty="0">
                <a:solidFill>
                  <a:schemeClr val="tx1"/>
                </a:solidFill>
              </a:rPr>
              <a:t> of </a:t>
            </a:r>
            <a:r>
              <a:rPr lang="it-IT" sz="2400" b="1" dirty="0" err="1">
                <a:solidFill>
                  <a:schemeClr val="tx1"/>
                </a:solidFill>
              </a:rPr>
              <a:t>England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Quarterly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Bulletin</a:t>
            </a:r>
            <a:r>
              <a:rPr lang="it-IT" sz="2400" b="1" dirty="0">
                <a:solidFill>
                  <a:schemeClr val="tx1"/>
                </a:solidFill>
              </a:rPr>
              <a:t>, </a:t>
            </a:r>
            <a:r>
              <a:rPr lang="it-IT" sz="2400" dirty="0">
                <a:solidFill>
                  <a:schemeClr val="tx1"/>
                </a:solidFill>
              </a:rPr>
              <a:t>NACHA e KPMG, con molti articoli che esaminano l'impatto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sull'internazionalizzazione del settore bancario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Nell'aprile 2015, </a:t>
            </a:r>
            <a:r>
              <a:rPr lang="it-IT" sz="2400" b="1" dirty="0">
                <a:solidFill>
                  <a:schemeClr val="tx1"/>
                </a:solidFill>
              </a:rPr>
              <a:t>American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Banker</a:t>
            </a:r>
            <a:r>
              <a:rPr lang="it-IT" sz="2400" dirty="0">
                <a:solidFill>
                  <a:schemeClr val="tx1"/>
                </a:solidFill>
              </a:rPr>
              <a:t> sosteneva che «da un punto di vista bancario, i registri distribuiti come il sistema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presentano diversi vantaggi rispetto alle </a:t>
            </a:r>
            <a:r>
              <a:rPr lang="it-IT" sz="2400" b="1" dirty="0" err="1">
                <a:solidFill>
                  <a:schemeClr val="tx1"/>
                </a:solidFill>
              </a:rPr>
              <a:t>criptovalute</a:t>
            </a:r>
            <a:r>
              <a:rPr lang="it-IT" sz="2400" dirty="0">
                <a:solidFill>
                  <a:schemeClr val="tx1"/>
                </a:solidFill>
              </a:rPr>
              <a:t> come il </a:t>
            </a:r>
            <a:r>
              <a:rPr lang="it-IT" sz="2400" dirty="0" err="1">
                <a:solidFill>
                  <a:schemeClr val="tx1"/>
                </a:solidFill>
              </a:rPr>
              <a:t>bitcoin</a:t>
            </a:r>
            <a:r>
              <a:rPr lang="it-IT" sz="2400" dirty="0">
                <a:solidFill>
                  <a:schemeClr val="tx1"/>
                </a:solidFill>
              </a:rPr>
              <a:t>», inclusa la </a:t>
            </a:r>
            <a:r>
              <a:rPr lang="it-IT" sz="2400" dirty="0" smtClean="0">
                <a:solidFill>
                  <a:schemeClr val="tx1"/>
                </a:solidFill>
              </a:rPr>
              <a:t>sicurezza.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Come </a:t>
            </a:r>
            <a:r>
              <a:rPr lang="it-IT" sz="2400" dirty="0">
                <a:solidFill>
                  <a:schemeClr val="tx1"/>
                </a:solidFill>
              </a:rPr>
              <a:t>ha scritto la </a:t>
            </a:r>
            <a:r>
              <a:rPr lang="it-IT" sz="2400" b="1" dirty="0">
                <a:solidFill>
                  <a:schemeClr val="tx1"/>
                </a:solidFill>
              </a:rPr>
              <a:t>Federal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Reserve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Boston</a:t>
            </a:r>
            <a:r>
              <a:rPr lang="it-IT" sz="2400" dirty="0">
                <a:solidFill>
                  <a:schemeClr val="tx1"/>
                </a:solidFill>
              </a:rPr>
              <a:t>, «l'adozione di reti distribuite come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potrebbe aiutare il settore bancario a realizzare elaborazioni più rapide e a migliorare l'efficienza dei pagamenti globali e dei servizi bancari di corrispondenza». 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73996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Nel </a:t>
            </a:r>
            <a:r>
              <a:rPr lang="it-IT" sz="2400" b="1" dirty="0">
                <a:solidFill>
                  <a:schemeClr val="tx1"/>
                </a:solidFill>
              </a:rPr>
              <a:t>2013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Kurson</a:t>
            </a:r>
            <a:r>
              <a:rPr lang="it-IT" sz="2400" dirty="0">
                <a:solidFill>
                  <a:schemeClr val="tx1"/>
                </a:solidFill>
              </a:rPr>
              <a:t> ha dichiarato a </a:t>
            </a:r>
            <a:r>
              <a:rPr lang="it-IT" sz="2400" b="1" dirty="0" err="1">
                <a:solidFill>
                  <a:schemeClr val="tx1"/>
                </a:solidFill>
              </a:rPr>
              <a:t>Esquire</a:t>
            </a:r>
            <a:r>
              <a:rPr lang="it-IT" sz="2400" dirty="0">
                <a:solidFill>
                  <a:schemeClr val="tx1"/>
                </a:solidFill>
              </a:rPr>
              <a:t>, a proposito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rete di pagamento, che «i grandi marchi di servizi finanziari dovrebbero trattare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le case discografiche hanno trattato </a:t>
            </a:r>
            <a:r>
              <a:rPr lang="it-IT" sz="2400" b="1" dirty="0">
                <a:solidFill>
                  <a:schemeClr val="tx1"/>
                </a:solidFill>
              </a:rPr>
              <a:t>Napster</a:t>
            </a:r>
            <a:r>
              <a:rPr lang="it-IT" sz="2400" dirty="0">
                <a:solidFill>
                  <a:schemeClr val="tx1"/>
                </a:solidFill>
              </a:rPr>
              <a:t>».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Nell'agosto </a:t>
            </a:r>
            <a:r>
              <a:rPr lang="it-IT" sz="2400" b="1" dirty="0">
                <a:solidFill>
                  <a:schemeClr val="tx1"/>
                </a:solidFill>
              </a:rPr>
              <a:t>2015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ricevuto il premio come pioniere tecnologico (Technology Pioneer) dal World </a:t>
            </a:r>
            <a:r>
              <a:rPr lang="it-IT" sz="2400" dirty="0" err="1">
                <a:solidFill>
                  <a:schemeClr val="tx1"/>
                </a:solidFill>
              </a:rPr>
              <a:t>Economic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Forum.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Il </a:t>
            </a:r>
            <a:r>
              <a:rPr lang="it-IT" sz="2400" dirty="0">
                <a:solidFill>
                  <a:schemeClr val="tx1"/>
                </a:solidFill>
              </a:rPr>
              <a:t>sito </a:t>
            </a:r>
            <a:r>
              <a:rPr lang="it-IT" sz="2400" b="1" dirty="0" err="1">
                <a:solidFill>
                  <a:schemeClr val="tx1"/>
                </a:solidFill>
              </a:rPr>
              <a:t>Dealbook</a:t>
            </a:r>
            <a:r>
              <a:rPr lang="it-IT" sz="2400" dirty="0">
                <a:solidFill>
                  <a:schemeClr val="tx1"/>
                </a:solidFill>
              </a:rPr>
              <a:t> che appartiene a New York Times ha osservato nel 2014 che «(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) sta catturando ciò che si è rivelato difficilmente raggiungibile per le valute virtuali: la partecipazione dei giocatori di </a:t>
            </a:r>
            <a:r>
              <a:rPr lang="it-IT" sz="2400" b="1" dirty="0" err="1">
                <a:solidFill>
                  <a:schemeClr val="tx1"/>
                </a:solidFill>
              </a:rPr>
              <a:t>mainstream</a:t>
            </a:r>
            <a:r>
              <a:rPr lang="it-IT" sz="2400" dirty="0">
                <a:solidFill>
                  <a:schemeClr val="tx1"/>
                </a:solidFill>
              </a:rPr>
              <a:t> al sistema </a:t>
            </a:r>
            <a:r>
              <a:rPr lang="it-IT" sz="2400" dirty="0" smtClean="0">
                <a:solidFill>
                  <a:schemeClr val="tx1"/>
                </a:solidFill>
              </a:rPr>
              <a:t>finanziario»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22" y="2341152"/>
            <a:ext cx="3529670" cy="23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 contrario della tecnologia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supporta il trasferimento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rappresentano la fiat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(moneta legale),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unità di valore.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legale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corso legale,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fiduciaria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o, ancora,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si intende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strumento di pagamento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coperto da riserve di altri materiali (ad esempio: riserve auree), e quindi privo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 intrinseco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(anche indiretto).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momento che il protocollo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completamente aperto, chiunque può accedervi senza approvazione a priori da parte dei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Lab.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permette alle banche e attori non bancari di incorporare il protocollo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nei propri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60853"/>
            <a:ext cx="11269662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Come funziona </a:t>
            </a:r>
            <a:r>
              <a:rPr lang="it-IT" dirty="0" err="1" smtClean="0">
                <a:solidFill>
                  <a:schemeClr val="tx1"/>
                </a:solidFill>
              </a:rPr>
              <a:t>Ripple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viene mantenuto da vari partecipanti indipendenti della comunità globale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transazione XRP richiede un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parte dei nodi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viene chiamato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serve come insediamento finale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maestro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raggiunge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o 5 secondi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sotto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secondi), al quale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Chiunque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diventare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ledger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oggigiorno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istituzioni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lavorano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tenendo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Validazione della Transazione XRP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632795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trae il suo valore da vari fattori, ma soprattutto dalla capacità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momento ha 45404 miliardi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mentre in totale può fornire circa 100 miliardi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inizialmente posseduto 55 miliardi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XRP, con l’abilità di venderne 1 miliardo al mese,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di XRP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75" y="2363428"/>
            <a:ext cx="4733970" cy="26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3760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differenza principale tra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 essere riassunta nella differenza tra una company e una economia.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fornitura di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trae il suo valore da vari fattori, ma soprattutto dalla capacità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lavorare con istituzioni e dalla abilità di essere scambiata in modo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qualsiasi valuta 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momento ha 45404 miliardi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mentre in totale può fornire circa 100 miliardi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XRP.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riassunta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company 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predeterminato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Come viene messa in sicurezza la rete </a:t>
            </a:r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?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49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5" y="1508668"/>
            <a:ext cx="721285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processa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un’industria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Dall’altro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fornitura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rilasciata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compagnia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predeterminato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suoi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dirigenti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sue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processate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comitato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stakeholder pre-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l’opzione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perfetta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quelli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complete 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Come viene messa in sicurezza la rete </a:t>
            </a:r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?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72" y="1905670"/>
            <a:ext cx="3894477" cy="34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per la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(tipo Napster) alla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particolare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decifrare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informazione)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 esempio un messaggio)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fatta su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effettivamente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</a:rPr>
              <a:t>Tutti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eccetto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l’ultimo</a:t>
            </a:r>
            <a:r>
              <a:rPr lang="en-US" sz="2400" dirty="0" smtClean="0">
                <a:solidFill>
                  <a:schemeClr val="tx1"/>
                </a:solidFill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sono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conosciuti</a:t>
            </a:r>
            <a:r>
              <a:rPr lang="en-US" sz="2400" dirty="0" smtClean="0">
                <a:solidFill>
                  <a:schemeClr val="tx1"/>
                </a:solidFill>
              </a:rPr>
              <a:t> in </a:t>
            </a:r>
            <a:r>
              <a:rPr lang="en-US" sz="2400" b="1" dirty="0" err="1" smtClean="0">
                <a:solidFill>
                  <a:schemeClr val="tx1"/>
                </a:solidFill>
              </a:rPr>
              <a:t>anticipo</a:t>
            </a:r>
            <a:r>
              <a:rPr lang="en-US" sz="2400" dirty="0" smtClean="0">
                <a:solidFill>
                  <a:schemeClr val="tx1"/>
                </a:solidFill>
              </a:rPr>
              <a:t> prima </a:t>
            </a:r>
            <a:r>
              <a:rPr lang="en-US" sz="2400" dirty="0" err="1" smtClean="0">
                <a:solidFill>
                  <a:schemeClr val="tx1"/>
                </a:solidFill>
              </a:rPr>
              <a:t>che</a:t>
            </a:r>
            <a:r>
              <a:rPr lang="en-US" sz="2400" dirty="0" smtClean="0">
                <a:solidFill>
                  <a:schemeClr val="tx1"/>
                </a:solidFill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alla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020570"/>
            <a:ext cx="11043921" cy="690264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https://www.informamuse.com/una-blockchain-due-tipi-di-ledger-permissionless-o-permissioned/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735048" y="1843208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https://it.wikipedia.org/wiki/IOTA_(criptovaluta)</a:t>
            </a:r>
          </a:p>
        </p:txBody>
      </p:sp>
      <p:sp>
        <p:nvSpPr>
          <p:cNvPr id="2" name="Rettangolo 1"/>
          <p:cNvSpPr/>
          <p:nvPr/>
        </p:nvSpPr>
        <p:spPr>
          <a:xfrm>
            <a:off x="735048" y="2344914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https://kriptomat.io/cryptocurrencies/xrp/what-is-xrp/</a:t>
            </a:r>
          </a:p>
        </p:txBody>
      </p:sp>
    </p:spTree>
    <p:extLst>
      <p:ext uri="{BB962C8B-B14F-4D97-AF65-F5344CB8AC3E}">
        <p14:creationId xmlns:p14="http://schemas.microsoft.com/office/powerpoint/2010/main" val="15904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</a:t>
            </a:r>
            <a:r>
              <a:rPr lang="it-IT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</a:t>
            </a:r>
            <a:r>
              <a:rPr lang="it-IT" dirty="0">
                <a:solidFill>
                  <a:schemeClr val="tx1"/>
                </a:solidFill>
              </a:rPr>
              <a:t>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40" y="1409674"/>
            <a:ext cx="1133754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distingue tra sistemi: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per accedere bisogna registrarsi e identificarsi e quindi essere autorizzati da un ente centrale o dalla rete stessa;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chiunque può accedere senza autorizzazione.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meccanismo di consenso è più 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quando un nodo propone una l’aggiunta di una transazione, ne viene verificata la validità e si vota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sull’opportunità di aggiungerla al registro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3" y="337215"/>
            <a:ext cx="11269662" cy="1538883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76" y="4970882"/>
            <a:ext cx="4253656" cy="1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99827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i meccanismi di consenso sono più complessi (basati 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evitare che un soggetto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malevolo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creare numerose 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fittizie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influenzare il processo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permesso appunto, prevedono l'esistenza di uno o più attori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-selezionati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svolgono la funzione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network.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solo agente viene definita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mentre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di uno viene definito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consortium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10474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poi di definire speciali regole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l’accesso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tutti i dati.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di definizione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più performanti, veloci e più vicine alle esigenze delle imprese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rispetto alle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4794578"/>
            <a:ext cx="4481208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40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79261c3-551f-4e86-913f-177e0e529669"/>
    <ds:schemaRef ds:uri="c58f2efd-82a8-4ecf-b395-8c25e928921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27065</TotalTime>
  <Words>5665</Words>
  <Application>Microsoft Office PowerPoint</Application>
  <PresentationFormat>Widescreen</PresentationFormat>
  <Paragraphs>279</Paragraphs>
  <Slides>55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67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Permission Ledger e Permissionless Ledger   </vt:lpstr>
      <vt:lpstr>Permission Ledger e Permissionless Ledger   </vt:lpstr>
      <vt:lpstr>Permission Ledger e Permissionless Ledger   </vt:lpstr>
      <vt:lpstr>Caratteristiche dei Sistemi Blockchain</vt:lpstr>
      <vt:lpstr>Caratteristiche dei Sistemi Blockchain</vt:lpstr>
      <vt:lpstr>IOTA (criptovaluta) </vt:lpstr>
      <vt:lpstr>IOTA (criptovaluta) </vt:lpstr>
      <vt:lpstr>IOTA (criptovaluta) </vt:lpstr>
      <vt:lpstr>IOTA (criptovaluta) </vt:lpstr>
      <vt:lpstr>IOTA (criptovaluta) </vt:lpstr>
      <vt:lpstr>IOTA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Come funziona Ripple</vt:lpstr>
      <vt:lpstr>Validazione della Transazione XRP </vt:lpstr>
      <vt:lpstr>Caratteristiche di XRP </vt:lpstr>
      <vt:lpstr>Come viene messa in sicurezza la rete Ripple? </vt:lpstr>
      <vt:lpstr>Come viene messa in sicurezza la rete Ripple?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673</cp:revision>
  <dcterms:created xsi:type="dcterms:W3CDTF">2020-06-26T06:32:12Z</dcterms:created>
  <dcterms:modified xsi:type="dcterms:W3CDTF">2023-04-15T22:23:24Z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