
<file path=[Content_Types].xml><?xml version="1.0" encoding="utf-8"?>
<Types xmlns="http://schemas.openxmlformats.org/package/2006/content-types">
  <Default Extension="gif" ContentType="image/gi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8"/>
  </p:notesMasterIdLst>
  <p:sldIdLst>
    <p:sldId id="256" r:id="rId6"/>
    <p:sldId id="319" r:id="rId7"/>
    <p:sldId id="340" r:id="rId8"/>
    <p:sldId id="341" r:id="rId9"/>
    <p:sldId id="342" r:id="rId10"/>
    <p:sldId id="345" r:id="rId11"/>
    <p:sldId id="336" r:id="rId12"/>
    <p:sldId id="338" r:id="rId13"/>
    <p:sldId id="337" r:id="rId14"/>
    <p:sldId id="339" r:id="rId15"/>
    <p:sldId id="344" r:id="rId16"/>
    <p:sldId id="343" r:id="rId17"/>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4" autoAdjust="0"/>
    <p:restoredTop sz="96265" autoAdjust="0"/>
  </p:normalViewPr>
  <p:slideViewPr>
    <p:cSldViewPr snapToGrid="0" showGuides="1">
      <p:cViewPr varScale="1">
        <p:scale>
          <a:sx n="68" d="100"/>
          <a:sy n="68" d="100"/>
        </p:scale>
        <p:origin x="822" y="60"/>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6/24/2022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www.stitchdata.com/resources/data-transformation"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stitchdata.com/etldatabase/etl-transform/" TargetMode="External"/><Relationship Id="rId2" Type="http://schemas.openxmlformats.org/officeDocument/2006/relationships/hyperlink" Target="https://www.stitchdata.com/resources/glossary/etl/" TargetMode="External"/><Relationship Id="rId1" Type="http://schemas.openxmlformats.org/officeDocument/2006/relationships/slideLayout" Target="../slideLayouts/slideLayout5.xml"/><Relationship Id="rId4" Type="http://schemas.openxmlformats.org/officeDocument/2006/relationships/hyperlink" Target="https://www.stitchdata.com/resources/what-is-el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dirty="0" err="1"/>
              <a:t>Statistics</a:t>
            </a:r>
            <a:endParaRPr lang="it-IT" dirty="0"/>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un processo di Data Integration (Integrazione Dati) che combina i dati provenienti da diverse sorgenti di dati all’interno di una singola data store consistente che è in genere caricato in un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 un sistema Target.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Man mano che i database sono cresciuti in popolarità intorno al 1970,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fu introdotto come processo di integrazione e caricamento dati per elaborazione ed analisi, e alla fine è divenuto il metodo primario per processare dati per i progetti di data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warehousing</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Enterprise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(EDW) è un sistema che aggrega dati provenienti da differenti sorgenti in un singolo data store che supporti processi come: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analysis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data mining or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Artificial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Intelligence (AI, ML) </a:t>
            </a:r>
          </a:p>
          <a:p>
            <a:pPr marL="457200" indent="-457200">
              <a:buFontTx/>
              <a:buAutoNum type="arabicParenR"/>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t>
            </a:r>
            <a:r>
              <a:rPr lang="it-IT" altLang="it-IT" dirty="0" err="1"/>
              <a:t>Extract</a:t>
            </a:r>
            <a:r>
              <a:rPr lang="it-IT" altLang="it-IT" dirty="0"/>
              <a:t>, </a:t>
            </a:r>
            <a:r>
              <a:rPr lang="it-IT" altLang="it-IT" dirty="0" err="1"/>
              <a:t>Transform</a:t>
            </a:r>
            <a:r>
              <a:rPr lang="it-IT" altLang="it-IT" dirty="0"/>
              <a:t> and Load</a:t>
            </a:r>
            <a:endParaRPr lang="it-IT" dirty="0"/>
          </a:p>
        </p:txBody>
      </p:sp>
      <p:pic>
        <p:nvPicPr>
          <p:cNvPr id="4" name="Immagine 3">
            <a:extLst>
              <a:ext uri="{FF2B5EF4-FFF2-40B4-BE49-F238E27FC236}">
                <a16:creationId xmlns:a16="http://schemas.microsoft.com/office/drawing/2014/main" id="{F086394A-6065-C8CF-4979-81B8F4EA4859}"/>
              </a:ext>
            </a:extLst>
          </p:cNvPr>
          <p:cNvPicPr>
            <a:picLocks noChangeAspect="1"/>
          </p:cNvPicPr>
          <p:nvPr/>
        </p:nvPicPr>
        <p:blipFill>
          <a:blip r:embed="rId2"/>
          <a:stretch>
            <a:fillRect/>
          </a:stretch>
        </p:blipFill>
        <p:spPr>
          <a:xfrm>
            <a:off x="8088923" y="4951829"/>
            <a:ext cx="3776780" cy="1742110"/>
          </a:xfrm>
          <a:prstGeom prst="rect">
            <a:avLst/>
          </a:prstGeom>
        </p:spPr>
      </p:pic>
    </p:spTree>
    <p:extLst>
      <p:ext uri="{BB962C8B-B14F-4D97-AF65-F5344CB8AC3E}">
        <p14:creationId xmlns:p14="http://schemas.microsoft.com/office/powerpoint/2010/main" val="162769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stETL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un processo di Data Integration (Integrazione Dati) che combina i dati provenienti da diverse sorgenti di dati all’interno di una singola data store consistente che è in genere caricato in un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 un sistema Target.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Man mano che i database sono cresciuti in popolarità intorno al 1970,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fu introdotto come processo di integrazione e caricamento dati per elaborazione ed analisi, e alla fine è divenuto il metodo primario per processare dati per i progetti di data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warehousing</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Enterprise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(EDW) è un sistema che aggrega dati provenienti da differenti sorgenti in un singolo data store che supporti processi come: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analysis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data mining or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Artificial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Intelligence (AI, ML) </a:t>
            </a:r>
          </a:p>
          <a:p>
            <a:pPr marL="457200" indent="-457200">
              <a:buFontTx/>
              <a:buAutoNum type="arabicParenR"/>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dirty="0"/>
              <a:t>Statistica </a:t>
            </a:r>
          </a:p>
        </p:txBody>
      </p:sp>
      <p:pic>
        <p:nvPicPr>
          <p:cNvPr id="4" name="Immagine 3">
            <a:extLst>
              <a:ext uri="{FF2B5EF4-FFF2-40B4-BE49-F238E27FC236}">
                <a16:creationId xmlns:a16="http://schemas.microsoft.com/office/drawing/2014/main" id="{F086394A-6065-C8CF-4979-81B8F4EA4859}"/>
              </a:ext>
            </a:extLst>
          </p:cNvPr>
          <p:cNvPicPr>
            <a:picLocks noChangeAspect="1"/>
          </p:cNvPicPr>
          <p:nvPr/>
        </p:nvPicPr>
        <p:blipFill>
          <a:blip r:embed="rId2"/>
          <a:stretch>
            <a:fillRect/>
          </a:stretch>
        </p:blipFill>
        <p:spPr>
          <a:xfrm>
            <a:off x="8088923" y="4951829"/>
            <a:ext cx="3776780" cy="1742110"/>
          </a:xfrm>
          <a:prstGeom prst="rect">
            <a:avLst/>
          </a:prstGeom>
        </p:spPr>
      </p:pic>
    </p:spTree>
    <p:extLst>
      <p:ext uri="{BB962C8B-B14F-4D97-AF65-F5344CB8AC3E}">
        <p14:creationId xmlns:p14="http://schemas.microsoft.com/office/powerpoint/2010/main" val="39565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err="1"/>
              <a:t>References</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p:txBody>
          <a:bodyPr/>
          <a:lstStyle/>
          <a:p>
            <a:r>
              <a:rPr lang="it-IT" dirty="0">
                <a:hlinkClick r:id="rId2"/>
              </a:rPr>
              <a:t>https://www.stitchdata.com/resources/data-transformation</a:t>
            </a:r>
            <a:endParaRPr lang="it-IT" dirty="0"/>
          </a:p>
          <a:p>
            <a:endParaRPr lang="it-IT" dirty="0"/>
          </a:p>
        </p:txBody>
      </p:sp>
    </p:spTree>
    <p:extLst>
      <p:ext uri="{BB962C8B-B14F-4D97-AF65-F5344CB8AC3E}">
        <p14:creationId xmlns:p14="http://schemas.microsoft.com/office/powerpoint/2010/main" val="349096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4569260" cy="4392612"/>
          </a:xfrm>
        </p:spPr>
        <p:txBody>
          <a:bodyPr/>
          <a:lstStyle/>
          <a:p>
            <a:pPr marL="342900" indent="-342900" algn="just">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Definizione di Statistica: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una scienza che per oggetto l’acquisizione, l’elaborazione e la valutazione qualitativa e quantitativa dei dati riguardanti fenomeni di massa suscettibili alla misurazione. Nell’ambito della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si distinguono due settori: 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descrittiva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inferenziale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 induttiva).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Campo di analisi della statistica</a:t>
            </a:r>
            <a:endParaRPr lang="it-IT" dirty="0"/>
          </a:p>
        </p:txBody>
      </p:sp>
      <p:pic>
        <p:nvPicPr>
          <p:cNvPr id="6" name="Immagine 5">
            <a:extLst>
              <a:ext uri="{FF2B5EF4-FFF2-40B4-BE49-F238E27FC236}">
                <a16:creationId xmlns:a16="http://schemas.microsoft.com/office/drawing/2014/main" id="{D87F81CC-5CF8-9286-76BF-B13E4F96ED9E}"/>
              </a:ext>
            </a:extLst>
          </p:cNvPr>
          <p:cNvPicPr>
            <a:picLocks noChangeAspect="1"/>
          </p:cNvPicPr>
          <p:nvPr/>
        </p:nvPicPr>
        <p:blipFill>
          <a:blip r:embed="rId3"/>
          <a:stretch>
            <a:fillRect/>
          </a:stretch>
        </p:blipFill>
        <p:spPr>
          <a:xfrm>
            <a:off x="6220191" y="1378931"/>
            <a:ext cx="4569260" cy="4569260"/>
          </a:xfrm>
          <a:prstGeom prst="rect">
            <a:avLst/>
          </a:prstGeom>
        </p:spPr>
      </p:pic>
    </p:spTree>
    <p:extLst>
      <p:ext uri="{BB962C8B-B14F-4D97-AF65-F5344CB8AC3E}">
        <p14:creationId xmlns:p14="http://schemas.microsoft.com/office/powerpoint/2010/main" val="1402046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825217" y="1213806"/>
            <a:ext cx="7019779"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Descrittiva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rappresenta le caratteristiche di un fenomeno collettivo attraverso strumenti statistici quali strumenti grafici o numerici che effettuano una sintesi (sintetizzano) di masse di dati grezzi chiamati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microdati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(come quelli derivanti dallo studio di un’intera popolazione) senza alterarne il significato complessivo.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Inferenziale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partendo dall’osservazione di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campione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individui rappresentativo di un gruppo o di una popolazione, permette, tramite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induzione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probabilistica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trarre indicazioni valide per l’intero gruppo o popolazione.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Statistica Descrittiva e Statistica Inferenziale</a:t>
            </a:r>
            <a:endParaRPr lang="it-IT" dirty="0"/>
          </a:p>
        </p:txBody>
      </p:sp>
      <p:pic>
        <p:nvPicPr>
          <p:cNvPr id="4" name="Immagine 3">
            <a:extLst>
              <a:ext uri="{FF2B5EF4-FFF2-40B4-BE49-F238E27FC236}">
                <a16:creationId xmlns:a16="http://schemas.microsoft.com/office/drawing/2014/main" id="{2609DA0F-AA31-3DDD-6680-83D21F6ED214}"/>
              </a:ext>
            </a:extLst>
          </p:cNvPr>
          <p:cNvPicPr>
            <a:picLocks noChangeAspect="1"/>
          </p:cNvPicPr>
          <p:nvPr/>
        </p:nvPicPr>
        <p:blipFill>
          <a:blip r:embed="rId2"/>
          <a:stretch>
            <a:fillRect/>
          </a:stretch>
        </p:blipFill>
        <p:spPr>
          <a:xfrm>
            <a:off x="574293" y="2066925"/>
            <a:ext cx="4250923" cy="2997444"/>
          </a:xfrm>
          <a:prstGeom prst="rect">
            <a:avLst/>
          </a:prstGeom>
        </p:spPr>
      </p:pic>
    </p:spTree>
    <p:extLst>
      <p:ext uri="{BB962C8B-B14F-4D97-AF65-F5344CB8AC3E}">
        <p14:creationId xmlns:p14="http://schemas.microsoft.com/office/powerpoint/2010/main" val="27746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5342983" cy="4392612"/>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pura o teorica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racchiude regole e principi generali propri della scienza statistica astratta, indipendentemente dal fenomeno di riferimento. </a:t>
            </a:r>
          </a:p>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 applicata: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 seconda della materia a cui si applica la statistica possono distinguersi varie specializzazioni: statistica economica, statistica medica, statistica demografica, ecc. Il campo di applicazione della statistica si è notevolmente esteso negli ultimi anni. </a:t>
            </a:r>
          </a:p>
          <a:p>
            <a:pPr marL="342900" indent="-342900">
              <a:buFont typeface="Wingdings" panose="05000000000000000000" pitchFamily="2" charset="2"/>
              <a:buChar char="ü"/>
            </a:pPr>
            <a:endPar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Architettura di un Data </a:t>
            </a:r>
            <a:r>
              <a:rPr lang="it-IT" altLang="it-IT" dirty="0" err="1"/>
              <a:t>Warehouse</a:t>
            </a:r>
            <a:endParaRPr lang="it-IT" dirty="0"/>
          </a:p>
        </p:txBody>
      </p:sp>
      <p:pic>
        <p:nvPicPr>
          <p:cNvPr id="6" name="Immagine 5">
            <a:extLst>
              <a:ext uri="{FF2B5EF4-FFF2-40B4-BE49-F238E27FC236}">
                <a16:creationId xmlns:a16="http://schemas.microsoft.com/office/drawing/2014/main" id="{6BE4E1D5-0D00-EDA3-59D1-4739AAB6E1E0}"/>
              </a:ext>
            </a:extLst>
          </p:cNvPr>
          <p:cNvPicPr>
            <a:picLocks noChangeAspect="1"/>
          </p:cNvPicPr>
          <p:nvPr/>
        </p:nvPicPr>
        <p:blipFill>
          <a:blip r:embed="rId2"/>
          <a:stretch>
            <a:fillRect/>
          </a:stretch>
        </p:blipFill>
        <p:spPr>
          <a:xfrm>
            <a:off x="6096000" y="2105174"/>
            <a:ext cx="5554760" cy="3501244"/>
          </a:xfrm>
          <a:prstGeom prst="rect">
            <a:avLst/>
          </a:prstGeom>
        </p:spPr>
      </p:pic>
    </p:spTree>
    <p:extLst>
      <p:ext uri="{BB962C8B-B14F-4D97-AF65-F5344CB8AC3E}">
        <p14:creationId xmlns:p14="http://schemas.microsoft.com/office/powerpoint/2010/main" val="288304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8269062" cy="4392612"/>
          </a:xfrm>
        </p:spPr>
        <p:txBody>
          <a:bodyPr/>
          <a:lstStyle/>
          <a:p>
            <a:pPr marL="457200" indent="-457200">
              <a:buFont typeface="+mj-lt"/>
              <a:buAutoNum type="arabicPeriod"/>
            </a:pP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Definizione degli Obiettivi: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Si tratta di una fase delicata in cui lo statistico deve individuare gli obiettivi delimitando lo spazio di ricerca in termini spaziali e temporali. </a:t>
            </a:r>
          </a:p>
          <a:p>
            <a:pPr marL="457200" indent="-457200">
              <a:buFont typeface="+mj-lt"/>
              <a:buAutoNum type="arabicPeriod"/>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Rilevazione: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l’osservazione dei caratteri relativi alle unità statistiche mediante opportuni strumenti di rilevazione statistica. Questa fase può essere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completa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censimento</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 eseguita su tutte le unità statistiche che costituiscono la popolazione del fenomeno in esame. Oppure questa fase può essere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parziale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 viene condotta su un campione estratto dalla popolazione e il suo impiego si basa sull’approccio induttivo (dalla parte al tutto, dal principio specifico al principio generale) tipico dell’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Inferenza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Le 5 fasi dell’Analisi Statistica</a:t>
            </a:r>
            <a:endParaRPr lang="it-IT" dirty="0"/>
          </a:p>
        </p:txBody>
      </p:sp>
      <p:pic>
        <p:nvPicPr>
          <p:cNvPr id="6" name="Immagine 5">
            <a:extLst>
              <a:ext uri="{FF2B5EF4-FFF2-40B4-BE49-F238E27FC236}">
                <a16:creationId xmlns:a16="http://schemas.microsoft.com/office/drawing/2014/main" id="{F762EB81-5F32-8CFD-CAC3-5823C5C8CC95}"/>
              </a:ext>
            </a:extLst>
          </p:cNvPr>
          <p:cNvPicPr>
            <a:picLocks noChangeAspect="1"/>
          </p:cNvPicPr>
          <p:nvPr/>
        </p:nvPicPr>
        <p:blipFill>
          <a:blip r:embed="rId2"/>
          <a:stretch>
            <a:fillRect/>
          </a:stretch>
        </p:blipFill>
        <p:spPr>
          <a:xfrm>
            <a:off x="8398411" y="2170087"/>
            <a:ext cx="3666099" cy="3333750"/>
          </a:xfrm>
          <a:prstGeom prst="rect">
            <a:avLst/>
          </a:prstGeom>
        </p:spPr>
      </p:pic>
    </p:spTree>
    <p:extLst>
      <p:ext uri="{BB962C8B-B14F-4D97-AF65-F5344CB8AC3E}">
        <p14:creationId xmlns:p14="http://schemas.microsoft.com/office/powerpoint/2010/main" val="198047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9" y="1213806"/>
            <a:ext cx="8269062" cy="4392612"/>
          </a:xfrm>
        </p:spPr>
        <p:txBody>
          <a:bodyPr/>
          <a:lstStyle/>
          <a:p>
            <a:pPr marL="457200" indent="-457200">
              <a:buFont typeface="+mj-lt"/>
              <a:buAutoNum type="arabicPeriod" startAt="3"/>
            </a:pP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Definizione degli Obiettivi: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Si tratta di una fase delicata in cui lo statistico deve individuare gli obiettivi delimitando lo spazio di ricerca in termini spaziali e temporali. </a:t>
            </a:r>
          </a:p>
          <a:p>
            <a:pPr marL="457200" indent="-457200">
              <a:buFont typeface="+mj-lt"/>
              <a:buAutoNum type="arabicPeriod" startAt="3"/>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Rilevazione: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l’osservazione dei caratteri relativi alle unità statistiche mediante opportuni strumenti di rilevazione statistica. Questa fase può essere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completa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censimento</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 eseguita su tutte le unità statistiche che costituiscono la popolazione del fenomeno in esame. Oppure questa fase può essere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parziale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 viene condotta su un campione estratto dalla popolazione e il suo impiego si basa sull’approccio induttivo (dalla parte al tutto, dal principio specifico al principio generale) tipico dell’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Inferenza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Statistica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Le 5 fasi dell’Analisi Statistica</a:t>
            </a:r>
            <a:endParaRPr lang="it-IT" dirty="0"/>
          </a:p>
        </p:txBody>
      </p:sp>
      <p:pic>
        <p:nvPicPr>
          <p:cNvPr id="6" name="Immagine 5">
            <a:extLst>
              <a:ext uri="{FF2B5EF4-FFF2-40B4-BE49-F238E27FC236}">
                <a16:creationId xmlns:a16="http://schemas.microsoft.com/office/drawing/2014/main" id="{F762EB81-5F32-8CFD-CAC3-5823C5C8CC95}"/>
              </a:ext>
            </a:extLst>
          </p:cNvPr>
          <p:cNvPicPr>
            <a:picLocks noChangeAspect="1"/>
          </p:cNvPicPr>
          <p:nvPr/>
        </p:nvPicPr>
        <p:blipFill>
          <a:blip r:embed="rId2"/>
          <a:stretch>
            <a:fillRect/>
          </a:stretch>
        </p:blipFill>
        <p:spPr>
          <a:xfrm>
            <a:off x="8398411" y="2170087"/>
            <a:ext cx="3666099" cy="3333750"/>
          </a:xfrm>
          <a:prstGeom prst="rect">
            <a:avLst/>
          </a:prstGeom>
        </p:spPr>
      </p:pic>
    </p:spTree>
    <p:extLst>
      <p:ext uri="{BB962C8B-B14F-4D97-AF65-F5344CB8AC3E}">
        <p14:creationId xmlns:p14="http://schemas.microsoft.com/office/powerpoint/2010/main" val="408443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5"/>
            <a:ext cx="7706355" cy="4833033"/>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fornisce le fondamenta per la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analytics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workstream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machine learning. Attraverso una serie di regole, l’ETL purifica e organizza i dati in un modo che incontra specifici bisogni di business intelligence, come report mensili ma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piuò</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anche migliorare i processi di back-end o l’esperienza dell’utente finale.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In genere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utilizzato dalle organizzazioni per: </a:t>
            </a:r>
          </a:p>
          <a:p>
            <a:pPr marL="971550" lvl="1" indent="-514350">
              <a:buAutoNum type="arabicParenR"/>
            </a:pP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Estrarre dati da sistemi legacy</a:t>
            </a:r>
          </a:p>
          <a:p>
            <a:pPr marL="971550" lvl="1" indent="-514350">
              <a:buAutoNum type="arabicParenR"/>
            </a:pP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Ripulire i dati per </a:t>
            </a:r>
            <a:r>
              <a:rPr lang="it-IT" sz="2600" b="0" dirty="0" err="1">
                <a:solidFill>
                  <a:schemeClr val="tx1"/>
                </a:solidFill>
                <a:latin typeface="Tahoma" panose="020B0604030504040204" pitchFamily="34" charset="0"/>
                <a:ea typeface="Tahoma" panose="020B0604030504040204" pitchFamily="34" charset="0"/>
                <a:cs typeface="Tahoma" panose="020B0604030504040204" pitchFamily="34" charset="0"/>
              </a:rPr>
              <a:t>miglirarne</a:t>
            </a: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 la qualità e </a:t>
            </a:r>
          </a:p>
          <a:p>
            <a:pPr lvl="1"/>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	renderli consistenti</a:t>
            </a:r>
          </a:p>
          <a:p>
            <a:pPr lvl="1"/>
            <a:r>
              <a:rPr lang="it-IT" sz="2600" b="0" dirty="0">
                <a:solidFill>
                  <a:srgbClr val="FF0000"/>
                </a:solidFill>
                <a:latin typeface="Tahoma" panose="020B0604030504040204" pitchFamily="34" charset="0"/>
                <a:ea typeface="Tahoma" panose="020B0604030504040204" pitchFamily="34" charset="0"/>
                <a:cs typeface="Tahoma" panose="020B0604030504040204" pitchFamily="34" charset="0"/>
              </a:rPr>
              <a:t>3) </a:t>
            </a: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Caricare i dati all’interno di un database target</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t>
            </a:r>
            <a:r>
              <a:rPr lang="it-IT" altLang="it-IT" dirty="0" err="1"/>
              <a:t>Extract</a:t>
            </a:r>
            <a:r>
              <a:rPr lang="it-IT" altLang="it-IT" dirty="0"/>
              <a:t>, </a:t>
            </a:r>
            <a:r>
              <a:rPr lang="it-IT" altLang="it-IT" dirty="0" err="1"/>
              <a:t>Transform</a:t>
            </a:r>
            <a:r>
              <a:rPr lang="it-IT" altLang="it-IT" dirty="0"/>
              <a:t> and Load</a:t>
            </a:r>
            <a:endParaRPr lang="it-IT" dirty="0"/>
          </a:p>
        </p:txBody>
      </p:sp>
      <p:pic>
        <p:nvPicPr>
          <p:cNvPr id="6" name="Immagine 5" descr="Immagine che contiene testo&#10;&#10;Descrizione generata automaticamente">
            <a:extLst>
              <a:ext uri="{FF2B5EF4-FFF2-40B4-BE49-F238E27FC236}">
                <a16:creationId xmlns:a16="http://schemas.microsoft.com/office/drawing/2014/main" id="{39F9FEBF-2449-D3F8-4D77-33C401C96EC9}"/>
              </a:ext>
            </a:extLst>
          </p:cNvPr>
          <p:cNvPicPr>
            <a:picLocks noChangeAspect="1"/>
          </p:cNvPicPr>
          <p:nvPr/>
        </p:nvPicPr>
        <p:blipFill>
          <a:blip r:embed="rId2"/>
          <a:stretch>
            <a:fillRect/>
          </a:stretch>
        </p:blipFill>
        <p:spPr>
          <a:xfrm>
            <a:off x="8091882" y="2857797"/>
            <a:ext cx="3773821" cy="2600468"/>
          </a:xfrm>
          <a:prstGeom prst="rect">
            <a:avLst/>
          </a:prstGeom>
        </p:spPr>
      </p:pic>
    </p:spTree>
    <p:extLst>
      <p:ext uri="{BB962C8B-B14F-4D97-AF65-F5344CB8AC3E}">
        <p14:creationId xmlns:p14="http://schemas.microsoft.com/office/powerpoint/2010/main" val="2736730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36650" y="1115332"/>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più semplice differenza tra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ELT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in termini di operazioni.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ELT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copia ed esporta i dati dalle sorgenti, ma invece di caricarli in su un’area per la trasformazione successiva,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l’ELT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carica i dati grezzi direttamente sullo store di target dei dati per poter essere trasformati alla bisogna.</a:t>
            </a:r>
          </a:p>
          <a:p>
            <a:pPr marL="342900" indent="-342900">
              <a:buFont typeface="Wingdings" panose="05000000000000000000" pitchFamily="2" charset="2"/>
              <a:buChar char="ü"/>
            </a:pP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Mentre entrambi </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ETL</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e </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ELT </a:t>
            </a:r>
            <a:r>
              <a:rPr lang="it-IT" sz="240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fanno 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va su una varietà di repository di dati, quali database,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lake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ciascuno dei due processi possiede i suoi vantaggi e svantaggi. </a:t>
            </a:r>
          </a:p>
          <a:p>
            <a:pPr marL="1828800" lvl="3" indent="-457200">
              <a:buFont typeface="+mj-lt"/>
              <a:buAutoNum type="arabicPeriod"/>
            </a:pPr>
            <a:r>
              <a:rPr lang="it-IT" sz="22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ETL </a:t>
            </a:r>
            <a:r>
              <a:rPr lang="it-IT" sz="22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è particolarmente utile per dataset ad alto volume non strutturati dal momento che il caricamento può avvenire direttamente dalla sorgente. Questo processo richiede più definizione all’inizio, le regole di business per la data </a:t>
            </a:r>
            <a:r>
              <a:rPr lang="it-IT" sz="22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transformation</a:t>
            </a:r>
            <a:r>
              <a:rPr lang="it-IT" sz="22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hanno bisogno di essere costruite. </a:t>
            </a:r>
          </a:p>
          <a:p>
            <a:pPr marL="1828800" lvl="3" indent="-457200">
              <a:buFont typeface="+mj-lt"/>
              <a:buAutoNum type="arabicPeriod"/>
            </a:pPr>
            <a:r>
              <a:rPr lang="it-IT" sz="2200" dirty="0">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è più ideale per nel </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mondo dei Big Data dal momento che non richiede una progettazione anticipata per la data </a:t>
            </a:r>
            <a:r>
              <a:rPr lang="it-IT" sz="22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extraction</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e lo storage dei dati. </a:t>
            </a:r>
            <a:r>
              <a:rPr lang="it-IT" sz="2200" dirty="0">
                <a:solidFill>
                  <a:schemeClr val="tx1"/>
                </a:solidFill>
                <a:effectLst/>
                <a:latin typeface="Tahoma" panose="020B0604030504040204" pitchFamily="34" charset="0"/>
                <a:ea typeface="Tahoma" panose="020B0604030504040204" pitchFamily="34" charset="0"/>
                <a:cs typeface="Tahoma" panose="020B0604030504040204" pitchFamily="34" charset="0"/>
              </a:rPr>
              <a:t>ELT </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è divenuto più popolare con l’adozione dei database su cloud</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anche se non ci sono ancora molte best practices su </a:t>
            </a:r>
            <a:r>
              <a:rPr lang="it-IT" sz="2200" dirty="0">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0" i="0" dirty="0">
              <a:solidFill>
                <a:srgbClr val="525252"/>
              </a:solidFill>
              <a:effectLst/>
              <a:latin typeface="IBM Plex Sans" panose="020B0503050203000203"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versus ELT</a:t>
            </a:r>
            <a:endParaRPr lang="it-IT" dirty="0"/>
          </a:p>
        </p:txBody>
      </p:sp>
    </p:spTree>
    <p:extLst>
      <p:ext uri="{BB962C8B-B14F-4D97-AF65-F5344CB8AC3E}">
        <p14:creationId xmlns:p14="http://schemas.microsoft.com/office/powerpoint/2010/main" val="418437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L’Analisi dell’informazione richiede di solito dati accessibili e ben strutturati per ottenere i migliori risultati possibili. La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Transformation</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rende alle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organizziazioni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possibile l’alterazione della struttura e del formato dei dati grezzi secondo le necessità. La Data Analytics più efficiente deriva anche dal modo in cui l’impresa trasforma i suoi dati. </a:t>
            </a:r>
          </a:p>
          <a:p>
            <a:pPr marL="342900" indent="-342900">
              <a:buFont typeface="Wingdings" panose="05000000000000000000" pitchFamily="2" charset="2"/>
              <a:buChar char="ü"/>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La Data Transformation </a:t>
            </a:r>
          </a:p>
          <a:p>
            <a:pPr marL="342900" indent="-342900">
              <a:buFont typeface="Wingdings" panose="05000000000000000000" pitchFamily="2" charset="2"/>
              <a:buChar char="ü"/>
            </a:pPr>
            <a:endParaRPr lang="en-US" sz="2400" dirty="0">
              <a:solidFill>
                <a:srgbClr val="555555"/>
              </a:solidFill>
              <a:latin typeface="PT Sans" panose="020B0503020203020204" pitchFamily="34" charset="0"/>
            </a:endParaRPr>
          </a:p>
          <a:p>
            <a:pPr marL="342900" indent="-342900">
              <a:buFont typeface="Wingdings" panose="05000000000000000000" pitchFamily="2" charset="2"/>
              <a:buChar char="ü"/>
            </a:pPr>
            <a:endParaRPr lang="en-US" sz="2400" b="0" i="0" dirty="0">
              <a:solidFill>
                <a:srgbClr val="555555"/>
              </a:solidFill>
              <a:effectLst/>
              <a:latin typeface="PT Sans" panose="020B0503020203020204" pitchFamily="34" charset="0"/>
            </a:endParaRPr>
          </a:p>
          <a:p>
            <a:pPr marL="342900" indent="-342900">
              <a:buFont typeface="Wingdings" panose="05000000000000000000" pitchFamily="2" charset="2"/>
              <a:buChar char="ü"/>
            </a:pPr>
            <a:r>
              <a:rPr lang="en-US" sz="2400" b="0" i="0" dirty="0">
                <a:solidFill>
                  <a:srgbClr val="555555"/>
                </a:solidFill>
                <a:effectLst/>
                <a:latin typeface="PT Sans" panose="020B0503020203020204" pitchFamily="34" charset="0"/>
              </a:rPr>
              <a:t>Data transformation is the process of changing the format, structure, or values of data. For data analytics projects, data may be transformed at two stages of the data pipeline. Organizations that use on-premises data warehouses generally use an ETL (</a:t>
            </a:r>
            <a:r>
              <a:rPr lang="en-US" sz="2400" b="1" i="0" u="none" strike="noStrike" dirty="0">
                <a:solidFill>
                  <a:srgbClr val="0675C1"/>
                </a:solidFill>
                <a:effectLst/>
                <a:latin typeface="PT Sans" panose="020B0503020203020204" pitchFamily="34" charset="0"/>
                <a:hlinkClick r:id="rId2"/>
              </a:rPr>
              <a:t>extract, transform, load</a:t>
            </a:r>
            <a:r>
              <a:rPr lang="en-US" sz="2400" b="0" i="0" dirty="0">
                <a:solidFill>
                  <a:srgbClr val="555555"/>
                </a:solidFill>
                <a:effectLst/>
                <a:latin typeface="PT Sans" panose="020B0503020203020204" pitchFamily="34" charset="0"/>
              </a:rPr>
              <a:t>) process, in which </a:t>
            </a:r>
            <a:r>
              <a:rPr lang="en-US" sz="2400" b="1" i="0" u="none" strike="noStrike" dirty="0">
                <a:solidFill>
                  <a:srgbClr val="0675C1"/>
                </a:solidFill>
                <a:effectLst/>
                <a:latin typeface="PT Sans" panose="020B0503020203020204" pitchFamily="34" charset="0"/>
                <a:hlinkClick r:id="rId3"/>
              </a:rPr>
              <a:t>data transformation is the middle step</a:t>
            </a:r>
            <a:r>
              <a:rPr lang="en-US" sz="2400" b="0" i="0" dirty="0">
                <a:solidFill>
                  <a:srgbClr val="555555"/>
                </a:solidFill>
                <a:effectLst/>
                <a:latin typeface="PT Sans" panose="020B0503020203020204" pitchFamily="34" charset="0"/>
              </a:rPr>
              <a:t>. Today, most organizations use cloud-based data warehouses, which can scale compute and storage resources with latency measured in seconds or minutes. The scalability of the cloud platform lets organizations skip preload transformations and load raw data into the data warehouse, then transform it at query time — a model called ELT ( </a:t>
            </a:r>
            <a:r>
              <a:rPr lang="en-US" sz="2400" b="1" i="0" u="none" strike="noStrike" dirty="0">
                <a:solidFill>
                  <a:srgbClr val="0675C1"/>
                </a:solidFill>
                <a:effectLst/>
                <a:latin typeface="PT Sans" panose="020B0503020203020204" pitchFamily="34" charset="0"/>
                <a:hlinkClick r:id="rId4"/>
              </a:rPr>
              <a:t>extract, load, transform)</a:t>
            </a:r>
            <a:r>
              <a:rPr lang="en-US" sz="2400" b="0" i="0" dirty="0">
                <a:solidFill>
                  <a:srgbClr val="555555"/>
                </a:solidFill>
                <a:effectLst/>
                <a:latin typeface="PT Sans" panose="020B0503020203020204" pitchFamily="34" charset="0"/>
              </a:rPr>
              <a:t>.</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Trasformazione 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95832058"/>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Props1.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2.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3.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EF378BC-F4D0-4510-B4EC-07B6EFE18CF8}">
  <ds:schemaRefs>
    <ds:schemaRef ds:uri="http://schemas.microsoft.com/office/2006/metadata/properties"/>
    <ds:schemaRef ds:uri="http://purl.org/dc/elements/1.1/"/>
    <ds:schemaRef ds:uri="679261c3-551f-4e86-913f-177e0e529669"/>
    <ds:schemaRef ds:uri="http://schemas.openxmlformats.org/package/2006/metadata/core-properties"/>
    <ds:schemaRef ds:uri="459159c4-d20a-4ff3-9b11-fbd127bd52e5"/>
    <ds:schemaRef ds:uri="http://purl.org/dc/terms/"/>
    <ds:schemaRef ds:uri="http://schemas.microsoft.com/office/infopath/2007/PartnerControls"/>
    <ds:schemaRef ds:uri="http://schemas.microsoft.com/office/2006/documentManagement/types"/>
    <ds:schemaRef ds:uri="c58f2efd-82a8-4ecf-b395-8c25e928921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14877</TotalTime>
  <Words>1226</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12</vt:i4>
      </vt:variant>
    </vt:vector>
  </HeadingPairs>
  <TitlesOfParts>
    <vt:vector size="23" baseType="lpstr">
      <vt:lpstr>Arial</vt:lpstr>
      <vt:lpstr>Arial Narrow</vt:lpstr>
      <vt:lpstr>Calibri</vt:lpstr>
      <vt:lpstr>Courier New</vt:lpstr>
      <vt:lpstr>Gill Sans MT</vt:lpstr>
      <vt:lpstr>IBM Plex Sans</vt:lpstr>
      <vt:lpstr>PT Sans</vt:lpstr>
      <vt:lpstr>Tahoma</vt:lpstr>
      <vt:lpstr>Wingdings</vt:lpstr>
      <vt:lpstr>Wingdings 2</vt:lpstr>
      <vt:lpstr>elenco puntato</vt:lpstr>
      <vt:lpstr>Statistics</vt:lpstr>
      <vt:lpstr>Campo di analisi della statistica</vt:lpstr>
      <vt:lpstr>Statistica Descrittiva e Statistica Inferenziale</vt:lpstr>
      <vt:lpstr>ETL – Architettura di un Data Warehouse</vt:lpstr>
      <vt:lpstr>ETL – Le 5 fasi dell’Analisi Statistica</vt:lpstr>
      <vt:lpstr>ETL – Le 5 fasi dell’Analisi Statistica</vt:lpstr>
      <vt:lpstr>ETL – Extract, Transform and Load</vt:lpstr>
      <vt:lpstr>ETL versus ELT</vt:lpstr>
      <vt:lpstr>Trasformazione dei Dati (Data Transformation)</vt:lpstr>
      <vt:lpstr>ETL – Extract, Transform and Load</vt:lpstr>
      <vt:lpstr>Statistica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444</cp:revision>
  <dcterms:created xsi:type="dcterms:W3CDTF">2020-06-26T06:32:12Z</dcterms:created>
  <dcterms:modified xsi:type="dcterms:W3CDTF">2022-06-25T15:28:39Z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