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3"/>
  </p:notesMasterIdLst>
  <p:sldIdLst>
    <p:sldId id="256" r:id="rId6"/>
    <p:sldId id="335" r:id="rId7"/>
    <p:sldId id="334" r:id="rId8"/>
    <p:sldId id="345" r:id="rId9"/>
    <p:sldId id="346" r:id="rId10"/>
    <p:sldId id="347" r:id="rId11"/>
    <p:sldId id="348" r:id="rId1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8" d="100"/>
          <a:sy n="68" d="100"/>
        </p:scale>
        <p:origin x="822"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it.wikipedia.org/wiki/Triplestore#cite_note-1" TargetMode="External"/><Relationship Id="rId2" Type="http://schemas.openxmlformats.org/officeDocument/2006/relationships/hyperlink" Target="https://it.wikipedia.org/wiki/Base_di_dati" TargetMode="External"/><Relationship Id="rId1" Type="http://schemas.openxmlformats.org/officeDocument/2006/relationships/slideLayout" Target="../slideLayouts/slideLayout5.xml"/><Relationship Id="rId6" Type="http://schemas.openxmlformats.org/officeDocument/2006/relationships/hyperlink" Target="https://it.wikipedia.org/wiki/Resource_Description_Framework" TargetMode="External"/><Relationship Id="rId5" Type="http://schemas.openxmlformats.org/officeDocument/2006/relationships/hyperlink" Target="https://it.wikipedia.org/wiki/Linguaggio_di_interrogazione" TargetMode="External"/><Relationship Id="rId4" Type="http://schemas.openxmlformats.org/officeDocument/2006/relationships/hyperlink" Target="https://it.wikipedia.org/wiki/Database_relaziona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err="1"/>
              <a:t>Summary</a:t>
            </a:r>
            <a:r>
              <a:rPr lang="it-IT" dirty="0"/>
              <a:t> and </a:t>
            </a:r>
            <a:r>
              <a:rPr lang="it-IT" dirty="0" err="1"/>
              <a:t>Topics</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645309" cy="4392612"/>
          </a:xfrm>
        </p:spPr>
        <p:txBody>
          <a:bodyPr/>
          <a:lstStyle/>
          <a:p>
            <a:pPr algn="l"/>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Sistemi per la memorizzazione e l’analisi di Big Data e per l’accesso a basi dati.</a:t>
            </a:r>
          </a:p>
          <a:p>
            <a:pPr algn="l"/>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Linguaggi e strumenti per l’analisi e la trasformazione dei dati.</a:t>
            </a:r>
          </a:p>
          <a:p>
            <a:pPr algn="l"/>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Metodi per la progettazione e realizzazione di flussi di trasformazione di dati.</a:t>
            </a:r>
          </a:p>
          <a:p>
            <a:pPr algn="l"/>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Modellazione di ontologie per la gestione dei dati.</a:t>
            </a:r>
          </a:p>
          <a:p>
            <a:pPr algn="l"/>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Conoscenza di metodi e strumenti di Machine Learning e di Natural Language Processing.</a:t>
            </a:r>
          </a:p>
          <a:p>
            <a:pPr algn="l"/>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Tecniche e strumenti per l’analisi di dati non strutturati, e text mining.</a:t>
            </a:r>
          </a:p>
          <a:p>
            <a:pPr algn="l"/>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Strumenti e tecniche di analisi predittiva, statistica e visuale dei dati.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Programma generale</a:t>
            </a:r>
            <a:endParaRPr lang="it-IT" dirty="0"/>
          </a:p>
        </p:txBody>
      </p:sp>
    </p:spTree>
    <p:extLst>
      <p:ext uri="{BB962C8B-B14F-4D97-AF65-F5344CB8AC3E}">
        <p14:creationId xmlns:p14="http://schemas.microsoft.com/office/powerpoint/2010/main" val="36333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7" cy="4392612"/>
          </a:xfrm>
        </p:spPr>
        <p:txBody>
          <a:bodyPr/>
          <a:lstStyle/>
          <a:p>
            <a:pPr algn="l"/>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1) Metodi e tecniche per la progettazione e realizzazione di basi di dati e di sistemi di calcolo, modelli e tecniche di analisi statistica descrittiva e inferenziale</a:t>
            </a:r>
          </a:p>
          <a:p>
            <a:pPr algn="l"/>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2) </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Metodi e tecniche di controllo e correzione dei dati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metodi e tecniche di integrazione dei dati, linguaggi di programmazione orientati all’analisi statistica (R, SAS, SPSS,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etc.). Machine learning, </a:t>
            </a:r>
            <a:r>
              <a:rPr lang="en-US" sz="2400" dirty="0" err="1">
                <a:solidFill>
                  <a:srgbClr val="FF0000"/>
                </a:solidFill>
                <a:latin typeface="Tahoma" panose="020B0604030504040204" pitchFamily="34" charset="0"/>
                <a:ea typeface="Tahoma" panose="020B0604030504040204" pitchFamily="34" charset="0"/>
                <a:cs typeface="Tahoma" panose="020B0604030504040204" pitchFamily="34" charset="0"/>
              </a:rPr>
              <a:t>analisi</a:t>
            </a: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 di </a:t>
            </a:r>
            <a:r>
              <a:rPr lang="en-US" sz="2400" dirty="0" err="1">
                <a:solidFill>
                  <a:srgbClr val="FF0000"/>
                </a:solidFill>
                <a:latin typeface="Tahoma" panose="020B0604030504040204" pitchFamily="34" charset="0"/>
                <a:ea typeface="Tahoma" panose="020B0604030504040204" pitchFamily="34" charset="0"/>
                <a:cs typeface="Tahoma" panose="020B0604030504040204" pitchFamily="34" charset="0"/>
              </a:rPr>
              <a:t>testi</a:t>
            </a: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 (text mining)</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Memorizzazione e analisi di Big Data, linguaggi di programmazione orientati all’analisi statistica (R, SAS, SPSS, etc.), modellazione di ontologie, progettazione e realizzazione di basi di dati relazionali 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progettazione e realizzazione di flussi di trasformazione e integrazione di dati, misurazione e miglioramento della qualità dei dati.</a:t>
            </a:r>
          </a:p>
          <a:p>
            <a:pPr algn="l"/>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3) Materie oggetto delle prove scritte, accertamento della conoscenza della lingua inglese e dell’uso delle apparecchiature e delle applicazioni informatiche più diffuse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Programma prove</a:t>
            </a:r>
            <a:endParaRPr lang="it-IT" dirty="0"/>
          </a:p>
        </p:txBody>
      </p:sp>
    </p:spTree>
    <p:extLst>
      <p:ext uri="{BB962C8B-B14F-4D97-AF65-F5344CB8AC3E}">
        <p14:creationId xmlns:p14="http://schemas.microsoft.com/office/powerpoint/2010/main" val="363336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7" cy="4392612"/>
          </a:xfrm>
        </p:spPr>
        <p:txBody>
          <a:bodyPr/>
          <a:lstStyle/>
          <a:p>
            <a:pPr marL="457200" indent="-457200" algn="l">
              <a:buAutoNum type="arabicParenR"/>
            </a:pP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Metodi e tecniche di controllo e correzione dei dati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edit</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e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inputation</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una di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gsbpm</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edit</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regole di editing trovano gli errori, nei dati, vuol dire descrivere gli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edit</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del mio fenomeno, ossia le regole, per esempio esiste un laureato di 13 anni) una volta creati gli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edit</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basati principalmente su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if</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then</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creati da esperti di dominio, c’entrano anche con l’</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anomaly</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detection</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a:t>
            </a:r>
          </a:p>
          <a:p>
            <a:pPr marL="457200" indent="-457200" algn="l">
              <a:buAutoNum type="arabicParenR"/>
            </a:pP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Correzione riguarda gli algoritmi di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coorrezione</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che principalmente riguarda la teoria di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Fellegi</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-Holt, la migliore correzione che si può fare sugli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edit</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è quella che implementa il minimo cambiamento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457200" indent="-457200" algn="l">
              <a:buAutoNum type="arabicParenR"/>
            </a:pP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Integrazione dei dati,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Fellegi-Sunter</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record-linkage, trovare la stessa entità in due archivi diversi, gli archivi vengono da processi completamente diversi, banca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d’italia</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con mezzi loro, e ministero con mezzi loro, bisogna matchare i dati senza avere una chiave ad hoc, si fa quella che si chiama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entity</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recognition</a:t>
            </a:r>
            <a:endPar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Programma prove</a:t>
            </a:r>
            <a:endParaRPr lang="it-IT" dirty="0"/>
          </a:p>
        </p:txBody>
      </p:sp>
    </p:spTree>
    <p:extLst>
      <p:ext uri="{BB962C8B-B14F-4D97-AF65-F5344CB8AC3E}">
        <p14:creationId xmlns:p14="http://schemas.microsoft.com/office/powerpoint/2010/main" val="254924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7" cy="4392612"/>
          </a:xfrm>
        </p:spPr>
        <p:txBody>
          <a:bodyPr/>
          <a:lstStyle/>
          <a:p>
            <a:pPr marL="457200" indent="-457200" algn="l">
              <a:buAutoNum type="arabicParenR"/>
            </a:pP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Si crea un vettore di confronti, data di nascita, cognome e poi creare delle metriche di distanza: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ngram</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chiaro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distance</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che fanno si che ti danno un certo numero che ti dice quanto distano queste stringhe, la teoria di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Fellegi-Sunter</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implica che ci deve essere una regola di decisione sulle distanze, se la distanza di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Jaro</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è maggiore di una certa soglia allora vuol dire che sono matchati, la regola di decisione va fatta su ogni campo, per ogni coppia avrai un vettore di uni e di zeri e si chiama vettore Gamma anche questo. Si crea lo spazio cartesiano di tutti i possibili abbinamenti tra le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tuple</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di un archivio con le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tuple</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di un altro. In tutto questo insieme di prodotti cartesiani avrai pochi match e tanti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unmatch</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la teoria si basa sulla probabilità di avere una certa configurazione del vettore gamma dato una coppia che viene dall’insieme dei match, e poi questa modellazione e poi la probabilità di lambda U(lambda) che viene dagli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unmatched</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 si trova su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eurostat</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o sul web</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Programma prove</a:t>
            </a:r>
            <a:endParaRPr lang="it-IT" dirty="0"/>
          </a:p>
        </p:txBody>
      </p:sp>
    </p:spTree>
    <p:extLst>
      <p:ext uri="{BB962C8B-B14F-4D97-AF65-F5344CB8AC3E}">
        <p14:creationId xmlns:p14="http://schemas.microsoft.com/office/powerpoint/2010/main" val="82258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7" cy="4392612"/>
          </a:xfrm>
        </p:spPr>
        <p:txBody>
          <a:bodyPr/>
          <a:lstStyle/>
          <a:p>
            <a:pPr marL="457200" indent="-457200" algn="l">
              <a:buAutoNum type="arabicParenR"/>
            </a:pP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Analisi testi: POS tagging,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stemming</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lemmatization</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chunking, n-</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grams</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rgbClr val="FF0000"/>
                </a:solidFill>
                <a:latin typeface="Tahoma" panose="020B0604030504040204" pitchFamily="34" charset="0"/>
                <a:ea typeface="Tahoma" panose="020B0604030504040204" pitchFamily="34" charset="0"/>
                <a:cs typeface="Tahoma" panose="020B0604030504040204" pitchFamily="34" charset="0"/>
              </a:rPr>
              <a:t>stopwords</a:t>
            </a: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 </a:t>
            </a:r>
          </a:p>
          <a:p>
            <a:pPr marL="457200" indent="-457200" algn="l">
              <a:buAutoNum type="arabicParenR"/>
            </a:pPr>
            <a:r>
              <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rPr>
              <a:t>Text mining vuol dire ricavare valore da </a:t>
            </a:r>
            <a:r>
              <a:rPr lang="it-IT" sz="2400">
                <a:solidFill>
                  <a:srgbClr val="FF0000"/>
                </a:solidFill>
                <a:latin typeface="Tahoma" panose="020B0604030504040204" pitchFamily="34" charset="0"/>
                <a:ea typeface="Tahoma" panose="020B0604030504040204" pitchFamily="34" charset="0"/>
                <a:cs typeface="Tahoma" panose="020B0604030504040204" pitchFamily="34" charset="0"/>
              </a:rPr>
              <a:t>un testo</a:t>
            </a:r>
          </a:p>
          <a:p>
            <a:pPr marL="457200" indent="-457200" algn="l">
              <a:buAutoNum type="arabicParenR"/>
            </a:pPr>
            <a:r>
              <a:rPr lang="it-IT" sz="2400">
                <a:solidFill>
                  <a:srgbClr val="FF0000"/>
                </a:solidFill>
                <a:latin typeface="Tahoma" panose="020B0604030504040204" pitchFamily="34" charset="0"/>
                <a:ea typeface="Tahoma" panose="020B0604030504040204" pitchFamily="34" charset="0"/>
                <a:cs typeface="Tahoma" panose="020B0604030504040204" pitchFamily="34" charset="0"/>
              </a:rPr>
              <a:t>Il Web semantico serve a rendere interoperabile il Web, è un nuovo paradigma ideato da Bernes Lee </a:t>
            </a:r>
          </a:p>
          <a:p>
            <a:pPr marL="457200" indent="-457200" algn="l">
              <a:buAutoNum type="arabicParenR"/>
            </a:pPr>
            <a:r>
              <a:rPr lang="it-IT" sz="2400">
                <a:solidFill>
                  <a:srgbClr val="FF0000"/>
                </a:solidFill>
                <a:latin typeface="Tahoma" panose="020B0604030504040204" pitchFamily="34" charset="0"/>
                <a:ea typeface="Tahoma" panose="020B0604030504040204" pitchFamily="34" charset="0"/>
                <a:cs typeface="Tahoma" panose="020B0604030504040204" pitchFamily="34" charset="0"/>
              </a:rPr>
              <a:t>Per rendere il Web interoperabile non hai bisogno solo dei dati, ma hai bisogno di uno strato per descrivere i dati, uno strato di metadati, serve a descrivere bene i dati che hai, è fatto in maniera tale che le risorse sono idenficate da un IRI che punta alla posizione o locazione </a:t>
            </a:r>
          </a:p>
          <a:p>
            <a:pPr marL="457200" indent="-457200" algn="l">
              <a:buAutoNum type="arabicParenR"/>
            </a:pPr>
            <a:r>
              <a:rPr lang="it-IT" sz="2400">
                <a:solidFill>
                  <a:srgbClr val="FF0000"/>
                </a:solidFill>
                <a:latin typeface="Tahoma" panose="020B0604030504040204" pitchFamily="34" charset="0"/>
                <a:ea typeface="Tahoma" panose="020B0604030504040204" pitchFamily="34" charset="0"/>
                <a:cs typeface="Tahoma" panose="020B0604030504040204" pitchFamily="34" charset="0"/>
              </a:rPr>
              <a:t>Quando si definisce un RDF, un'entità può essere identificata da una risorsa che spiega cosa vuol dire nome, ci sono dei siti di metada FOAF (friend of friends) dove sono definiti tutte queste cose, nome, contenere avere </a:t>
            </a:r>
            <a:endPar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Programma prove</a:t>
            </a:r>
            <a:endParaRPr lang="it-IT" dirty="0"/>
          </a:p>
        </p:txBody>
      </p:sp>
    </p:spTree>
    <p:extLst>
      <p:ext uri="{BB962C8B-B14F-4D97-AF65-F5344CB8AC3E}">
        <p14:creationId xmlns:p14="http://schemas.microsoft.com/office/powerpoint/2010/main" val="43599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7" cy="4392612"/>
          </a:xfrm>
        </p:spPr>
        <p:txBody>
          <a:bodyPr/>
          <a:lstStyle/>
          <a:p>
            <a:pPr marL="457200" indent="-457200" algn="l">
              <a:buAutoNum type="arabicParenR"/>
            </a:pPr>
            <a:r>
              <a:rPr lang="it-IT" sz="2400">
                <a:solidFill>
                  <a:srgbClr val="FF0000"/>
                </a:solidFill>
                <a:latin typeface="Tahoma" panose="020B0604030504040204" pitchFamily="34" charset="0"/>
                <a:ea typeface="Tahoma" panose="020B0604030504040204" pitchFamily="34" charset="0"/>
                <a:cs typeface="Tahoma" panose="020B0604030504040204" pitchFamily="34" charset="0"/>
              </a:rPr>
              <a:t>per costruire un rdf, devi usare quelle già esistenti, non le puoi, con RDF colleghi pezzi del web insieme, al fine di rappresentare questa informazione condivisa. In modo da sapere che quando parli di Batman a cosa ti riferisci</a:t>
            </a:r>
          </a:p>
          <a:p>
            <a:pPr marL="457200" indent="-457200" algn="l">
              <a:buAutoNum type="arabicParenR"/>
            </a:pPr>
            <a:endParaRPr lang="it-IT" sz="240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it-IT" sz="2400"/>
              <a:t>Un </a:t>
            </a:r>
            <a:r>
              <a:rPr lang="it-IT" sz="2400" b="1"/>
              <a:t>triplestore</a:t>
            </a:r>
            <a:r>
              <a:rPr lang="it-IT" sz="2400"/>
              <a:t> è un </a:t>
            </a:r>
            <a:r>
              <a:rPr lang="it-IT" sz="2400">
                <a:hlinkClick r:id="rId2" tooltip="Base di dati"/>
              </a:rPr>
              <a:t>database</a:t>
            </a:r>
            <a:r>
              <a:rPr lang="it-IT" sz="2400"/>
              <a:t> costruito appositamente per il salvataggio e il recupero di triple</a:t>
            </a:r>
            <a:r>
              <a:rPr lang="it-IT" sz="2400" baseline="30000">
                <a:hlinkClick r:id="rId3"/>
              </a:rPr>
              <a:t>[1]</a:t>
            </a:r>
            <a:r>
              <a:rPr lang="it-IT" sz="2400"/>
              <a:t>, entità di dati composte da soggetto-predicato-oggetto, come "Bob ha 35 anni" o "Bob conosce Fred". </a:t>
            </a:r>
          </a:p>
          <a:p>
            <a:r>
              <a:rPr lang="it-IT" sz="2400"/>
              <a:t>È molto simile a un </a:t>
            </a:r>
            <a:r>
              <a:rPr lang="it-IT" sz="2400">
                <a:hlinkClick r:id="rId4" tooltip="Database relazionale"/>
              </a:rPr>
              <a:t>database relazionale</a:t>
            </a:r>
            <a:r>
              <a:rPr lang="it-IT" sz="2400"/>
              <a:t> poiché memorizza le informazioni in una base dati e le recupera tramite un </a:t>
            </a:r>
            <a:r>
              <a:rPr lang="it-IT" sz="2400">
                <a:hlinkClick r:id="rId5" tooltip="Linguaggio di interrogazione"/>
              </a:rPr>
              <a:t>linguaggio di query</a:t>
            </a:r>
            <a:r>
              <a:rPr lang="it-IT" sz="2400"/>
              <a:t>. A differenza di un database relazionale, un triplestore è ottimizzato per la memorizzazione e il recupero di triple. Oltre alle query, le triple possono essere importate/esportate utilizzando </a:t>
            </a:r>
            <a:r>
              <a:rPr lang="it-IT" sz="2400">
                <a:hlinkClick r:id="rId6" tooltip="Resource Description Framework"/>
              </a:rPr>
              <a:t>Resource Description Framework</a:t>
            </a:r>
            <a:r>
              <a:rPr lang="it-IT" sz="2400"/>
              <a:t> (RDF) e altri formati. </a:t>
            </a:r>
          </a:p>
          <a:p>
            <a:pPr marL="457200" indent="-457200" algn="l">
              <a:buAutoNum type="arabicParenR"/>
            </a:pPr>
            <a:endParaRPr lang="it-IT"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Programma prove</a:t>
            </a:r>
            <a:endParaRPr lang="it-IT" dirty="0"/>
          </a:p>
        </p:txBody>
      </p:sp>
    </p:spTree>
    <p:extLst>
      <p:ext uri="{BB962C8B-B14F-4D97-AF65-F5344CB8AC3E}">
        <p14:creationId xmlns:p14="http://schemas.microsoft.com/office/powerpoint/2010/main" val="3884293868"/>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378BC-F4D0-4510-B4EC-07B6EFE18CF8}">
  <ds:schemaRefs>
    <ds:schemaRef ds:uri="http://schemas.microsoft.com/office/2006/metadata/properties"/>
    <ds:schemaRef ds:uri="http://purl.org/dc/elements/1.1/"/>
    <ds:schemaRef ds:uri="679261c3-551f-4e86-913f-177e0e529669"/>
    <ds:schemaRef ds:uri="http://schemas.openxmlformats.org/package/2006/metadata/core-properties"/>
    <ds:schemaRef ds:uri="459159c4-d20a-4ff3-9b11-fbd127bd52e5"/>
    <ds:schemaRef ds:uri="http://purl.org/dc/terms/"/>
    <ds:schemaRef ds:uri="http://schemas.microsoft.com/office/infopath/2007/PartnerControls"/>
    <ds:schemaRef ds:uri="http://schemas.microsoft.com/office/2006/documentManagement/types"/>
    <ds:schemaRef ds:uri="c58f2efd-82a8-4ecf-b395-8c25e928921d"/>
    <ds:schemaRef ds:uri="http://www.w3.org/XML/1998/namespace"/>
    <ds:schemaRef ds:uri="http://purl.org/dc/dcmitype/"/>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16935</TotalTime>
  <Words>922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vt:i4>
      </vt:variant>
    </vt:vector>
  </HeadingPairs>
  <TitlesOfParts>
    <vt:vector size="15" baseType="lpstr">
      <vt:lpstr>Arial</vt:lpstr>
      <vt:lpstr>Arial Narrow</vt:lpstr>
      <vt:lpstr>Calibri</vt:lpstr>
      <vt:lpstr>Courier New</vt:lpstr>
      <vt:lpstr>Gill Sans MT</vt:lpstr>
      <vt:lpstr>Tahoma</vt:lpstr>
      <vt:lpstr>Wingdings 2</vt:lpstr>
      <vt:lpstr>elenco puntato</vt:lpstr>
      <vt:lpstr>Summary and Topics</vt:lpstr>
      <vt:lpstr>Programma generale</vt:lpstr>
      <vt:lpstr>Programma prove</vt:lpstr>
      <vt:lpstr>Programma prove</vt:lpstr>
      <vt:lpstr>Programma prove</vt:lpstr>
      <vt:lpstr>Programma prove</vt:lpstr>
      <vt:lpstr>Programma prove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443</cp:revision>
  <dcterms:created xsi:type="dcterms:W3CDTF">2020-06-26T06:32:12Z</dcterms:created>
  <dcterms:modified xsi:type="dcterms:W3CDTF">2022-07-01T15:07:03Z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