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30"/>
  </p:notesMasterIdLst>
  <p:sldIdLst>
    <p:sldId id="256" r:id="rId6"/>
    <p:sldId id="319" r:id="rId7"/>
    <p:sldId id="340" r:id="rId8"/>
    <p:sldId id="341" r:id="rId9"/>
    <p:sldId id="342" r:id="rId10"/>
    <p:sldId id="344" r:id="rId11"/>
    <p:sldId id="345" r:id="rId12"/>
    <p:sldId id="346" r:id="rId13"/>
    <p:sldId id="347" r:id="rId14"/>
    <p:sldId id="348" r:id="rId15"/>
    <p:sldId id="349" r:id="rId16"/>
    <p:sldId id="351" r:id="rId17"/>
    <p:sldId id="352" r:id="rId18"/>
    <p:sldId id="353" r:id="rId19"/>
    <p:sldId id="355" r:id="rId20"/>
    <p:sldId id="356" r:id="rId21"/>
    <p:sldId id="354" r:id="rId22"/>
    <p:sldId id="336" r:id="rId23"/>
    <p:sldId id="359" r:id="rId24"/>
    <p:sldId id="338" r:id="rId25"/>
    <p:sldId id="337" r:id="rId26"/>
    <p:sldId id="357" r:id="rId27"/>
    <p:sldId id="358" r:id="rId28"/>
    <p:sldId id="343" r:id="rId2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2" d="100"/>
          <a:sy n="62" d="100"/>
        </p:scale>
        <p:origin x="832"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www.stitchdata.com/etldatabase/etl-transform/" TargetMode="External"/><Relationship Id="rId2" Type="http://schemas.openxmlformats.org/officeDocument/2006/relationships/hyperlink" Target="https://www.stitchdata.com/resources/glossary/etl/" TargetMode="External"/><Relationship Id="rId1" Type="http://schemas.openxmlformats.org/officeDocument/2006/relationships/slideLayout" Target="../slideLayouts/slideLayout5.xml"/><Relationship Id="rId4" Type="http://schemas.openxmlformats.org/officeDocument/2006/relationships/hyperlink" Target="https://www.stitchdata.com/resources/what-is-el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Lake: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colleziona e riunisce dati grezzi da sorgenti multiple di dati verso un repository centrale, strutturato usando uno schema predefinito di dati espressamente progettato per l'analisi dei dati. Mentre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Lake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 warehouse senza uno schema predefinito. Come risultato, il data lake permette più tipi di analisi che un data warehouse semplice. I data lake sono comunemente costruiti su piattaforme di Big Data come Apache Hadoop.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sottoinsieme di un data warehouse che contiene dati specifici per una particolare linea di business o dipartimento. Dal momento che il data mart contiene un più piccolo sottoinsieme di dati, i data mart permettono ai dipartimenti o linee di business di scoprire informazioni di valore più focalizzati e più rapidamente di quanto sia possibile lavorando con un dataset più ampio presente in un data warehouse.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spTree>
    <p:extLst>
      <p:ext uri="{BB962C8B-B14F-4D97-AF65-F5344CB8AC3E}">
        <p14:creationId xmlns:p14="http://schemas.microsoft.com/office/powerpoint/2010/main" val="36841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49686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è costruito principalmente per soddisfare rapide query ed elaborazioni di transazioni, non per fare analytics.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tipicamente viene utilizzato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store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focalizzato ad una specifica applicazione, mentre un data warehouse immagazzina dati provenienti da qualsiasi applicazione o persino tutte quelle appartenenti in una organizzazione.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si focalizza su aggiornamento dati in tempo reale mentre un data warehouse ha un obiettivo più ampio, catturando serie storiche di dati o correnti per effettuare analisi predittiva, machine learning e altri tipi di analisi avanzate.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pic>
        <p:nvPicPr>
          <p:cNvPr id="10" name="Immagine 9">
            <a:extLst>
              <a:ext uri="{FF2B5EF4-FFF2-40B4-BE49-F238E27FC236}">
                <a16:creationId xmlns:a16="http://schemas.microsoft.com/office/drawing/2014/main" id="{55DADB23-2FB4-6246-4F80-2154F77B792A}"/>
              </a:ext>
            </a:extLst>
          </p:cNvPr>
          <p:cNvPicPr>
            <a:picLocks noChangeAspect="1"/>
          </p:cNvPicPr>
          <p:nvPr/>
        </p:nvPicPr>
        <p:blipFill>
          <a:blip r:embed="rId2"/>
          <a:stretch>
            <a:fillRect/>
          </a:stretch>
        </p:blipFill>
        <p:spPr>
          <a:xfrm>
            <a:off x="8633053" y="3065445"/>
            <a:ext cx="3105150" cy="1466850"/>
          </a:xfrm>
          <a:prstGeom prst="rect">
            <a:avLst/>
          </a:prstGeom>
        </p:spPr>
      </p:pic>
    </p:spTree>
    <p:extLst>
      <p:ext uri="{BB962C8B-B14F-4D97-AF65-F5344CB8AC3E}">
        <p14:creationId xmlns:p14="http://schemas.microsoft.com/office/powerpoint/2010/main" val="351833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51290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su Cloud: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Cloud Data Watehouse è un data warehouse specificatamente costruito per essere eseguito su cloud, e viene offerto ai clienti come un servizio gestito dal cloud. I data warehouse basati su cloud sono divenuti sempre più popolare negli ultimi 5 anni dal momento che molte compagnie usano servizi cloud per cercare di ridurre sempre più l'impatto dei loro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center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 on premise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(od on premises, come sarebbe più corretto) si fa riferimento alla fornitura di programmi informatici installati e gestiti attraverso computer locali. Deriva dall'inglese “on the premises”: nelle sedi, nei locali (del titolare della licenza).</a:t>
            </a:r>
          </a:p>
          <a:p>
            <a:pPr marL="342900" indent="-342900" algn="just">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488E71E0-EBA0-4C2D-4040-1DEAF4CD9E13}"/>
              </a:ext>
            </a:extLst>
          </p:cNvPr>
          <p:cNvPicPr>
            <a:picLocks noChangeAspect="1"/>
          </p:cNvPicPr>
          <p:nvPr/>
        </p:nvPicPr>
        <p:blipFill>
          <a:blip r:embed="rId2"/>
          <a:stretch>
            <a:fillRect/>
          </a:stretch>
        </p:blipFill>
        <p:spPr>
          <a:xfrm>
            <a:off x="8979628" y="2028825"/>
            <a:ext cx="2886075" cy="1581150"/>
          </a:xfrm>
          <a:prstGeom prst="rect">
            <a:avLst/>
          </a:prstGeom>
        </p:spPr>
      </p:pic>
    </p:spTree>
    <p:extLst>
      <p:ext uri="{BB962C8B-B14F-4D97-AF65-F5344CB8AC3E}">
        <p14:creationId xmlns:p14="http://schemas.microsoft.com/office/powerpoint/2010/main" val="348170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037029"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Software (on-premises / su licenza):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organizzazione può acquistare un data warehouse sotto licenza e poi deployare il data warehouse sulla propria infrastruttura on-premises. Sebbene questo sia tipicamente più costoso di un servizio di data warehouse su cloud, può essere una scelta migliore per entità governative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istituzione finanziarie o altre organizzazioni che vogliono avere più controllo sui loro dati o anno la necessità di soddisfare rigide norme di sicurezza o standard di privacy dei dati o regolamentazioni varie.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E8AC2029-301A-C036-3BD8-0FC31B527690}"/>
              </a:ext>
            </a:extLst>
          </p:cNvPr>
          <p:cNvPicPr>
            <a:picLocks noChangeAspect="1"/>
          </p:cNvPicPr>
          <p:nvPr/>
        </p:nvPicPr>
        <p:blipFill>
          <a:blip r:embed="rId2"/>
          <a:stretch>
            <a:fillRect/>
          </a:stretch>
        </p:blipFill>
        <p:spPr>
          <a:xfrm>
            <a:off x="7238498" y="2217358"/>
            <a:ext cx="4839214" cy="2146095"/>
          </a:xfrm>
          <a:prstGeom prst="rect">
            <a:avLst/>
          </a:prstGeom>
        </p:spPr>
      </p:pic>
    </p:spTree>
    <p:extLst>
      <p:ext uri="{BB962C8B-B14F-4D97-AF65-F5344CB8AC3E}">
        <p14:creationId xmlns:p14="http://schemas.microsoft.com/office/powerpoint/2010/main" val="333755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8199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Apparati di Data Warehouse (Data Warehouse Appliance):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Un'apparato di Data Warehouse è un insieme di sistemi hardware e software come CPU, storage, sistema operativo e data warehouse software che un'organizzaione può connettere alla sua rete e usarla come parte di essa. Un data warehouse appliance si colloca tra il cloud e le implementazioni on-premises in termini di costi, velocità di deployment, scalabilità, e controllo di gestione.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BF1B211A-CB4B-DCE1-3F6C-CC4BA6C6926A}"/>
              </a:ext>
            </a:extLst>
          </p:cNvPr>
          <p:cNvPicPr>
            <a:picLocks noChangeAspect="1"/>
          </p:cNvPicPr>
          <p:nvPr/>
        </p:nvPicPr>
        <p:blipFill>
          <a:blip r:embed="rId2"/>
          <a:stretch>
            <a:fillRect/>
          </a:stretch>
        </p:blipFill>
        <p:spPr>
          <a:xfrm>
            <a:off x="5875671" y="1876425"/>
            <a:ext cx="6600160" cy="3481638"/>
          </a:xfrm>
          <a:prstGeom prst="rect">
            <a:avLst/>
          </a:prstGeom>
        </p:spPr>
      </p:pic>
    </p:spTree>
    <p:extLst>
      <p:ext uri="{BB962C8B-B14F-4D97-AF65-F5344CB8AC3E}">
        <p14:creationId xmlns:p14="http://schemas.microsoft.com/office/powerpoint/2010/main" val="40988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Migliore qualità dei dati: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centralizza i dati da una varietà di sorgenti di dati, come sistemi transazionali, database operazionali, e file piatti. Dunque, ripulisce i dati, elimina i duplicati e li standardizzato per creare un unica sorgente di dati.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veloce e informazioni di business: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provenienti da disparate sorgenti limitano il potere decisionale dei decision makers per avviare strategie di business con una certa affidabilità. I data warehouse permettono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Dati), permettendo agli utenti del business di estrarre tutte le informazione necessarie dai dati della compagnia durante ciascuna decisione di business.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4" name="Immagine 3">
            <a:extLst>
              <a:ext uri="{FF2B5EF4-FFF2-40B4-BE49-F238E27FC236}">
                <a16:creationId xmlns:a16="http://schemas.microsoft.com/office/drawing/2014/main" id="{799FBDB4-3925-B8DF-A734-3893D22091BD}"/>
              </a:ext>
            </a:extLst>
          </p:cNvPr>
          <p:cNvPicPr>
            <a:picLocks noChangeAspect="1"/>
          </p:cNvPicPr>
          <p:nvPr/>
        </p:nvPicPr>
        <p:blipFill>
          <a:blip r:embed="rId2"/>
          <a:stretch>
            <a:fillRect/>
          </a:stretch>
        </p:blipFill>
        <p:spPr>
          <a:xfrm>
            <a:off x="9348787" y="2543337"/>
            <a:ext cx="2638425" cy="1733550"/>
          </a:xfrm>
          <a:prstGeom prst="rect">
            <a:avLst/>
          </a:prstGeom>
        </p:spPr>
      </p:pic>
    </p:spTree>
    <p:extLst>
      <p:ext uri="{BB962C8B-B14F-4D97-AF65-F5344CB8AC3E}">
        <p14:creationId xmlns:p14="http://schemas.microsoft.com/office/powerpoint/2010/main" val="187942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Decision-making più intelligente: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supporta funzioni di Business Intelligence ad ampia scala come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mining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cerca pattern e relazioni nei dati), intelligenza artificiale e machine learning. I professionisti e i leader di business possono usare i dati per prendere decisioni smart in virtualmente ogni area dell'organizzazione, dai processi di business al management finanziario all'inventory management. </a:t>
            </a:r>
          </a:p>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Guadagnare e far crescere un vantaggio competitivo: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benefici visti si combinano per aiutare un organizzazione a trovare più opportunità nei dati, più rapidamente di quanto sia possibile con data store displocati in luoghi diversi e disparati.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6" name="Immagine 5">
            <a:extLst>
              <a:ext uri="{FF2B5EF4-FFF2-40B4-BE49-F238E27FC236}">
                <a16:creationId xmlns:a16="http://schemas.microsoft.com/office/drawing/2014/main" id="{FB5C5DAA-01A8-A3BE-1292-7242E827297E}"/>
              </a:ext>
            </a:extLst>
          </p:cNvPr>
          <p:cNvPicPr>
            <a:picLocks noChangeAspect="1"/>
          </p:cNvPicPr>
          <p:nvPr/>
        </p:nvPicPr>
        <p:blipFill>
          <a:blip r:embed="rId2"/>
          <a:stretch>
            <a:fillRect/>
          </a:stretch>
        </p:blipFill>
        <p:spPr>
          <a:xfrm>
            <a:off x="8951495" y="2610012"/>
            <a:ext cx="2857500" cy="1600200"/>
          </a:xfrm>
          <a:prstGeom prst="rect">
            <a:avLst/>
          </a:prstGeom>
        </p:spPr>
      </p:pic>
    </p:spTree>
    <p:extLst>
      <p:ext uri="{BB962C8B-B14F-4D97-AF65-F5344CB8AC3E}">
        <p14:creationId xmlns:p14="http://schemas.microsoft.com/office/powerpoint/2010/main" val="416579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269308"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Transazionali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sono ottimizzati per l'esecuzione di sistemi di produzione, dai siti web alle banche fino ai negozi al dettaglio. Questi database si distinguono per la rapidità di lettura e scrittura di singole righe di dati senza alterarne l'integrità. Questi database transazionali sono archivi di righe, dunque i dati sono archiviati su disco come righe anzichè colonne. Gli archivi di righe sono molto utili quando è necessario sapere tutto di un cliente nella tabella utente, per esempio. Tuttavia non sono ottimali quando per esempio si cerca di conteggiare i clienti di un determinato codice postale, in quanto è necessario caricare in memoria nonsolo la colonna codice postale ma anche le colonne nome, indirizzo, ecc. Dunque i DB transazionali non sono creati per l'analisi.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Database Transazionali</a:t>
            </a:r>
            <a:endParaRPr lang="it-IT" dirty="0"/>
          </a:p>
        </p:txBody>
      </p:sp>
    </p:spTree>
    <p:extLst>
      <p:ext uri="{BB962C8B-B14F-4D97-AF65-F5344CB8AC3E}">
        <p14:creationId xmlns:p14="http://schemas.microsoft.com/office/powerpoint/2010/main" val="4271878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ma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piuò</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per </a:t>
            </a:r>
            <a:r>
              <a:rPr lang="it-IT" sz="2600" b="0" dirty="0" err="1">
                <a:solidFill>
                  <a:schemeClr val="tx1"/>
                </a:solidFill>
                <a:latin typeface="Tahoma" panose="020B0604030504040204" pitchFamily="34" charset="0"/>
                <a:ea typeface="Tahoma" panose="020B0604030504040204" pitchFamily="34" charset="0"/>
                <a:cs typeface="Tahoma" panose="020B0604030504040204" pitchFamily="34" charset="0"/>
              </a:rPr>
              <a:t>miglirarne</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5"/>
            <a:ext cx="5211474" cy="4833033"/>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sistema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legacy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informatica, è un sistema informatico, un'applicazione o un componente obsoleto, che continua ad essere usato poiché l'utente (di solito un'organizzazione) non intende o non può rimpiazzarlo. Legacy equivale a versione "retrodatata" (rispetto ai sistemi/tecnologie correnti). Un esempio sono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Cobol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Mainframes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sistemi bancari. </a:t>
            </a:r>
            <a:endPar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a:t>
            </a:r>
            <a:r>
              <a:rPr lang="it-IT" altLang="it-IT"/>
              <a:t>– Sistemi Legacy</a:t>
            </a:r>
            <a:endParaRPr lang="it-IT" dirty="0"/>
          </a:p>
        </p:txBody>
      </p:sp>
      <p:pic>
        <p:nvPicPr>
          <p:cNvPr id="4" name="Immagine 3" descr="Immagine che contiene testo&#10;&#10;Descrizione generata automaticamente">
            <a:extLst>
              <a:ext uri="{FF2B5EF4-FFF2-40B4-BE49-F238E27FC236}">
                <a16:creationId xmlns:a16="http://schemas.microsoft.com/office/drawing/2014/main" id="{896F346A-0787-3D66-A5EE-BEB1A8B561FA}"/>
              </a:ext>
            </a:extLst>
          </p:cNvPr>
          <p:cNvPicPr>
            <a:picLocks noChangeAspect="1"/>
          </p:cNvPicPr>
          <p:nvPr/>
        </p:nvPicPr>
        <p:blipFill>
          <a:blip r:embed="rId2"/>
          <a:stretch>
            <a:fillRect/>
          </a:stretch>
        </p:blipFill>
        <p:spPr>
          <a:xfrm>
            <a:off x="6095999" y="1944396"/>
            <a:ext cx="5666731" cy="3531730"/>
          </a:xfrm>
          <a:prstGeom prst="rect">
            <a:avLst/>
          </a:prstGeom>
        </p:spPr>
      </p:pic>
    </p:spTree>
    <p:extLst>
      <p:ext uri="{BB962C8B-B14F-4D97-AF65-F5344CB8AC3E}">
        <p14:creationId xmlns:p14="http://schemas.microsoft.com/office/powerpoint/2010/main" val="2748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 </a:t>
            </a:r>
          </a:p>
          <a:p>
            <a:pPr marL="342900" indent="-342900">
              <a:buFont typeface="Wingdings" panose="05000000000000000000" pitchFamily="2" charset="2"/>
              <a:buChar char="ü"/>
            </a:pPr>
            <a:r>
              <a:rPr lang="en-US" sz="2400" b="0" i="0">
                <a:solidFill>
                  <a:srgbClr val="555555"/>
                </a:solidFill>
                <a:effectLst/>
                <a:latin typeface="PT Sans" panose="020B0503020203020204" pitchFamily="34" charset="0"/>
              </a:rPr>
              <a:t>Data </a:t>
            </a:r>
            <a:r>
              <a:rPr lang="en-US" sz="2400" b="0" i="0" dirty="0">
                <a:solidFill>
                  <a:srgbClr val="555555"/>
                </a:solidFill>
                <a:effectLst/>
                <a:latin typeface="PT Sans" panose="020B0503020203020204" pitchFamily="34" charset="0"/>
              </a:rPr>
              <a:t>transformation is the process of changing the format, structure, or values of data. For data analytics projects, data may be transformed at two stages of the data pipeline. Organizations that use on-premises data warehouses generally use an ETL (</a:t>
            </a:r>
            <a:r>
              <a:rPr lang="en-US" sz="2400" b="1" i="0" u="none" strike="noStrike" dirty="0">
                <a:solidFill>
                  <a:srgbClr val="0675C1"/>
                </a:solidFill>
                <a:effectLst/>
                <a:latin typeface="PT Sans" panose="020B0503020203020204" pitchFamily="34" charset="0"/>
                <a:hlinkClick r:id="rId2"/>
              </a:rPr>
              <a:t>extract, transform, load</a:t>
            </a:r>
            <a:r>
              <a:rPr lang="en-US" sz="2400" b="0" i="0" dirty="0">
                <a:solidFill>
                  <a:srgbClr val="555555"/>
                </a:solidFill>
                <a:effectLst/>
                <a:latin typeface="PT Sans" panose="020B0503020203020204" pitchFamily="34" charset="0"/>
              </a:rPr>
              <a:t>) process, in which </a:t>
            </a:r>
            <a:r>
              <a:rPr lang="en-US" sz="2400" b="1" i="0" u="none" strike="noStrike" dirty="0">
                <a:solidFill>
                  <a:srgbClr val="0675C1"/>
                </a:solidFill>
                <a:effectLst/>
                <a:latin typeface="PT Sans" panose="020B0503020203020204" pitchFamily="34" charset="0"/>
                <a:hlinkClick r:id="rId3"/>
              </a:rPr>
              <a:t>data transformation is the middle step</a:t>
            </a:r>
            <a:r>
              <a:rPr lang="en-US" sz="2400" b="0" i="0" dirty="0">
                <a:solidFill>
                  <a:srgbClr val="555555"/>
                </a:solidFill>
                <a:effectLst/>
                <a:latin typeface="PT Sans" panose="020B0503020203020204" pitchFamily="34" charset="0"/>
              </a:rPr>
              <a:t>. Today, most organizations use cloud-based data warehouses, which can scale compute and storage resources with latency measured in seconds or minutes. The scalability of the cloud platform lets organizations skip preload transformations and load raw data into the data warehouse, then transform it at query time — a model called ELT ( </a:t>
            </a:r>
            <a:r>
              <a:rPr lang="en-US" sz="2400" b="1" i="0" u="none" strike="noStrike" dirty="0">
                <a:solidFill>
                  <a:srgbClr val="0675C1"/>
                </a:solidFill>
                <a:effectLst/>
                <a:latin typeface="PT Sans" panose="020B0503020203020204" pitchFamily="34" charset="0"/>
                <a:hlinkClick r:id="rId4"/>
              </a:rPr>
              <a:t>extract, load, transform)</a:t>
            </a:r>
            <a:r>
              <a:rPr lang="en-US" sz="2400" b="0" i="0" dirty="0">
                <a:solidFill>
                  <a:srgbClr val="555555"/>
                </a:solidFill>
                <a:effectLst/>
                <a:latin typeface="PT Sans" panose="020B0503020203020204" pitchFamily="34" charset="0"/>
              </a:rPr>
              <a:t>.</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 </a:t>
            </a:r>
          </a:p>
          <a:p>
            <a:pPr marL="342900" indent="-342900">
              <a:buFont typeface="Wingdings" panose="05000000000000000000" pitchFamily="2" charset="2"/>
              <a:buChar char="ü"/>
            </a:pP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Cosa è l'IRI in un RDF</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marL="342900" indent="-342900">
              <a:buFont typeface="Wingdings" panose="05000000000000000000" pitchFamily="2" charset="2"/>
              <a:buChar char="ü"/>
            </a:pPr>
            <a:r>
              <a:rPr lang="it-IT" sz="2400" b="0" i="0">
                <a:solidFill>
                  <a:srgbClr val="202124"/>
                </a:solidFill>
                <a:effectLst/>
                <a:latin typeface="arial" panose="020B0604020202020204" pitchFamily="34" charset="0"/>
              </a:rPr>
              <a:t>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può essere classificato come qualcosa che definisce posizioni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o nomi (URN) o entrambi. Un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(Uniform Resource Locator) </a:t>
            </a:r>
            <a:r>
              <a:rPr lang="it-IT" sz="2400" b="1" i="0">
                <a:solidFill>
                  <a:srgbClr val="202124"/>
                </a:solidFill>
                <a:effectLst/>
                <a:latin typeface="arial" panose="020B0604020202020204" pitchFamily="34" charset="0"/>
              </a:rPr>
              <a:t>è</a:t>
            </a:r>
            <a:r>
              <a:rPr lang="it-IT" sz="2400" b="0" i="0">
                <a:solidFill>
                  <a:srgbClr val="202124"/>
                </a:solidFill>
                <a:effectLst/>
                <a:latin typeface="arial" panose="020B0604020202020204" pitchFamily="34" charset="0"/>
              </a:rPr>
              <a:t> 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che identifica una risorsa tramite la sua "collocazione" ("location") in un grafo. Di fatto, non identifica la risorsa per nome, ma con il modo con cui la si può reperire.</a:t>
            </a:r>
          </a:p>
          <a:p>
            <a:pPr marL="342900" indent="-342900">
              <a:buFont typeface="Wingdings" panose="05000000000000000000" pitchFamily="2" charset="2"/>
              <a:buChar char="ü"/>
            </a:pPr>
            <a:endParaRPr lang="it-IT" sz="2400">
              <a:solidFill>
                <a:srgbClr val="202124"/>
              </a:solidFill>
              <a:latin typeface="arial" panose="020B0604020202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a:t>
            </a:r>
            <a:endParaRPr lang="it-IT" dirty="0"/>
          </a:p>
        </p:txBody>
      </p:sp>
    </p:spTree>
    <p:extLst>
      <p:ext uri="{BB962C8B-B14F-4D97-AF65-F5344CB8AC3E}">
        <p14:creationId xmlns:p14="http://schemas.microsoft.com/office/powerpoint/2010/main" val="211699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algn="l"/>
            <a:r>
              <a:rPr lang="en-US" sz="2400" b="0" i="0">
                <a:solidFill>
                  <a:srgbClr val="4E4B49"/>
                </a:solidFill>
                <a:effectLst/>
                <a:latin typeface="-apple-system"/>
              </a:rPr>
              <a:t>turtleDB is a framework for developers to build offline-first, collaborative web apps. It provides a user-friendly API for developers, empowering them with the ability to create apps with in-browser storage, effective server synchronization, document versioning, and flexible conflict resolution for any document data.</a:t>
            </a:r>
          </a:p>
          <a:p>
            <a:pPr algn="l"/>
            <a:r>
              <a:rPr lang="en-US" sz="2400" b="0" i="0">
                <a:solidFill>
                  <a:srgbClr val="4E4B49"/>
                </a:solidFill>
                <a:effectLst/>
                <a:latin typeface="-apple-system"/>
              </a:rPr>
              <a:t>Web applications will work seamlessly online or offline, and developers can leave the backend to turtleDB - it will handle all data synchronization and conflict resolution between users. Works with MongoDB out of the box!</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TurtleDB e Triplestore</a:t>
            </a:r>
            <a:endParaRPr lang="it-IT" dirty="0"/>
          </a:p>
        </p:txBody>
      </p:sp>
    </p:spTree>
    <p:extLst>
      <p:ext uri="{BB962C8B-B14F-4D97-AF65-F5344CB8AC3E}">
        <p14:creationId xmlns:p14="http://schemas.microsoft.com/office/powerpoint/2010/main" val="336011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714582" cy="4392612"/>
          </a:xfrm>
        </p:spPr>
        <p:txBody>
          <a:bodyPr/>
          <a:lstStyle/>
          <a:p>
            <a:pPr marL="342900" indent="-342900">
              <a:buFont typeface="Wingdings" panose="05000000000000000000" pitchFamily="2" charset="2"/>
              <a:buChar char="ü"/>
            </a:pP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(Online Analytical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per eseguire analisi multidimensionali ad alta velocità su grandi volumi di dati provenienti da data store unificati e centralizzati come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(Online Transactional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abilita l’utente ad avere un’esecuzione in tempo reale su grandi numeri di transazioni su database effettuate da un gran numero di persone, tipicamente su Internet.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differenza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nome: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analitico per natura 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transazionale.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6" name="Immagine 5">
            <a:extLst>
              <a:ext uri="{FF2B5EF4-FFF2-40B4-BE49-F238E27FC236}">
                <a16:creationId xmlns:a16="http://schemas.microsoft.com/office/drawing/2014/main" id="{37E20231-CFBF-4B9E-AFA7-5B63E823BEFB}"/>
              </a:ext>
            </a:extLst>
          </p:cNvPr>
          <p:cNvPicPr>
            <a:picLocks noChangeAspect="1"/>
          </p:cNvPicPr>
          <p:nvPr/>
        </p:nvPicPr>
        <p:blipFill>
          <a:blip r:embed="rId2"/>
          <a:stretch>
            <a:fillRect/>
          </a:stretch>
        </p:blipFill>
        <p:spPr>
          <a:xfrm>
            <a:off x="7430148" y="1914522"/>
            <a:ext cx="4073067" cy="3418467"/>
          </a:xfrm>
          <a:prstGeom prst="rect">
            <a:avLst/>
          </a:prstGeom>
        </p:spPr>
      </p:pic>
    </p:spTree>
    <p:extLst>
      <p:ext uri="{BB962C8B-B14F-4D97-AF65-F5344CB8AC3E}">
        <p14:creationId xmlns:p14="http://schemas.microsoft.com/office/powerpoint/2010/main" val="10253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67520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tool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sono progettati per l’analisi multidimensionale dei dati all’interno di un Data Warehouse, il quale contiene sia dati storici che transazionali. I comuni usi di OLAP sono il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Mining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ed altre applicazioni di Business Intelligence, calcoli analitici complessi, scenari predittivi, come anche funzioni di reportistica di business come analisi finanziaria, budgeting e forecast plannig.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progettato per supportare applicaziomni orientate alle transazioni elaborando transazioni recenti il più rapidamente e accurato possibile. Comuni usi di OLTP includono ATMs, software e-commerce, elaboraziojni di pagamenti di carte di credito, prenotazioni online, sistemi di prenotazioni, strumenti di record-keeping, ecc.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4" name="Immagine 3">
            <a:extLst>
              <a:ext uri="{FF2B5EF4-FFF2-40B4-BE49-F238E27FC236}">
                <a16:creationId xmlns:a16="http://schemas.microsoft.com/office/drawing/2014/main" id="{B9F59AF6-8D18-EDC2-C068-3C5205D78037}"/>
              </a:ext>
            </a:extLst>
          </p:cNvPr>
          <p:cNvPicPr>
            <a:picLocks noChangeAspect="1"/>
          </p:cNvPicPr>
          <p:nvPr/>
        </p:nvPicPr>
        <p:blipFill>
          <a:blip r:embed="rId2"/>
          <a:stretch>
            <a:fillRect/>
          </a:stretch>
        </p:blipFill>
        <p:spPr>
          <a:xfrm>
            <a:off x="4480560" y="4723735"/>
            <a:ext cx="4503420" cy="1856052"/>
          </a:xfrm>
          <a:prstGeom prst="rect">
            <a:avLst/>
          </a:prstGeom>
        </p:spPr>
      </p:pic>
    </p:spTree>
    <p:extLst>
      <p:ext uri="{BB962C8B-B14F-4D97-AF65-F5344CB8AC3E}">
        <p14:creationId xmlns:p14="http://schemas.microsoft.com/office/powerpoint/2010/main" val="1785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Gli schemi sono i modi in cui i dati sono organizzati all’interno dei database o ddata ware house. Ci sono due principali strutture degli schemi: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star schema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snowflake</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che influenza il progetto del modello dei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Star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6" name="Immagine 5">
            <a:extLst>
              <a:ext uri="{FF2B5EF4-FFF2-40B4-BE49-F238E27FC236}">
                <a16:creationId xmlns:a16="http://schemas.microsoft.com/office/drawing/2014/main" id="{2D7A2375-F0D2-3FFF-438D-E06E0F92CA3C}"/>
              </a:ext>
            </a:extLst>
          </p:cNvPr>
          <p:cNvPicPr>
            <a:picLocks noChangeAspect="1"/>
          </p:cNvPicPr>
          <p:nvPr/>
        </p:nvPicPr>
        <p:blipFill>
          <a:blip r:embed="rId2"/>
          <a:stretch>
            <a:fillRect/>
          </a:stretch>
        </p:blipFill>
        <p:spPr>
          <a:xfrm>
            <a:off x="6560820" y="1671637"/>
            <a:ext cx="5057775" cy="3972557"/>
          </a:xfrm>
          <a:prstGeom prst="rect">
            <a:avLst/>
          </a:prstGeom>
        </p:spPr>
      </p:pic>
    </p:spTree>
    <p:extLst>
      <p:ext uri="{BB962C8B-B14F-4D97-AF65-F5344CB8AC3E}">
        <p14:creationId xmlns:p14="http://schemas.microsoft.com/office/powerpoint/2010/main" val="28704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DSnowflake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non è ancora ampiamente usato, lo snowflake schema è un’altra organizzazione della struttura in un data warehouse. In questo caso la fact table è connessa a un numero normalizzato di dimension table. 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4" name="Immagine 3">
            <a:extLst>
              <a:ext uri="{FF2B5EF4-FFF2-40B4-BE49-F238E27FC236}">
                <a16:creationId xmlns:a16="http://schemas.microsoft.com/office/drawing/2014/main" id="{89C4403A-431E-C318-2642-210CD7815FF3}"/>
              </a:ext>
            </a:extLst>
          </p:cNvPr>
          <p:cNvPicPr>
            <a:picLocks noChangeAspect="1"/>
          </p:cNvPicPr>
          <p:nvPr/>
        </p:nvPicPr>
        <p:blipFill>
          <a:blip r:embed="rId2"/>
          <a:stretch>
            <a:fillRect/>
          </a:stretch>
        </p:blipFill>
        <p:spPr>
          <a:xfrm>
            <a:off x="6791675" y="1859249"/>
            <a:ext cx="4782912" cy="3101725"/>
          </a:xfrm>
          <a:prstGeom prst="rect">
            <a:avLst/>
          </a:prstGeom>
        </p:spPr>
      </p:pic>
    </p:spTree>
    <p:extLst>
      <p:ext uri="{BB962C8B-B14F-4D97-AF65-F5344CB8AC3E}">
        <p14:creationId xmlns:p14="http://schemas.microsoft.com/office/powerpoint/2010/main" val="330027327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3EF378BC-F4D0-4510-B4EC-07B6EFE18CF8}">
  <ds:schemaRefs>
    <ds:schemaRef ds:uri="c58f2efd-82a8-4ecf-b395-8c25e928921d"/>
    <ds:schemaRef ds:uri="http://schemas.microsoft.com/office/infopath/2007/PartnerControls"/>
    <ds:schemaRef ds:uri="http://purl.org/dc/elements/1.1/"/>
    <ds:schemaRef ds:uri="http://schemas.microsoft.com/office/2006/metadata/properties"/>
    <ds:schemaRef ds:uri="http://purl.org/dc/terms/"/>
    <ds:schemaRef ds:uri="679261c3-551f-4e86-913f-177e0e529669"/>
    <ds:schemaRef ds:uri="http://schemas.microsoft.com/office/2006/documentManagement/types"/>
    <ds:schemaRef ds:uri="459159c4-d20a-4ff3-9b11-fbd127bd52e5"/>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16919</TotalTime>
  <Words>2681</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24</vt:i4>
      </vt:variant>
    </vt:vector>
  </HeadingPairs>
  <TitlesOfParts>
    <vt:vector size="37" baseType="lpstr">
      <vt:lpstr>-apple-system</vt:lpstr>
      <vt:lpstr>Arial</vt: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Data Warehouse – Comprendere OLAP e OLTP</vt:lpstr>
      <vt:lpstr>Data Warehouse – Comprendere OLAP e OLTP</vt:lpstr>
      <vt:lpstr>Data Warehouse –Schema</vt:lpstr>
      <vt:lpstr>Data Warehouse –Schema</vt:lpstr>
      <vt:lpstr>Data Warehouse vs Database, Data Lake, Data Mart</vt:lpstr>
      <vt:lpstr>Data Warehouse vs Database, Data Lake, Data Mart</vt:lpstr>
      <vt:lpstr>Tipi di Data Warehouse</vt:lpstr>
      <vt:lpstr>Tipi di Data Warehouse</vt:lpstr>
      <vt:lpstr>Tipi di Data Warehouse</vt:lpstr>
      <vt:lpstr>Benefici di un Data WarehouseTipi di Data Warehouse</vt:lpstr>
      <vt:lpstr>Benefici di un Data WarehouseTipi di Data Warehouse</vt:lpstr>
      <vt:lpstr>Database Transazionali</vt:lpstr>
      <vt:lpstr>ETL – Extract, Transform and Load</vt:lpstr>
      <vt:lpstr>ETL – Sistemi Legacy</vt:lpstr>
      <vt:lpstr>ETL versus ELT</vt:lpstr>
      <vt:lpstr>Trasformazione dei Dati (Data Transformation)</vt:lpstr>
      <vt:lpstr>RDF</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464</cp:revision>
  <dcterms:created xsi:type="dcterms:W3CDTF">2020-06-26T06:32:12Z</dcterms:created>
  <dcterms:modified xsi:type="dcterms:W3CDTF">2022-07-02T00:07:44Z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