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302" r:id="rId2"/>
    <p:sldId id="303" r:id="rId3"/>
    <p:sldId id="266" r:id="rId4"/>
    <p:sldId id="284" r:id="rId5"/>
    <p:sldId id="305" r:id="rId6"/>
    <p:sldId id="306" r:id="rId7"/>
    <p:sldId id="307" r:id="rId8"/>
    <p:sldId id="308" r:id="rId9"/>
    <p:sldId id="309" r:id="rId10"/>
    <p:sldId id="262" r:id="rId11"/>
    <p:sldId id="310" r:id="rId12"/>
    <p:sldId id="314" r:id="rId13"/>
    <p:sldId id="311" r:id="rId14"/>
    <p:sldId id="312" r:id="rId15"/>
    <p:sldId id="313" r:id="rId16"/>
    <p:sldId id="315" r:id="rId17"/>
    <p:sldId id="316" r:id="rId18"/>
    <p:sldId id="304" r:id="rId19"/>
    <p:sldId id="283" r:id="rId20"/>
    <p:sldId id="285" r:id="rId21"/>
    <p:sldId id="271" r:id="rId22"/>
    <p:sldId id="317" r:id="rId23"/>
    <p:sldId id="318" r:id="rId24"/>
    <p:sldId id="319" r:id="rId25"/>
    <p:sldId id="287" r:id="rId26"/>
    <p:sldId id="286" r:id="rId27"/>
    <p:sldId id="288" r:id="rId28"/>
    <p:sldId id="274" r:id="rId29"/>
    <p:sldId id="258" r:id="rId3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52" autoAdjust="0"/>
    <p:restoredTop sz="94660"/>
  </p:normalViewPr>
  <p:slideViewPr>
    <p:cSldViewPr snapToGrid="0">
      <p:cViewPr varScale="1">
        <p:scale>
          <a:sx n="67" d="100"/>
          <a:sy n="67" d="100"/>
        </p:scale>
        <p:origin x="93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C64A2-FC48-496C-AACC-30DE9069153B}" type="datetimeFigureOut">
              <a:rPr lang="it-IT" smtClean="0"/>
              <a:t>01/07/2022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F3053E-8FEC-49DD-9951-58022E22EB41}" type="slidenum">
              <a:rPr lang="it-IT" smtClean="0"/>
              <a:t>‹N›</a:t>
            </a:fld>
            <a:endParaRPr lang="it-IT"/>
          </a:p>
        </p:txBody>
      </p:sp>
    </p:spTree>
    <p:extLst>
      <p:ext uri="{BB962C8B-B14F-4D97-AF65-F5344CB8AC3E}">
        <p14:creationId xmlns:p14="http://schemas.microsoft.com/office/powerpoint/2010/main" val="1472938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prstGeom prst="rect">
            <a:avLst/>
          </a:prstGeom>
        </p:spPr>
        <p:txBody>
          <a:bodyPr/>
          <a:lstStyle/>
          <a:p>
            <a:pPr lvl="0"/>
            <a:endParaRPr/>
          </a:p>
        </p:txBody>
      </p:sp>
      <p:sp>
        <p:nvSpPr>
          <p:cNvPr id="133" name="Shape 133"/>
          <p:cNvSpPr>
            <a:spLocks noGrp="1"/>
          </p:cNvSpPr>
          <p:nvPr>
            <p:ph type="body" sz="quarter" idx="1"/>
          </p:nvPr>
        </p:nvSpPr>
        <p:spPr>
          <a:prstGeom prst="rect">
            <a:avLst/>
          </a:prstGeom>
        </p:spPr>
        <p:txBody>
          <a:bodyPr/>
          <a:lstStyle/>
          <a:p>
            <a:pPr lvl="0" defTabSz="914400">
              <a:lnSpc>
                <a:spcPct val="100000"/>
              </a:lnSpc>
              <a:defRPr sz="1800"/>
            </a:pPr>
            <a:r>
              <a:rPr sz="1200" b="1">
                <a:latin typeface="Calibri"/>
                <a:ea typeface="Calibri"/>
                <a:cs typeface="Calibri"/>
                <a:sym typeface="Calibri"/>
              </a:rPr>
              <a:t>Slide </a:t>
            </a:r>
            <a:r>
              <a:rPr lang="it-IT" sz="1200" b="1">
                <a:latin typeface="Calibri"/>
                <a:ea typeface="Calibri"/>
                <a:cs typeface="Calibri"/>
                <a:sym typeface="Calibri"/>
              </a:rPr>
              <a:t>7</a:t>
            </a:r>
            <a:endParaRPr sz="1200">
              <a:latin typeface="Calibri"/>
              <a:ea typeface="Calibri"/>
              <a:cs typeface="Calibri"/>
              <a:sym typeface="Calibri"/>
            </a:endParaRPr>
          </a:p>
          <a:p>
            <a:pPr lvl="0" defTabSz="914400">
              <a:lnSpc>
                <a:spcPct val="100000"/>
              </a:lnSpc>
              <a:defRPr sz="1800"/>
            </a:pPr>
            <a:endParaRPr lang="it-IT" sz="1200" b="1">
              <a:latin typeface="Calibri"/>
              <a:ea typeface="Calibri"/>
              <a:cs typeface="Calibri"/>
              <a:sym typeface="Calibri"/>
            </a:endParaRPr>
          </a:p>
          <a:p>
            <a:pPr lvl="0" defTabSz="914400">
              <a:lnSpc>
                <a:spcPct val="100000"/>
              </a:lnSpc>
              <a:defRPr sz="1800"/>
            </a:pPr>
            <a:r>
              <a:rPr lang="en-US" sz="1800">
                <a:latin typeface="+mn-lt"/>
                <a:ea typeface="+mn-ea"/>
                <a:cs typeface="+mn-cs"/>
                <a:sym typeface="Helvetica Neue"/>
              </a:rPr>
              <a:t>Decision tree builds classification or regression models in the form of a tree structure. It breaks down a dataset into smaller and smaller subsets while at the same time an associated decision tree is incrementally developed. The final result is a tree with </a:t>
            </a:r>
            <a:r>
              <a:rPr lang="en-US" sz="1800" b="1">
                <a:latin typeface="+mn-lt"/>
                <a:ea typeface="+mn-ea"/>
                <a:cs typeface="+mn-cs"/>
                <a:sym typeface="Helvetica Neue"/>
              </a:rPr>
              <a:t>decision nodes</a:t>
            </a:r>
            <a:r>
              <a:rPr lang="en-US" sz="1800">
                <a:latin typeface="+mn-lt"/>
                <a:ea typeface="+mn-ea"/>
                <a:cs typeface="+mn-cs"/>
                <a:sym typeface="Helvetica Neue"/>
              </a:rPr>
              <a:t> and </a:t>
            </a:r>
            <a:r>
              <a:rPr lang="en-US" sz="1800" b="1">
                <a:latin typeface="+mn-lt"/>
                <a:ea typeface="+mn-ea"/>
                <a:cs typeface="+mn-cs"/>
                <a:sym typeface="Helvetica Neue"/>
              </a:rPr>
              <a:t>leaf nodes</a:t>
            </a:r>
            <a:r>
              <a:rPr lang="en-US" sz="1800">
                <a:latin typeface="+mn-lt"/>
                <a:ea typeface="+mn-ea"/>
                <a:cs typeface="+mn-cs"/>
                <a:sym typeface="Helvetica Neue"/>
              </a:rPr>
              <a:t>. A decision node (e.g., Outlook) has two or more branches (e.g., Sunny, Overcast and Rainy). Leaf node (e.g., Play) represents a classification or decision. The topmost decision node in a tree which corresponds to the best predictor called </a:t>
            </a:r>
            <a:r>
              <a:rPr lang="en-US" sz="1800" b="1">
                <a:latin typeface="+mn-lt"/>
                <a:ea typeface="+mn-ea"/>
                <a:cs typeface="+mn-cs"/>
                <a:sym typeface="Helvetica Neue"/>
              </a:rPr>
              <a:t>root node</a:t>
            </a:r>
            <a:r>
              <a:rPr lang="en-US" sz="1800">
                <a:latin typeface="+mn-lt"/>
                <a:ea typeface="+mn-ea"/>
                <a:cs typeface="+mn-cs"/>
                <a:sym typeface="Helvetica Neue"/>
              </a:rPr>
              <a:t>. Decision trees can handle both categorical and numerical data. </a:t>
            </a:r>
            <a:r>
              <a:rPr lang="en-US" sz="1200"/>
              <a:t> </a:t>
            </a:r>
          </a:p>
          <a:p>
            <a:pPr lvl="0" defTabSz="914400">
              <a:lnSpc>
                <a:spcPct val="100000"/>
              </a:lnSpc>
              <a:defRPr sz="1800"/>
            </a:pPr>
            <a:endParaRPr lang="en-US" sz="1200"/>
          </a:p>
          <a:p>
            <a:r>
              <a:rPr lang="en-US" sz="2200" b="1">
                <a:latin typeface="+mn-lt"/>
                <a:ea typeface="+mn-ea"/>
                <a:cs typeface="+mn-cs"/>
                <a:sym typeface="Helvetica Neue"/>
              </a:rPr>
              <a:t>Algorithm</a:t>
            </a:r>
            <a:endParaRPr lang="en-US" sz="1200" b="1"/>
          </a:p>
          <a:p>
            <a:r>
              <a:rPr lang="en-US" sz="2200">
                <a:latin typeface="+mn-lt"/>
                <a:ea typeface="+mn-ea"/>
                <a:cs typeface="+mn-cs"/>
                <a:sym typeface="Helvetica Neue"/>
              </a:rPr>
              <a:t>The core algorithm for building decision trees called </a:t>
            </a:r>
            <a:r>
              <a:rPr lang="en-US" sz="2200" b="1">
                <a:latin typeface="+mn-lt"/>
                <a:ea typeface="+mn-ea"/>
                <a:cs typeface="+mn-cs"/>
                <a:sym typeface="Helvetica Neue"/>
              </a:rPr>
              <a:t>ID3</a:t>
            </a:r>
            <a:r>
              <a:rPr lang="en-US" sz="2200">
                <a:latin typeface="+mn-lt"/>
                <a:ea typeface="+mn-ea"/>
                <a:cs typeface="+mn-cs"/>
                <a:sym typeface="Helvetica Neue"/>
              </a:rPr>
              <a:t> by J. R. Quinlan which employs a top-down, greedy search through the space of possible branches with no backtracking. ID3 uses </a:t>
            </a:r>
            <a:r>
              <a:rPr lang="en-US" sz="2200" i="1">
                <a:latin typeface="+mn-lt"/>
                <a:ea typeface="+mn-ea"/>
                <a:cs typeface="+mn-cs"/>
                <a:sym typeface="Helvetica Neue"/>
              </a:rPr>
              <a:t>Entropy</a:t>
            </a:r>
            <a:r>
              <a:rPr lang="en-US" sz="2200">
                <a:latin typeface="+mn-lt"/>
                <a:ea typeface="+mn-ea"/>
                <a:cs typeface="+mn-cs"/>
                <a:sym typeface="Helvetica Neue"/>
              </a:rPr>
              <a:t> and </a:t>
            </a:r>
            <a:r>
              <a:rPr lang="en-US" sz="2200" i="1">
                <a:latin typeface="+mn-lt"/>
                <a:ea typeface="+mn-ea"/>
                <a:cs typeface="+mn-cs"/>
                <a:sym typeface="Helvetica Neue"/>
              </a:rPr>
              <a:t>Information Gain</a:t>
            </a:r>
            <a:r>
              <a:rPr lang="en-US" sz="2200">
                <a:latin typeface="+mn-lt"/>
                <a:ea typeface="+mn-ea"/>
                <a:cs typeface="+mn-cs"/>
                <a:sym typeface="Helvetica Neue"/>
              </a:rPr>
              <a:t> to construct a decision tree.</a:t>
            </a:r>
            <a:r>
              <a:rPr lang="en-US" sz="1200"/>
              <a:t> </a:t>
            </a:r>
          </a:p>
          <a:p>
            <a:endParaRPr lang="en-US" sz="1200"/>
          </a:p>
          <a:p>
            <a:r>
              <a:rPr lang="en-US" sz="2200" b="1">
                <a:latin typeface="+mn-lt"/>
                <a:ea typeface="+mn-ea"/>
                <a:cs typeface="+mn-cs"/>
                <a:sym typeface="Helvetica Neue"/>
              </a:rPr>
              <a:t>Entropy</a:t>
            </a:r>
            <a:r>
              <a:rPr lang="en-US" sz="1200"/>
              <a:t> </a:t>
            </a:r>
            <a:r>
              <a:rPr lang="en-US" sz="2200">
                <a:latin typeface="+mn-lt"/>
                <a:ea typeface="+mn-ea"/>
                <a:cs typeface="+mn-cs"/>
                <a:sym typeface="Helvetica Neue"/>
              </a:rPr>
              <a:t>A decision tree is built top-down from a root node and involves partitioning the data into subsets that contain instances with similar values (homogenous). ID3 algorithm uses entropy to calculate the homogeneity of a sample. If the sample is completely homogeneous the entropy is zero and if the sample is an equally divided it has entropy of one.</a:t>
            </a:r>
          </a:p>
          <a:p>
            <a:endParaRPr lang="en-US" sz="2200">
              <a:latin typeface="+mn-lt"/>
              <a:ea typeface="+mn-ea"/>
              <a:cs typeface="+mn-cs"/>
              <a:sym typeface="Helvetica Neue"/>
            </a:endParaRPr>
          </a:p>
          <a:p>
            <a:r>
              <a:rPr lang="en-US" sz="2200">
                <a:latin typeface="+mn-lt"/>
                <a:ea typeface="+mn-ea"/>
                <a:cs typeface="+mn-cs"/>
                <a:sym typeface="Helvetica Neue"/>
              </a:rPr>
              <a:t>o build a decision tree, we need to calculate two types of entropy using frequency tables as follows:</a:t>
            </a:r>
          </a:p>
          <a:p>
            <a:r>
              <a:rPr lang="en-US" sz="2200">
                <a:latin typeface="+mn-lt"/>
                <a:ea typeface="+mn-ea"/>
                <a:cs typeface="+mn-cs"/>
                <a:sym typeface="Helvetica Neue"/>
              </a:rPr>
              <a:t>a)</a:t>
            </a:r>
            <a:r>
              <a:rPr lang="en-US" sz="2200" baseline="0">
                <a:latin typeface="+mn-lt"/>
                <a:ea typeface="+mn-ea"/>
                <a:cs typeface="+mn-cs"/>
                <a:sym typeface="Helvetica Neue"/>
              </a:rPr>
              <a:t> E</a:t>
            </a:r>
            <a:r>
              <a:rPr lang="en-US" sz="2200">
                <a:latin typeface="+mn-lt"/>
                <a:ea typeface="+mn-ea"/>
                <a:cs typeface="+mn-cs"/>
                <a:sym typeface="Helvetica Neue"/>
              </a:rPr>
              <a:t>ntropy using the frequency table of one attribute:</a:t>
            </a:r>
          </a:p>
          <a:p>
            <a:pPr marL="0" indent="0">
              <a:buNone/>
            </a:pPr>
            <a:r>
              <a:rPr lang="en-US" sz="2200">
                <a:latin typeface="+mn-lt"/>
                <a:ea typeface="+mn-ea"/>
                <a:cs typeface="+mn-cs"/>
                <a:sym typeface="Helvetica Neue"/>
              </a:rPr>
              <a:t>b) Entropy using the frequency table of two attributes:</a:t>
            </a:r>
            <a:endParaRPr lang="en-US" sz="1200"/>
          </a:p>
          <a:p>
            <a:pPr lvl="0" defTabSz="914400">
              <a:lnSpc>
                <a:spcPct val="100000"/>
              </a:lnSpc>
              <a:defRPr sz="1800"/>
            </a:pPr>
            <a:endParaRPr lang="en-US" sz="1200" b="1">
              <a:latin typeface="Calibri"/>
              <a:ea typeface="Calibri"/>
              <a:cs typeface="Calibri"/>
              <a:sym typeface="Calibri"/>
            </a:endParaRPr>
          </a:p>
          <a:p>
            <a:pPr lvl="0" defTabSz="914400">
              <a:lnSpc>
                <a:spcPct val="100000"/>
              </a:lnSpc>
              <a:defRPr sz="1800"/>
            </a:pPr>
            <a:r>
              <a:rPr lang="en-US" sz="1800" b="1">
                <a:latin typeface="+mn-lt"/>
                <a:ea typeface="+mn-ea"/>
                <a:cs typeface="+mn-cs"/>
                <a:sym typeface="Helvetica Neue"/>
              </a:rPr>
              <a:t>Information Gain</a:t>
            </a:r>
            <a:r>
              <a:rPr lang="en-US" sz="1200"/>
              <a:t> </a:t>
            </a:r>
            <a:r>
              <a:rPr lang="en-US" sz="1800">
                <a:latin typeface="+mn-lt"/>
                <a:ea typeface="+mn-ea"/>
                <a:cs typeface="+mn-cs"/>
                <a:sym typeface="Helvetica Neue"/>
              </a:rPr>
              <a:t>The information gain is based on the decrease in entropy after a dataset is split on an attribute. Constructing a decision tree is all about finding attribute that returns the highest information gain (i.e., the most homogeneous branches).</a:t>
            </a:r>
            <a:r>
              <a:rPr lang="en-US" sz="1200"/>
              <a:t> </a:t>
            </a:r>
          </a:p>
          <a:p>
            <a:pPr lvl="0" defTabSz="914400">
              <a:lnSpc>
                <a:spcPct val="100000"/>
              </a:lnSpc>
              <a:defRPr sz="1800"/>
            </a:pPr>
            <a:endParaRPr lang="en-US" sz="1200" i="1"/>
          </a:p>
          <a:p>
            <a:pPr lvl="0" defTabSz="914400">
              <a:lnSpc>
                <a:spcPct val="100000"/>
              </a:lnSpc>
              <a:defRPr sz="1800"/>
            </a:pPr>
            <a:r>
              <a:rPr lang="en-US" sz="1200" i="1"/>
              <a:t>Step 1</a:t>
            </a:r>
            <a:r>
              <a:rPr lang="en-US" sz="1800">
                <a:latin typeface="+mn-lt"/>
                <a:ea typeface="+mn-ea"/>
                <a:cs typeface="+mn-cs"/>
                <a:sym typeface="Helvetica Neue"/>
              </a:rPr>
              <a:t>: Calculate entropy of the target. </a:t>
            </a:r>
          </a:p>
          <a:p>
            <a:pPr lvl="0" defTabSz="914400">
              <a:lnSpc>
                <a:spcPct val="100000"/>
              </a:lnSpc>
              <a:defRPr sz="1800"/>
            </a:pPr>
            <a:endParaRPr lang="en-US" sz="1800" b="1">
              <a:latin typeface="+mn-lt"/>
              <a:ea typeface="+mn-ea"/>
              <a:cs typeface="+mn-cs"/>
              <a:sym typeface="Helvetica Neue"/>
            </a:endParaRPr>
          </a:p>
          <a:p>
            <a:pPr lvl="0" defTabSz="914400">
              <a:lnSpc>
                <a:spcPct val="100000"/>
              </a:lnSpc>
              <a:defRPr sz="1800"/>
            </a:pPr>
            <a:r>
              <a:rPr lang="en-US" sz="1200" i="1"/>
              <a:t>Step 2</a:t>
            </a:r>
            <a:r>
              <a:rPr lang="en-US" sz="1800">
                <a:latin typeface="+mn-lt"/>
                <a:ea typeface="+mn-ea"/>
                <a:cs typeface="+mn-cs"/>
                <a:sym typeface="Helvetica Neue"/>
              </a:rPr>
              <a:t>: The dataset is then split on the different attributes. The entropy for each branch is calculated. Then it is added proportionally, to get total entropy for the split. The resulting entropy is subtracted from the entropy before the split. The result is the Information Gain, or decrease in entropy. </a:t>
            </a:r>
          </a:p>
          <a:p>
            <a:pPr lvl="0" defTabSz="914400">
              <a:lnSpc>
                <a:spcPct val="100000"/>
              </a:lnSpc>
              <a:defRPr sz="1800"/>
            </a:pPr>
            <a:endParaRPr lang="en-US" sz="1800" b="1">
              <a:latin typeface="+mn-lt"/>
              <a:ea typeface="+mn-ea"/>
              <a:cs typeface="+mn-cs"/>
              <a:sym typeface="Helvetica Neue"/>
            </a:endParaRPr>
          </a:p>
          <a:p>
            <a:pPr lvl="0" defTabSz="914400">
              <a:lnSpc>
                <a:spcPct val="100000"/>
              </a:lnSpc>
              <a:defRPr sz="1800"/>
            </a:pPr>
            <a:r>
              <a:rPr lang="en-US" sz="1200" i="1"/>
              <a:t>Step 3</a:t>
            </a:r>
            <a:r>
              <a:rPr lang="en-US" sz="1800">
                <a:latin typeface="+mn-lt"/>
                <a:ea typeface="+mn-ea"/>
                <a:cs typeface="+mn-cs"/>
                <a:sym typeface="Helvetica Neue"/>
              </a:rPr>
              <a:t>: Choose attribute with the largest information gain as the decision node. </a:t>
            </a:r>
            <a:endParaRPr lang="en-US" sz="1200" b="1">
              <a:latin typeface="Calibri"/>
              <a:ea typeface="Calibri"/>
              <a:cs typeface="Calibri"/>
              <a:sym typeface="Calibri"/>
            </a:endParaRPr>
          </a:p>
          <a:p>
            <a:pPr lvl="0" defTabSz="914400">
              <a:lnSpc>
                <a:spcPct val="100000"/>
              </a:lnSpc>
              <a:defRPr sz="1800"/>
            </a:pPr>
            <a:endParaRPr lang="en-US" sz="1200" b="1">
              <a:latin typeface="Calibri"/>
              <a:ea typeface="Calibri"/>
              <a:cs typeface="Calibri"/>
              <a:sym typeface="Calibri"/>
            </a:endParaRPr>
          </a:p>
          <a:p>
            <a:pPr lvl="0" defTabSz="914400">
              <a:lnSpc>
                <a:spcPct val="100000"/>
              </a:lnSpc>
              <a:defRPr sz="1800"/>
            </a:pPr>
            <a:r>
              <a:rPr lang="en-US" sz="1200" i="1"/>
              <a:t>Step 4a</a:t>
            </a:r>
            <a:r>
              <a:rPr lang="en-US" sz="1800">
                <a:latin typeface="+mn-lt"/>
                <a:ea typeface="+mn-ea"/>
                <a:cs typeface="+mn-cs"/>
                <a:sym typeface="Helvetica Neue"/>
              </a:rPr>
              <a:t>: A branch with entropy of 0 is a leaf node.</a:t>
            </a:r>
          </a:p>
          <a:p>
            <a:pPr lvl="0" defTabSz="914400">
              <a:lnSpc>
                <a:spcPct val="100000"/>
              </a:lnSpc>
              <a:defRPr sz="1800"/>
            </a:pPr>
            <a:endParaRPr lang="en-US" sz="1800" b="1">
              <a:latin typeface="+mn-lt"/>
              <a:ea typeface="+mn-ea"/>
              <a:cs typeface="+mn-cs"/>
              <a:sym typeface="Helvetica Neue"/>
            </a:endParaRPr>
          </a:p>
          <a:p>
            <a:pPr lvl="0" defTabSz="914400">
              <a:lnSpc>
                <a:spcPct val="100000"/>
              </a:lnSpc>
              <a:defRPr sz="1800"/>
            </a:pPr>
            <a:r>
              <a:rPr lang="en-US" sz="1200" i="1"/>
              <a:t>Step 4b</a:t>
            </a:r>
            <a:r>
              <a:rPr lang="en-US" sz="1800">
                <a:latin typeface="+mn-lt"/>
                <a:ea typeface="+mn-ea"/>
                <a:cs typeface="+mn-cs"/>
                <a:sym typeface="Helvetica Neue"/>
              </a:rPr>
              <a:t>: A branch with entropy more than 0 needs further splitting.</a:t>
            </a:r>
          </a:p>
          <a:p>
            <a:pPr lvl="0" defTabSz="914400">
              <a:lnSpc>
                <a:spcPct val="100000"/>
              </a:lnSpc>
              <a:defRPr sz="1800"/>
            </a:pPr>
            <a:endParaRPr lang="en-US" sz="1800" b="1">
              <a:latin typeface="+mn-lt"/>
              <a:ea typeface="+mn-ea"/>
              <a:cs typeface="+mn-cs"/>
              <a:sym typeface="Helvetica Neue"/>
            </a:endParaRPr>
          </a:p>
          <a:p>
            <a:pPr lvl="0" defTabSz="914400">
              <a:lnSpc>
                <a:spcPct val="100000"/>
              </a:lnSpc>
              <a:defRPr sz="1800"/>
            </a:pPr>
            <a:r>
              <a:rPr lang="en-US" sz="1200" i="1"/>
              <a:t>Step 5</a:t>
            </a:r>
            <a:r>
              <a:rPr lang="en-US" sz="1800">
                <a:latin typeface="+mn-lt"/>
                <a:ea typeface="+mn-ea"/>
                <a:cs typeface="+mn-cs"/>
                <a:sym typeface="Helvetica Neue"/>
              </a:rPr>
              <a:t>: The ID3 algorithm is run recursively on the non-leaf branches, until all data is classified.</a:t>
            </a:r>
            <a:endParaRPr lang="en-US" sz="1200" b="1">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prstGeom prst="rect">
            <a:avLst/>
          </a:prstGeom>
        </p:spPr>
        <p:txBody>
          <a:bodyPr/>
          <a:lstStyle/>
          <a:p>
            <a:pPr lvl="0"/>
            <a:endParaRPr/>
          </a:p>
        </p:txBody>
      </p:sp>
      <p:sp>
        <p:nvSpPr>
          <p:cNvPr id="133" name="Shape 133"/>
          <p:cNvSpPr>
            <a:spLocks noGrp="1"/>
          </p:cNvSpPr>
          <p:nvPr>
            <p:ph type="body" sz="quarter" idx="1"/>
          </p:nvPr>
        </p:nvSpPr>
        <p:spPr>
          <a:prstGeom prst="rect">
            <a:avLst/>
          </a:prstGeom>
        </p:spPr>
        <p:txBody>
          <a:bodyPr/>
          <a:lstStyle/>
          <a:p>
            <a:pPr lvl="0" defTabSz="914400">
              <a:lnSpc>
                <a:spcPct val="100000"/>
              </a:lnSpc>
              <a:defRPr sz="1800"/>
            </a:pPr>
            <a:r>
              <a:rPr sz="1200" b="1">
                <a:latin typeface="Calibri"/>
                <a:ea typeface="Calibri"/>
                <a:cs typeface="Calibri"/>
                <a:sym typeface="Calibri"/>
              </a:rPr>
              <a:t>Slide </a:t>
            </a:r>
            <a:r>
              <a:rPr lang="it-IT" sz="1200" b="1">
                <a:latin typeface="Calibri"/>
                <a:ea typeface="Calibri"/>
                <a:cs typeface="Calibri"/>
                <a:sym typeface="Calibri"/>
              </a:rPr>
              <a:t>7</a:t>
            </a:r>
            <a:endParaRPr sz="1200">
              <a:latin typeface="Calibri"/>
              <a:ea typeface="Calibri"/>
              <a:cs typeface="Calibri"/>
              <a:sym typeface="Calibri"/>
            </a:endParaRPr>
          </a:p>
          <a:p>
            <a:pPr lvl="0" defTabSz="914400">
              <a:lnSpc>
                <a:spcPct val="100000"/>
              </a:lnSpc>
              <a:defRPr sz="1800"/>
            </a:pPr>
            <a:endParaRPr lang="it-IT" sz="1200" b="1">
              <a:latin typeface="Calibri"/>
              <a:ea typeface="Calibri"/>
              <a:cs typeface="Calibri"/>
              <a:sym typeface="Calibri"/>
            </a:endParaRPr>
          </a:p>
          <a:p>
            <a:pPr lvl="0" defTabSz="914400">
              <a:lnSpc>
                <a:spcPct val="100000"/>
              </a:lnSpc>
              <a:defRPr sz="1800"/>
            </a:pPr>
            <a:r>
              <a:rPr lang="en-US" sz="1800">
                <a:latin typeface="+mn-lt"/>
                <a:ea typeface="+mn-ea"/>
                <a:cs typeface="+mn-cs"/>
                <a:sym typeface="Helvetica Neue"/>
              </a:rPr>
              <a:t>Decision tree builds classification or regression models in the form of a tree structure. It breaks down a dataset into smaller and smaller subsets while at the same time an associated decision tree is incrementally developed. The final result is a tree with </a:t>
            </a:r>
            <a:r>
              <a:rPr lang="en-US" sz="1800" b="1">
                <a:latin typeface="+mn-lt"/>
                <a:ea typeface="+mn-ea"/>
                <a:cs typeface="+mn-cs"/>
                <a:sym typeface="Helvetica Neue"/>
              </a:rPr>
              <a:t>decision nodes</a:t>
            </a:r>
            <a:r>
              <a:rPr lang="en-US" sz="1800">
                <a:latin typeface="+mn-lt"/>
                <a:ea typeface="+mn-ea"/>
                <a:cs typeface="+mn-cs"/>
                <a:sym typeface="Helvetica Neue"/>
              </a:rPr>
              <a:t> and </a:t>
            </a:r>
            <a:r>
              <a:rPr lang="en-US" sz="1800" b="1">
                <a:latin typeface="+mn-lt"/>
                <a:ea typeface="+mn-ea"/>
                <a:cs typeface="+mn-cs"/>
                <a:sym typeface="Helvetica Neue"/>
              </a:rPr>
              <a:t>leaf nodes</a:t>
            </a:r>
            <a:r>
              <a:rPr lang="en-US" sz="1800">
                <a:latin typeface="+mn-lt"/>
                <a:ea typeface="+mn-ea"/>
                <a:cs typeface="+mn-cs"/>
                <a:sym typeface="Helvetica Neue"/>
              </a:rPr>
              <a:t>. A decision node (e.g., Outlook) has two or more branches (e.g., Sunny, Overcast and Rainy). Leaf node (e.g., Play) represents a classification or decision. The topmost decision node in a tree which corresponds to the best predictor called </a:t>
            </a:r>
            <a:r>
              <a:rPr lang="en-US" sz="1800" b="1">
                <a:latin typeface="+mn-lt"/>
                <a:ea typeface="+mn-ea"/>
                <a:cs typeface="+mn-cs"/>
                <a:sym typeface="Helvetica Neue"/>
              </a:rPr>
              <a:t>root node</a:t>
            </a:r>
            <a:r>
              <a:rPr lang="en-US" sz="1800">
                <a:latin typeface="+mn-lt"/>
                <a:ea typeface="+mn-ea"/>
                <a:cs typeface="+mn-cs"/>
                <a:sym typeface="Helvetica Neue"/>
              </a:rPr>
              <a:t>. Decision trees can handle both categorical and numerical data. </a:t>
            </a:r>
            <a:r>
              <a:rPr lang="en-US" sz="1200"/>
              <a:t> </a:t>
            </a:r>
          </a:p>
          <a:p>
            <a:pPr lvl="0" defTabSz="914400">
              <a:lnSpc>
                <a:spcPct val="100000"/>
              </a:lnSpc>
              <a:defRPr sz="1800"/>
            </a:pPr>
            <a:endParaRPr lang="en-US" sz="1200"/>
          </a:p>
          <a:p>
            <a:r>
              <a:rPr lang="en-US" sz="2200" b="1">
                <a:latin typeface="+mn-lt"/>
                <a:ea typeface="+mn-ea"/>
                <a:cs typeface="+mn-cs"/>
                <a:sym typeface="Helvetica Neue"/>
              </a:rPr>
              <a:t>Algorithm</a:t>
            </a:r>
            <a:endParaRPr lang="en-US" sz="1200" b="1"/>
          </a:p>
          <a:p>
            <a:r>
              <a:rPr lang="en-US" sz="2200">
                <a:latin typeface="+mn-lt"/>
                <a:ea typeface="+mn-ea"/>
                <a:cs typeface="+mn-cs"/>
                <a:sym typeface="Helvetica Neue"/>
              </a:rPr>
              <a:t>The core algorithm for building decision trees called </a:t>
            </a:r>
            <a:r>
              <a:rPr lang="en-US" sz="2200" b="1">
                <a:latin typeface="+mn-lt"/>
                <a:ea typeface="+mn-ea"/>
                <a:cs typeface="+mn-cs"/>
                <a:sym typeface="Helvetica Neue"/>
              </a:rPr>
              <a:t>ID3</a:t>
            </a:r>
            <a:r>
              <a:rPr lang="en-US" sz="2200">
                <a:latin typeface="+mn-lt"/>
                <a:ea typeface="+mn-ea"/>
                <a:cs typeface="+mn-cs"/>
                <a:sym typeface="Helvetica Neue"/>
              </a:rPr>
              <a:t> by J. R. Quinlan which employs a top-down, greedy search through the space of possible branches with no backtracking. ID3 uses </a:t>
            </a:r>
            <a:r>
              <a:rPr lang="en-US" sz="2200" i="1">
                <a:latin typeface="+mn-lt"/>
                <a:ea typeface="+mn-ea"/>
                <a:cs typeface="+mn-cs"/>
                <a:sym typeface="Helvetica Neue"/>
              </a:rPr>
              <a:t>Entropy</a:t>
            </a:r>
            <a:r>
              <a:rPr lang="en-US" sz="2200">
                <a:latin typeface="+mn-lt"/>
                <a:ea typeface="+mn-ea"/>
                <a:cs typeface="+mn-cs"/>
                <a:sym typeface="Helvetica Neue"/>
              </a:rPr>
              <a:t> and </a:t>
            </a:r>
            <a:r>
              <a:rPr lang="en-US" sz="2200" i="1">
                <a:latin typeface="+mn-lt"/>
                <a:ea typeface="+mn-ea"/>
                <a:cs typeface="+mn-cs"/>
                <a:sym typeface="Helvetica Neue"/>
              </a:rPr>
              <a:t>Information Gain</a:t>
            </a:r>
            <a:r>
              <a:rPr lang="en-US" sz="2200">
                <a:latin typeface="+mn-lt"/>
                <a:ea typeface="+mn-ea"/>
                <a:cs typeface="+mn-cs"/>
                <a:sym typeface="Helvetica Neue"/>
              </a:rPr>
              <a:t> to construct a decision tree.</a:t>
            </a:r>
            <a:r>
              <a:rPr lang="en-US" sz="1200"/>
              <a:t> </a:t>
            </a:r>
          </a:p>
          <a:p>
            <a:endParaRPr lang="en-US" sz="1200"/>
          </a:p>
          <a:p>
            <a:r>
              <a:rPr lang="en-US" sz="2200" b="1">
                <a:latin typeface="+mn-lt"/>
                <a:ea typeface="+mn-ea"/>
                <a:cs typeface="+mn-cs"/>
                <a:sym typeface="Helvetica Neue"/>
              </a:rPr>
              <a:t>Entropy</a:t>
            </a:r>
            <a:r>
              <a:rPr lang="en-US" sz="1200"/>
              <a:t> </a:t>
            </a:r>
            <a:r>
              <a:rPr lang="en-US" sz="2200">
                <a:latin typeface="+mn-lt"/>
                <a:ea typeface="+mn-ea"/>
                <a:cs typeface="+mn-cs"/>
                <a:sym typeface="Helvetica Neue"/>
              </a:rPr>
              <a:t>A decision tree is built top-down from a root node and involves partitioning the data into subsets that contain instances with similar values (homogenous). ID3 algorithm uses entropy to calculate the homogeneity of a sample. If the sample is completely homogeneous the entropy is zero and if the sample is an equally divided it has entropy of one.</a:t>
            </a:r>
          </a:p>
          <a:p>
            <a:endParaRPr lang="en-US" sz="2200">
              <a:latin typeface="+mn-lt"/>
              <a:ea typeface="+mn-ea"/>
              <a:cs typeface="+mn-cs"/>
              <a:sym typeface="Helvetica Neue"/>
            </a:endParaRPr>
          </a:p>
          <a:p>
            <a:r>
              <a:rPr lang="en-US" sz="2200">
                <a:latin typeface="+mn-lt"/>
                <a:ea typeface="+mn-ea"/>
                <a:cs typeface="+mn-cs"/>
                <a:sym typeface="Helvetica Neue"/>
              </a:rPr>
              <a:t>o build a decision tree, we need to calculate two types of entropy using frequency tables as follows:</a:t>
            </a:r>
          </a:p>
          <a:p>
            <a:r>
              <a:rPr lang="en-US" sz="2200">
                <a:latin typeface="+mn-lt"/>
                <a:ea typeface="+mn-ea"/>
                <a:cs typeface="+mn-cs"/>
                <a:sym typeface="Helvetica Neue"/>
              </a:rPr>
              <a:t>a)</a:t>
            </a:r>
            <a:r>
              <a:rPr lang="en-US" sz="2200" baseline="0">
                <a:latin typeface="+mn-lt"/>
                <a:ea typeface="+mn-ea"/>
                <a:cs typeface="+mn-cs"/>
                <a:sym typeface="Helvetica Neue"/>
              </a:rPr>
              <a:t> E</a:t>
            </a:r>
            <a:r>
              <a:rPr lang="en-US" sz="2200">
                <a:latin typeface="+mn-lt"/>
                <a:ea typeface="+mn-ea"/>
                <a:cs typeface="+mn-cs"/>
                <a:sym typeface="Helvetica Neue"/>
              </a:rPr>
              <a:t>ntropy using the frequency table of one attribute:</a:t>
            </a:r>
          </a:p>
          <a:p>
            <a:pPr marL="0" indent="0">
              <a:buNone/>
            </a:pPr>
            <a:r>
              <a:rPr lang="en-US" sz="2200">
                <a:latin typeface="+mn-lt"/>
                <a:ea typeface="+mn-ea"/>
                <a:cs typeface="+mn-cs"/>
                <a:sym typeface="Helvetica Neue"/>
              </a:rPr>
              <a:t>b) Entropy using the frequency table of two attributes:</a:t>
            </a:r>
            <a:endParaRPr lang="en-US" sz="1200"/>
          </a:p>
          <a:p>
            <a:pPr lvl="0" defTabSz="914400">
              <a:lnSpc>
                <a:spcPct val="100000"/>
              </a:lnSpc>
              <a:defRPr sz="1800"/>
            </a:pPr>
            <a:endParaRPr lang="en-US" sz="1200" b="1">
              <a:latin typeface="Calibri"/>
              <a:ea typeface="Calibri"/>
              <a:cs typeface="Calibri"/>
              <a:sym typeface="Calibri"/>
            </a:endParaRPr>
          </a:p>
          <a:p>
            <a:pPr lvl="0" defTabSz="914400">
              <a:lnSpc>
                <a:spcPct val="100000"/>
              </a:lnSpc>
              <a:defRPr sz="1800"/>
            </a:pPr>
            <a:r>
              <a:rPr lang="en-US" sz="1800" b="1">
                <a:latin typeface="+mn-lt"/>
                <a:ea typeface="+mn-ea"/>
                <a:cs typeface="+mn-cs"/>
                <a:sym typeface="Helvetica Neue"/>
              </a:rPr>
              <a:t>Information Gain</a:t>
            </a:r>
            <a:r>
              <a:rPr lang="en-US" sz="1200"/>
              <a:t> </a:t>
            </a:r>
            <a:r>
              <a:rPr lang="en-US" sz="1800">
                <a:latin typeface="+mn-lt"/>
                <a:ea typeface="+mn-ea"/>
                <a:cs typeface="+mn-cs"/>
                <a:sym typeface="Helvetica Neue"/>
              </a:rPr>
              <a:t>The information gain is based on the decrease in entropy after a dataset is split on an attribute. Constructing a decision tree is all about finding attribute that returns the highest information gain (i.e., the most homogeneous branches).</a:t>
            </a:r>
            <a:r>
              <a:rPr lang="en-US" sz="1200"/>
              <a:t> </a:t>
            </a:r>
          </a:p>
          <a:p>
            <a:pPr lvl="0" defTabSz="914400">
              <a:lnSpc>
                <a:spcPct val="100000"/>
              </a:lnSpc>
              <a:defRPr sz="1800"/>
            </a:pPr>
            <a:endParaRPr lang="en-US" sz="1200" i="1"/>
          </a:p>
          <a:p>
            <a:pPr lvl="0" defTabSz="914400">
              <a:lnSpc>
                <a:spcPct val="100000"/>
              </a:lnSpc>
              <a:defRPr sz="1800"/>
            </a:pPr>
            <a:r>
              <a:rPr lang="en-US" sz="1200" i="1"/>
              <a:t>Step 1</a:t>
            </a:r>
            <a:r>
              <a:rPr lang="en-US" sz="1800">
                <a:latin typeface="+mn-lt"/>
                <a:ea typeface="+mn-ea"/>
                <a:cs typeface="+mn-cs"/>
                <a:sym typeface="Helvetica Neue"/>
              </a:rPr>
              <a:t>: Calculate entropy of the target. </a:t>
            </a:r>
          </a:p>
          <a:p>
            <a:pPr lvl="0" defTabSz="914400">
              <a:lnSpc>
                <a:spcPct val="100000"/>
              </a:lnSpc>
              <a:defRPr sz="1800"/>
            </a:pPr>
            <a:endParaRPr lang="en-US" sz="1800" b="1">
              <a:latin typeface="+mn-lt"/>
              <a:ea typeface="+mn-ea"/>
              <a:cs typeface="+mn-cs"/>
              <a:sym typeface="Helvetica Neue"/>
            </a:endParaRPr>
          </a:p>
          <a:p>
            <a:pPr lvl="0" defTabSz="914400">
              <a:lnSpc>
                <a:spcPct val="100000"/>
              </a:lnSpc>
              <a:defRPr sz="1800"/>
            </a:pPr>
            <a:r>
              <a:rPr lang="en-US" sz="1200" i="1"/>
              <a:t>Step 2</a:t>
            </a:r>
            <a:r>
              <a:rPr lang="en-US" sz="1800">
                <a:latin typeface="+mn-lt"/>
                <a:ea typeface="+mn-ea"/>
                <a:cs typeface="+mn-cs"/>
                <a:sym typeface="Helvetica Neue"/>
              </a:rPr>
              <a:t>: The dataset is then split on the different attributes. The entropy for each branch is calculated. Then it is added proportionally, to get total entropy for the split. The resulting entropy is subtracted from the entropy before the split. The result is the Information Gain, or decrease in entropy. </a:t>
            </a:r>
          </a:p>
          <a:p>
            <a:pPr lvl="0" defTabSz="914400">
              <a:lnSpc>
                <a:spcPct val="100000"/>
              </a:lnSpc>
              <a:defRPr sz="1800"/>
            </a:pPr>
            <a:endParaRPr lang="en-US" sz="1800" b="1">
              <a:latin typeface="+mn-lt"/>
              <a:ea typeface="+mn-ea"/>
              <a:cs typeface="+mn-cs"/>
              <a:sym typeface="Helvetica Neue"/>
            </a:endParaRPr>
          </a:p>
          <a:p>
            <a:pPr lvl="0" defTabSz="914400">
              <a:lnSpc>
                <a:spcPct val="100000"/>
              </a:lnSpc>
              <a:defRPr sz="1800"/>
            </a:pPr>
            <a:r>
              <a:rPr lang="en-US" sz="1200" i="1"/>
              <a:t>Step 3</a:t>
            </a:r>
            <a:r>
              <a:rPr lang="en-US" sz="1800">
                <a:latin typeface="+mn-lt"/>
                <a:ea typeface="+mn-ea"/>
                <a:cs typeface="+mn-cs"/>
                <a:sym typeface="Helvetica Neue"/>
              </a:rPr>
              <a:t>: Choose attribute with the largest information gain as the decision node. </a:t>
            </a:r>
            <a:endParaRPr lang="en-US" sz="1200" b="1">
              <a:latin typeface="Calibri"/>
              <a:ea typeface="Calibri"/>
              <a:cs typeface="Calibri"/>
              <a:sym typeface="Calibri"/>
            </a:endParaRPr>
          </a:p>
          <a:p>
            <a:pPr lvl="0" defTabSz="914400">
              <a:lnSpc>
                <a:spcPct val="100000"/>
              </a:lnSpc>
              <a:defRPr sz="1800"/>
            </a:pPr>
            <a:endParaRPr lang="en-US" sz="1200" b="1">
              <a:latin typeface="Calibri"/>
              <a:ea typeface="Calibri"/>
              <a:cs typeface="Calibri"/>
              <a:sym typeface="Calibri"/>
            </a:endParaRPr>
          </a:p>
          <a:p>
            <a:pPr lvl="0" defTabSz="914400">
              <a:lnSpc>
                <a:spcPct val="100000"/>
              </a:lnSpc>
              <a:defRPr sz="1800"/>
            </a:pPr>
            <a:r>
              <a:rPr lang="en-US" sz="1200" i="1"/>
              <a:t>Step 4a</a:t>
            </a:r>
            <a:r>
              <a:rPr lang="en-US" sz="1800">
                <a:latin typeface="+mn-lt"/>
                <a:ea typeface="+mn-ea"/>
                <a:cs typeface="+mn-cs"/>
                <a:sym typeface="Helvetica Neue"/>
              </a:rPr>
              <a:t>: A branch with entropy of 0 is a leaf node.</a:t>
            </a:r>
          </a:p>
          <a:p>
            <a:pPr lvl="0" defTabSz="914400">
              <a:lnSpc>
                <a:spcPct val="100000"/>
              </a:lnSpc>
              <a:defRPr sz="1800"/>
            </a:pPr>
            <a:endParaRPr lang="en-US" sz="1800" b="1">
              <a:latin typeface="+mn-lt"/>
              <a:ea typeface="+mn-ea"/>
              <a:cs typeface="+mn-cs"/>
              <a:sym typeface="Helvetica Neue"/>
            </a:endParaRPr>
          </a:p>
          <a:p>
            <a:pPr lvl="0" defTabSz="914400">
              <a:lnSpc>
                <a:spcPct val="100000"/>
              </a:lnSpc>
              <a:defRPr sz="1800"/>
            </a:pPr>
            <a:r>
              <a:rPr lang="en-US" sz="1200" i="1"/>
              <a:t>Step 4b</a:t>
            </a:r>
            <a:r>
              <a:rPr lang="en-US" sz="1800">
                <a:latin typeface="+mn-lt"/>
                <a:ea typeface="+mn-ea"/>
                <a:cs typeface="+mn-cs"/>
                <a:sym typeface="Helvetica Neue"/>
              </a:rPr>
              <a:t>: A branch with entropy more than 0 needs further splitting.</a:t>
            </a:r>
          </a:p>
          <a:p>
            <a:pPr lvl="0" defTabSz="914400">
              <a:lnSpc>
                <a:spcPct val="100000"/>
              </a:lnSpc>
              <a:defRPr sz="1800"/>
            </a:pPr>
            <a:endParaRPr lang="en-US" sz="1800" b="1">
              <a:latin typeface="+mn-lt"/>
              <a:ea typeface="+mn-ea"/>
              <a:cs typeface="+mn-cs"/>
              <a:sym typeface="Helvetica Neue"/>
            </a:endParaRPr>
          </a:p>
          <a:p>
            <a:pPr lvl="0" defTabSz="914400">
              <a:lnSpc>
                <a:spcPct val="100000"/>
              </a:lnSpc>
              <a:defRPr sz="1800"/>
            </a:pPr>
            <a:r>
              <a:rPr lang="en-US" sz="1200" i="1"/>
              <a:t>Step 5</a:t>
            </a:r>
            <a:r>
              <a:rPr lang="en-US" sz="1800">
                <a:latin typeface="+mn-lt"/>
                <a:ea typeface="+mn-ea"/>
                <a:cs typeface="+mn-cs"/>
                <a:sym typeface="Helvetica Neue"/>
              </a:rPr>
              <a:t>: The ID3 algorithm is run recursively on the non-leaf branches, until all data is classified.</a:t>
            </a:r>
            <a:endParaRPr lang="en-US" sz="1200" b="1">
              <a:latin typeface="Calibri"/>
              <a:ea typeface="Calibri"/>
              <a:cs typeface="Calibri"/>
              <a:sym typeface="Calibri"/>
            </a:endParaRPr>
          </a:p>
        </p:txBody>
      </p:sp>
    </p:spTree>
    <p:extLst>
      <p:ext uri="{BB962C8B-B14F-4D97-AF65-F5344CB8AC3E}">
        <p14:creationId xmlns:p14="http://schemas.microsoft.com/office/powerpoint/2010/main" val="2447099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D83E-8C6D-094D-AEF7-8B1995DFBC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63A2200-155C-EA44-95CE-06815C907D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78DE3CC-D922-8F4A-B5A3-631689E05692}"/>
              </a:ext>
            </a:extLst>
          </p:cNvPr>
          <p:cNvSpPr>
            <a:spLocks noGrp="1"/>
          </p:cNvSpPr>
          <p:nvPr>
            <p:ph type="dt" sz="half" idx="10"/>
          </p:nvPr>
        </p:nvSpPr>
        <p:spPr/>
        <p:txBody>
          <a:bodyPr/>
          <a:lstStyle/>
          <a:p>
            <a:fld id="{A79A9F8F-AFB1-4AD8-BE98-DD9766296D3E}" type="datetimeFigureOut">
              <a:rPr lang="it-IT" smtClean="0"/>
              <a:t>01/07/2022</a:t>
            </a:fld>
            <a:endParaRPr lang="it-IT"/>
          </a:p>
        </p:txBody>
      </p:sp>
      <p:sp>
        <p:nvSpPr>
          <p:cNvPr id="5" name="Footer Placeholder 4">
            <a:extLst>
              <a:ext uri="{FF2B5EF4-FFF2-40B4-BE49-F238E27FC236}">
                <a16:creationId xmlns:a16="http://schemas.microsoft.com/office/drawing/2014/main" id="{123E6E17-3BD4-C140-B384-E986FC6F4CC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6B00A731-62ED-5542-A615-15D045236C13}"/>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1662070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15A13-4107-734F-A1E5-B4871FD46E4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C00E99F-1F1C-AE45-A493-2D31906E749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E0BEDF-4A9F-7A48-850C-DE617B7AA894}"/>
              </a:ext>
            </a:extLst>
          </p:cNvPr>
          <p:cNvSpPr>
            <a:spLocks noGrp="1"/>
          </p:cNvSpPr>
          <p:nvPr>
            <p:ph type="dt" sz="half" idx="10"/>
          </p:nvPr>
        </p:nvSpPr>
        <p:spPr/>
        <p:txBody>
          <a:bodyPr/>
          <a:lstStyle/>
          <a:p>
            <a:fld id="{A79A9F8F-AFB1-4AD8-BE98-DD9766296D3E}" type="datetimeFigureOut">
              <a:rPr lang="it-IT" smtClean="0"/>
              <a:t>01/07/2022</a:t>
            </a:fld>
            <a:endParaRPr lang="it-IT"/>
          </a:p>
        </p:txBody>
      </p:sp>
      <p:sp>
        <p:nvSpPr>
          <p:cNvPr id="5" name="Footer Placeholder 4">
            <a:extLst>
              <a:ext uri="{FF2B5EF4-FFF2-40B4-BE49-F238E27FC236}">
                <a16:creationId xmlns:a16="http://schemas.microsoft.com/office/drawing/2014/main" id="{1F02E8AE-9021-6540-A9C2-BFCF473261ED}"/>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8A878226-A09B-854C-B07C-FD0507EBAD48}"/>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1519375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193547-E96E-DC47-9103-EE024EB059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6F6D110-B1EE-2149-8CDD-1DA6230360F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472DC1-B84A-7B44-B617-F9BF77719D22}"/>
              </a:ext>
            </a:extLst>
          </p:cNvPr>
          <p:cNvSpPr>
            <a:spLocks noGrp="1"/>
          </p:cNvSpPr>
          <p:nvPr>
            <p:ph type="dt" sz="half" idx="10"/>
          </p:nvPr>
        </p:nvSpPr>
        <p:spPr/>
        <p:txBody>
          <a:bodyPr/>
          <a:lstStyle/>
          <a:p>
            <a:fld id="{A79A9F8F-AFB1-4AD8-BE98-DD9766296D3E}" type="datetimeFigureOut">
              <a:rPr lang="it-IT" smtClean="0"/>
              <a:t>01/07/2022</a:t>
            </a:fld>
            <a:endParaRPr lang="it-IT"/>
          </a:p>
        </p:txBody>
      </p:sp>
      <p:sp>
        <p:nvSpPr>
          <p:cNvPr id="5" name="Footer Placeholder 4">
            <a:extLst>
              <a:ext uri="{FF2B5EF4-FFF2-40B4-BE49-F238E27FC236}">
                <a16:creationId xmlns:a16="http://schemas.microsoft.com/office/drawing/2014/main" id="{F7269FF6-E983-BC4E-8AA1-49614B75F91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646A4385-B823-3B43-B693-5F0E80354863}"/>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2110146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estazione sezion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0563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iapositiva titolo">
    <p:spTree>
      <p:nvGrpSpPr>
        <p:cNvPr id="1" name=""/>
        <p:cNvGrpSpPr/>
        <p:nvPr/>
      </p:nvGrpSpPr>
      <p:grpSpPr>
        <a:xfrm>
          <a:off x="0" y="0"/>
          <a:ext cx="0" cy="0"/>
          <a:chOff x="0" y="0"/>
          <a:chExt cx="0" cy="0"/>
        </a:xfrm>
      </p:grpSpPr>
      <p:sp>
        <p:nvSpPr>
          <p:cNvPr id="6" name="Shape 6"/>
          <p:cNvSpPr>
            <a:spLocks noGrp="1"/>
          </p:cNvSpPr>
          <p:nvPr>
            <p:ph type="title"/>
          </p:nvPr>
        </p:nvSpPr>
        <p:spPr>
          <a:xfrm>
            <a:off x="914400" y="1844676"/>
            <a:ext cx="10363200" cy="2041525"/>
          </a:xfrm>
          <a:prstGeom prst="rect">
            <a:avLst/>
          </a:prstGeom>
        </p:spPr>
        <p:txBody>
          <a:bodyPr/>
          <a:lstStyle/>
          <a:p>
            <a:pPr lvl="0">
              <a:defRPr sz="1800"/>
            </a:pPr>
            <a:r>
              <a:rPr sz="4400"/>
              <a:t>Title Text</a:t>
            </a:r>
          </a:p>
        </p:txBody>
      </p:sp>
      <p:sp>
        <p:nvSpPr>
          <p:cNvPr id="7" name="Shape 7"/>
          <p:cNvSpPr>
            <a:spLocks noGrp="1"/>
          </p:cNvSpPr>
          <p:nvPr>
            <p:ph type="body" idx="1"/>
          </p:nvPr>
        </p:nvSpPr>
        <p:spPr>
          <a:xfrm>
            <a:off x="1828800" y="3886200"/>
            <a:ext cx="8534400" cy="29718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lvl="0">
              <a:defRPr sz="1800">
                <a:solidFill>
                  <a:srgbClr val="000000"/>
                </a:solidFill>
              </a:defRPr>
            </a:pPr>
            <a:r>
              <a:rPr sz="3200">
                <a:solidFill>
                  <a:srgbClr val="888888"/>
                </a:solidFill>
              </a:rPr>
              <a:t>Body Level One</a:t>
            </a:r>
          </a:p>
          <a:p>
            <a:pPr lvl="1">
              <a:defRPr sz="1800">
                <a:solidFill>
                  <a:srgbClr val="000000"/>
                </a:solidFill>
              </a:defRPr>
            </a:pPr>
            <a:r>
              <a:rPr sz="3200">
                <a:solidFill>
                  <a:srgbClr val="888888"/>
                </a:solidFill>
              </a:rPr>
              <a:t>Body Level Two</a:t>
            </a:r>
          </a:p>
          <a:p>
            <a:pPr lvl="2">
              <a:defRPr sz="1800">
                <a:solidFill>
                  <a:srgbClr val="000000"/>
                </a:solidFill>
              </a:defRPr>
            </a:pPr>
            <a:r>
              <a:rPr sz="3200">
                <a:solidFill>
                  <a:srgbClr val="888888"/>
                </a:solidFill>
              </a:rPr>
              <a:t>Body Level Three</a:t>
            </a:r>
          </a:p>
          <a:p>
            <a:pPr lvl="3">
              <a:defRPr sz="1800">
                <a:solidFill>
                  <a:srgbClr val="000000"/>
                </a:solidFill>
              </a:defRPr>
            </a:pPr>
            <a:r>
              <a:rPr sz="3200">
                <a:solidFill>
                  <a:srgbClr val="888888"/>
                </a:solidFill>
              </a:rPr>
              <a:t>Body Level Four</a:t>
            </a:r>
          </a:p>
          <a:p>
            <a:pPr lvl="4">
              <a:defRPr sz="1800">
                <a:solidFill>
                  <a:srgbClr val="000000"/>
                </a:solidFill>
              </a:defRPr>
            </a:pPr>
            <a:r>
              <a:rPr sz="3200">
                <a:solidFill>
                  <a:srgbClr val="888888"/>
                </a:solidFill>
              </a:rPr>
              <a:t>Body Level Five</a:t>
            </a:r>
          </a:p>
        </p:txBody>
      </p:sp>
      <p:sp>
        <p:nvSpPr>
          <p:cNvPr id="8" name="Shape 8"/>
          <p:cNvSpPr>
            <a:spLocks noGrp="1"/>
          </p:cNvSpPr>
          <p:nvPr>
            <p:ph type="sldNum" sz="quarter" idx="2"/>
          </p:nvPr>
        </p:nvSpPr>
        <p:spPr>
          <a:prstGeom prst="rect">
            <a:avLst/>
          </a:prstGeom>
        </p:spPr>
        <p:txBody>
          <a:bodyPr/>
          <a:lstStyle/>
          <a:p>
            <a:pPr lvl="0"/>
            <a:fld id="{86CB4B4D-7CA3-9044-876B-883B54F8677D}" type="slidenum">
              <a:rPr/>
              <a:t>‹N›</a:t>
            </a:fld>
            <a:endParaRPr/>
          </a:p>
        </p:txBody>
      </p:sp>
    </p:spTree>
    <p:extLst>
      <p:ext uri="{BB962C8B-B14F-4D97-AF65-F5344CB8AC3E}">
        <p14:creationId xmlns:p14="http://schemas.microsoft.com/office/powerpoint/2010/main" val="135355279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095B-7CD0-144F-9E8F-15DBCE0252D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20D73C5-722B-FD49-9D9C-D04D1F4E3B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7A68D42-F5F9-3046-9697-409D945DA367}"/>
              </a:ext>
            </a:extLst>
          </p:cNvPr>
          <p:cNvSpPr>
            <a:spLocks noGrp="1"/>
          </p:cNvSpPr>
          <p:nvPr>
            <p:ph type="dt" sz="half" idx="10"/>
          </p:nvPr>
        </p:nvSpPr>
        <p:spPr/>
        <p:txBody>
          <a:bodyPr/>
          <a:lstStyle/>
          <a:p>
            <a:fld id="{A79A9F8F-AFB1-4AD8-BE98-DD9766296D3E}" type="datetimeFigureOut">
              <a:rPr lang="it-IT" smtClean="0"/>
              <a:t>01/07/2022</a:t>
            </a:fld>
            <a:endParaRPr lang="it-IT"/>
          </a:p>
        </p:txBody>
      </p:sp>
      <p:sp>
        <p:nvSpPr>
          <p:cNvPr id="5" name="Footer Placeholder 4">
            <a:extLst>
              <a:ext uri="{FF2B5EF4-FFF2-40B4-BE49-F238E27FC236}">
                <a16:creationId xmlns:a16="http://schemas.microsoft.com/office/drawing/2014/main" id="{6FC00BD6-6166-664C-9C95-C3C05094695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C0F63444-2E53-A048-9089-4AC101651F12}"/>
              </a:ext>
            </a:extLst>
          </p:cNvPr>
          <p:cNvSpPr>
            <a:spLocks noGrp="1"/>
          </p:cNvSpPr>
          <p:nvPr>
            <p:ph type="sldNum" sz="quarter" idx="12"/>
          </p:nvPr>
        </p:nvSpPr>
        <p:spPr/>
        <p:txBody>
          <a:bodyPr/>
          <a:lstStyle/>
          <a:p>
            <a:endParaRPr lang="it-IT"/>
          </a:p>
        </p:txBody>
      </p:sp>
    </p:spTree>
    <p:extLst>
      <p:ext uri="{BB962C8B-B14F-4D97-AF65-F5344CB8AC3E}">
        <p14:creationId xmlns:p14="http://schemas.microsoft.com/office/powerpoint/2010/main" val="284445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3BB83-BDC0-8146-9571-1578D36DB9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387E7F9-6CA1-3348-B6A3-D1FA9C1F3D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C8C5EDE-EEB4-7E4F-91F4-27EACA5A71E1}"/>
              </a:ext>
            </a:extLst>
          </p:cNvPr>
          <p:cNvSpPr>
            <a:spLocks noGrp="1"/>
          </p:cNvSpPr>
          <p:nvPr>
            <p:ph type="dt" sz="half" idx="10"/>
          </p:nvPr>
        </p:nvSpPr>
        <p:spPr/>
        <p:txBody>
          <a:bodyPr/>
          <a:lstStyle/>
          <a:p>
            <a:fld id="{A79A9F8F-AFB1-4AD8-BE98-DD9766296D3E}" type="datetimeFigureOut">
              <a:rPr lang="it-IT" smtClean="0"/>
              <a:t>01/07/2022</a:t>
            </a:fld>
            <a:endParaRPr lang="it-IT"/>
          </a:p>
        </p:txBody>
      </p:sp>
      <p:sp>
        <p:nvSpPr>
          <p:cNvPr id="5" name="Footer Placeholder 4">
            <a:extLst>
              <a:ext uri="{FF2B5EF4-FFF2-40B4-BE49-F238E27FC236}">
                <a16:creationId xmlns:a16="http://schemas.microsoft.com/office/drawing/2014/main" id="{1551BD5D-76F7-2D44-B2DE-FCF46695DA3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49694EAF-FD06-FE4B-BAA0-4618D8BCEED7}"/>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899929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FFC9-09A7-2247-9212-4C54FB6C3C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A71B691-9C14-4347-AAE3-820467E51F4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3D28158-4ACB-3242-B932-D7FA2FDBCA1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E69A50-4A2D-5942-A28C-124D7BC9519B}"/>
              </a:ext>
            </a:extLst>
          </p:cNvPr>
          <p:cNvSpPr>
            <a:spLocks noGrp="1"/>
          </p:cNvSpPr>
          <p:nvPr>
            <p:ph type="dt" sz="half" idx="10"/>
          </p:nvPr>
        </p:nvSpPr>
        <p:spPr/>
        <p:txBody>
          <a:bodyPr/>
          <a:lstStyle/>
          <a:p>
            <a:fld id="{A79A9F8F-AFB1-4AD8-BE98-DD9766296D3E}" type="datetimeFigureOut">
              <a:rPr lang="it-IT" smtClean="0"/>
              <a:t>01/07/2022</a:t>
            </a:fld>
            <a:endParaRPr lang="it-IT"/>
          </a:p>
        </p:txBody>
      </p:sp>
      <p:sp>
        <p:nvSpPr>
          <p:cNvPr id="6" name="Footer Placeholder 5">
            <a:extLst>
              <a:ext uri="{FF2B5EF4-FFF2-40B4-BE49-F238E27FC236}">
                <a16:creationId xmlns:a16="http://schemas.microsoft.com/office/drawing/2014/main" id="{A03AA47F-D2EE-C640-BD03-8A739DE2462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972C9A3A-536D-2441-BC33-1CCD1C32550C}"/>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2855008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7CFA-8647-D143-B975-2ED08277BEF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71DED52-0886-0B46-94AD-82E8F9E20A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B2A86A4-1E72-734D-A54E-D1831B1137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8B021A2-8686-1040-A2F7-5848D23122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525657-931B-9749-A6FB-BCC5BDF869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821214C-D1D0-C647-8817-6A845663F003}"/>
              </a:ext>
            </a:extLst>
          </p:cNvPr>
          <p:cNvSpPr>
            <a:spLocks noGrp="1"/>
          </p:cNvSpPr>
          <p:nvPr>
            <p:ph type="dt" sz="half" idx="10"/>
          </p:nvPr>
        </p:nvSpPr>
        <p:spPr/>
        <p:txBody>
          <a:bodyPr/>
          <a:lstStyle/>
          <a:p>
            <a:fld id="{A79A9F8F-AFB1-4AD8-BE98-DD9766296D3E}" type="datetimeFigureOut">
              <a:rPr lang="it-IT" smtClean="0"/>
              <a:t>01/07/2022</a:t>
            </a:fld>
            <a:endParaRPr lang="it-IT"/>
          </a:p>
        </p:txBody>
      </p:sp>
      <p:sp>
        <p:nvSpPr>
          <p:cNvPr id="8" name="Footer Placeholder 7">
            <a:extLst>
              <a:ext uri="{FF2B5EF4-FFF2-40B4-BE49-F238E27FC236}">
                <a16:creationId xmlns:a16="http://schemas.microsoft.com/office/drawing/2014/main" id="{B1D088B4-8DB9-784B-85C9-85D6168C7126}"/>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8181798-D19A-5441-B10A-623B8BB5FFB7}"/>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231713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FB1AC-AAD1-C743-97B5-4647B87B9E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D1F65A8-0C7F-1C4F-A77B-ABA7587D3B09}"/>
              </a:ext>
            </a:extLst>
          </p:cNvPr>
          <p:cNvSpPr>
            <a:spLocks noGrp="1"/>
          </p:cNvSpPr>
          <p:nvPr>
            <p:ph type="dt" sz="half" idx="10"/>
          </p:nvPr>
        </p:nvSpPr>
        <p:spPr/>
        <p:txBody>
          <a:bodyPr/>
          <a:lstStyle/>
          <a:p>
            <a:fld id="{A79A9F8F-AFB1-4AD8-BE98-DD9766296D3E}" type="datetimeFigureOut">
              <a:rPr lang="it-IT" smtClean="0"/>
              <a:t>01/07/2022</a:t>
            </a:fld>
            <a:endParaRPr lang="it-IT"/>
          </a:p>
        </p:txBody>
      </p:sp>
      <p:sp>
        <p:nvSpPr>
          <p:cNvPr id="4" name="Footer Placeholder 3">
            <a:extLst>
              <a:ext uri="{FF2B5EF4-FFF2-40B4-BE49-F238E27FC236}">
                <a16:creationId xmlns:a16="http://schemas.microsoft.com/office/drawing/2014/main" id="{DD5980BC-5DBD-1F47-A93D-1A491E1BA7A2}"/>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8F6DEBDE-60BE-A44B-AFC7-B8D5B52722C9}"/>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3355179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BDB5D-862B-1E43-AA02-41D1C44A386C}"/>
              </a:ext>
            </a:extLst>
          </p:cNvPr>
          <p:cNvSpPr>
            <a:spLocks noGrp="1"/>
          </p:cNvSpPr>
          <p:nvPr>
            <p:ph type="dt" sz="half" idx="10"/>
          </p:nvPr>
        </p:nvSpPr>
        <p:spPr/>
        <p:txBody>
          <a:bodyPr/>
          <a:lstStyle/>
          <a:p>
            <a:fld id="{A79A9F8F-AFB1-4AD8-BE98-DD9766296D3E}" type="datetimeFigureOut">
              <a:rPr lang="it-IT" smtClean="0"/>
              <a:t>01/07/2022</a:t>
            </a:fld>
            <a:endParaRPr lang="it-IT"/>
          </a:p>
        </p:txBody>
      </p:sp>
      <p:sp>
        <p:nvSpPr>
          <p:cNvPr id="3" name="Footer Placeholder 2">
            <a:extLst>
              <a:ext uri="{FF2B5EF4-FFF2-40B4-BE49-F238E27FC236}">
                <a16:creationId xmlns:a16="http://schemas.microsoft.com/office/drawing/2014/main" id="{BC0BD895-8476-2748-B123-D383B7C1924D}"/>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42B21025-BB40-EF49-B631-243C03A5A364}"/>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3469730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EE6EC-71D2-414E-AFDC-330E1818BC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E288F3-2050-884F-A3ED-FBD6A33153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B0DEF0A-3479-DB4E-951D-16C176F49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5C681F-07F2-DE48-B19A-1E3C016D9D2E}"/>
              </a:ext>
            </a:extLst>
          </p:cNvPr>
          <p:cNvSpPr>
            <a:spLocks noGrp="1"/>
          </p:cNvSpPr>
          <p:nvPr>
            <p:ph type="dt" sz="half" idx="10"/>
          </p:nvPr>
        </p:nvSpPr>
        <p:spPr/>
        <p:txBody>
          <a:bodyPr/>
          <a:lstStyle/>
          <a:p>
            <a:fld id="{A79A9F8F-AFB1-4AD8-BE98-DD9766296D3E}" type="datetimeFigureOut">
              <a:rPr lang="it-IT" smtClean="0"/>
              <a:t>01/07/2022</a:t>
            </a:fld>
            <a:endParaRPr lang="it-IT"/>
          </a:p>
        </p:txBody>
      </p:sp>
      <p:sp>
        <p:nvSpPr>
          <p:cNvPr id="6" name="Footer Placeholder 5">
            <a:extLst>
              <a:ext uri="{FF2B5EF4-FFF2-40B4-BE49-F238E27FC236}">
                <a16:creationId xmlns:a16="http://schemas.microsoft.com/office/drawing/2014/main" id="{CBCDFBA2-7D09-B645-B65D-E444AAE0B64A}"/>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E3E3654F-7451-6D4A-A7B4-A53FDA42E98E}"/>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3307380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73799-B866-DB41-BEB9-C40B3096AB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55F1A56-6E04-A845-84B3-E3D0373E90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AA6C575-ABD4-C04F-80B3-891FE49995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9B0A3E-0D94-D24D-AE10-2AF10294A709}"/>
              </a:ext>
            </a:extLst>
          </p:cNvPr>
          <p:cNvSpPr>
            <a:spLocks noGrp="1"/>
          </p:cNvSpPr>
          <p:nvPr>
            <p:ph type="dt" sz="half" idx="10"/>
          </p:nvPr>
        </p:nvSpPr>
        <p:spPr/>
        <p:txBody>
          <a:bodyPr/>
          <a:lstStyle/>
          <a:p>
            <a:fld id="{A79A9F8F-AFB1-4AD8-BE98-DD9766296D3E}" type="datetimeFigureOut">
              <a:rPr lang="it-IT" smtClean="0"/>
              <a:t>01/07/2022</a:t>
            </a:fld>
            <a:endParaRPr lang="it-IT"/>
          </a:p>
        </p:txBody>
      </p:sp>
      <p:sp>
        <p:nvSpPr>
          <p:cNvPr id="6" name="Footer Placeholder 5">
            <a:extLst>
              <a:ext uri="{FF2B5EF4-FFF2-40B4-BE49-F238E27FC236}">
                <a16:creationId xmlns:a16="http://schemas.microsoft.com/office/drawing/2014/main" id="{8592D0D4-699F-A94A-A4CA-BAC61F2E2D0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BFB0CC64-69FB-0342-91C3-745A959835BA}"/>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1862008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F895F-A274-FE48-ACE6-903DEE7642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E2E8E73-79D9-2645-B769-26DF9E69D5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B63FAA-71B6-BD49-8484-4650C4C6F9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9A9F8F-AFB1-4AD8-BE98-DD9766296D3E}" type="datetimeFigureOut">
              <a:rPr lang="it-IT" smtClean="0"/>
              <a:t>01/07/2022</a:t>
            </a:fld>
            <a:endParaRPr lang="it-IT"/>
          </a:p>
        </p:txBody>
      </p:sp>
      <p:sp>
        <p:nvSpPr>
          <p:cNvPr id="5" name="Footer Placeholder 4">
            <a:extLst>
              <a:ext uri="{FF2B5EF4-FFF2-40B4-BE49-F238E27FC236}">
                <a16:creationId xmlns:a16="http://schemas.microsoft.com/office/drawing/2014/main" id="{E3CEA366-2ADF-BE4E-83F0-6D94100E96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1188D143-7591-7341-B056-0568222CBB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63570B-F1F2-4315-AC82-5A235D64A224}" type="slidenum">
              <a:rPr lang="it-IT" smtClean="0"/>
              <a:t>‹N›</a:t>
            </a:fld>
            <a:endParaRPr lang="it-IT"/>
          </a:p>
        </p:txBody>
      </p:sp>
    </p:spTree>
    <p:extLst>
      <p:ext uri="{BB962C8B-B14F-4D97-AF65-F5344CB8AC3E}">
        <p14:creationId xmlns:p14="http://schemas.microsoft.com/office/powerpoint/2010/main" val="1955640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fontScale="90000"/>
          </a:bodyPr>
          <a:lstStyle/>
          <a:p>
            <a:r>
              <a:rPr lang="en-US" b="1" u="sng"/>
              <a:t>Machine Learning </a:t>
            </a:r>
            <a:br>
              <a:rPr lang="en-US" b="1" u="sng"/>
            </a:br>
            <a:r>
              <a:rPr lang="en-US" b="1" err="1"/>
              <a:t>Alberi</a:t>
            </a:r>
            <a:r>
              <a:rPr lang="en-US" b="1"/>
              <a:t> di </a:t>
            </a:r>
            <a:r>
              <a:rPr lang="en-US" b="1" err="1"/>
              <a:t>Decisione</a:t>
            </a:r>
            <a:br>
              <a:rPr lang="en-US" sz="5400" b="1"/>
            </a:br>
            <a:r>
              <a:rPr lang="en-US" sz="5400" b="1"/>
              <a:t>Random Forest</a:t>
            </a:r>
            <a:endParaRPr lang="en-US" sz="5400"/>
          </a:p>
        </p:txBody>
      </p:sp>
      <p:sp>
        <p:nvSpPr>
          <p:cNvPr id="3" name="Sottotitolo 2"/>
          <p:cNvSpPr>
            <a:spLocks noGrp="1"/>
          </p:cNvSpPr>
          <p:nvPr>
            <p:ph type="subTitle" idx="1"/>
          </p:nvPr>
        </p:nvSpPr>
        <p:spPr/>
        <p:txBody>
          <a:bodyPr/>
          <a:lstStyle/>
          <a:p>
            <a:endParaRPr lang="it-IT"/>
          </a:p>
          <a:p>
            <a:r>
              <a:rPr lang="it-IT"/>
              <a:t>Francesco Pugliese, PhD</a:t>
            </a:r>
          </a:p>
          <a:p>
            <a:r>
              <a:rPr lang="it-IT"/>
              <a:t>neural1977@gmail.com</a:t>
            </a:r>
          </a:p>
        </p:txBody>
      </p:sp>
    </p:spTree>
    <p:extLst>
      <p:ext uri="{BB962C8B-B14F-4D97-AF65-F5344CB8AC3E}">
        <p14:creationId xmlns:p14="http://schemas.microsoft.com/office/powerpoint/2010/main" val="3741540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561" y="3944094"/>
            <a:ext cx="265747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asellaDiTesto 1"/>
          <p:cNvSpPr txBox="1"/>
          <p:nvPr/>
        </p:nvSpPr>
        <p:spPr>
          <a:xfrm>
            <a:off x="1919536" y="3142712"/>
            <a:ext cx="3816424" cy="9233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it-IT" b="1">
                <a:solidFill>
                  <a:srgbClr val="000000"/>
                </a:solidFill>
              </a:rPr>
              <a:t>a</a:t>
            </a:r>
            <a:r>
              <a:rPr lang="it-IT" b="1">
                <a:solidFill>
                  <a:srgbClr val="000000"/>
                </a:solidFill>
                <a:latin typeface="Calibri"/>
                <a:ea typeface="Calibri"/>
                <a:cs typeface="Calibri"/>
                <a:sym typeface="Calibri"/>
              </a:rPr>
              <a:t>) Entropia del Target (Entropia che usa la tabella delle frequenze su un solo attributo) </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537" y="5594946"/>
            <a:ext cx="2619375"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1544" y="1477864"/>
            <a:ext cx="2472384" cy="1663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asellaDiTesto 2"/>
          <p:cNvSpPr txBox="1"/>
          <p:nvPr/>
        </p:nvSpPr>
        <p:spPr>
          <a:xfrm>
            <a:off x="1991544" y="1187462"/>
            <a:ext cx="1152128"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it-IT" b="1">
                <a:solidFill>
                  <a:srgbClr val="000000"/>
                </a:solidFill>
                <a:latin typeface="Calibri"/>
                <a:ea typeface="Calibri"/>
                <a:cs typeface="Calibri"/>
                <a:sym typeface="Calibri"/>
              </a:rPr>
              <a:t>Entropia</a:t>
            </a:r>
          </a:p>
        </p:txBody>
      </p:sp>
      <p:sp>
        <p:nvSpPr>
          <p:cNvPr id="17" name="CasellaDiTesto 16"/>
          <p:cNvSpPr txBox="1"/>
          <p:nvPr/>
        </p:nvSpPr>
        <p:spPr>
          <a:xfrm>
            <a:off x="1919536" y="4725144"/>
            <a:ext cx="3816424" cy="9233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it-IT" b="1">
                <a:solidFill>
                  <a:srgbClr val="000000"/>
                </a:solidFill>
              </a:rPr>
              <a:t>b</a:t>
            </a:r>
            <a:r>
              <a:rPr lang="it-IT" b="1">
                <a:solidFill>
                  <a:srgbClr val="000000"/>
                </a:solidFill>
                <a:latin typeface="Calibri"/>
                <a:ea typeface="Calibri"/>
                <a:cs typeface="Calibri"/>
                <a:sym typeface="Calibri"/>
              </a:rPr>
              <a:t>) Entropia su ciascun attributo (Entropia che usa la tabella delle frequenze di due attributi insieme) </a:t>
            </a:r>
          </a:p>
        </p:txBody>
      </p:sp>
      <p:sp>
        <p:nvSpPr>
          <p:cNvPr id="19" name="CasellaDiTesto 18"/>
          <p:cNvSpPr txBox="1"/>
          <p:nvPr/>
        </p:nvSpPr>
        <p:spPr>
          <a:xfrm>
            <a:off x="7113187" y="1360076"/>
            <a:ext cx="3944924"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lvl1pPr marL="0" marR="0" indent="0" algn="l" defTabSz="914400" rtl="0" fontAlgn="auto" latinLnBrk="1"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defRPr>
            </a:lvl1pPr>
          </a:lstStyle>
          <a:p>
            <a:pPr algn="ctr"/>
            <a:r>
              <a:rPr lang="it-IT"/>
              <a:t>Algoritmo di Addestramento ID3</a:t>
            </a:r>
          </a:p>
          <a:p>
            <a:pPr algn="ctr"/>
            <a:r>
              <a:rPr lang="en-US" b="0"/>
              <a:t>(Quinlan, 1986)</a:t>
            </a:r>
            <a:r>
              <a:rPr lang="it-IT" b="0"/>
              <a:t> </a:t>
            </a:r>
          </a:p>
        </p:txBody>
      </p:sp>
      <p:sp>
        <p:nvSpPr>
          <p:cNvPr id="20" name="Shape 118"/>
          <p:cNvSpPr/>
          <p:nvPr/>
        </p:nvSpPr>
        <p:spPr>
          <a:xfrm>
            <a:off x="6882200" y="2060848"/>
            <a:ext cx="3678297" cy="2088232"/>
          </a:xfrm>
          <a:prstGeom prst="rect">
            <a:avLst/>
          </a:prstGeom>
          <a:solidFill>
            <a:srgbClr val="808080">
              <a:alpha val="50000"/>
            </a:srgbClr>
          </a:solidFill>
          <a:ln w="12700">
            <a:miter lim="400000"/>
          </a:ln>
          <a:extLst>
            <a:ext uri="{C572A759-6A51-4108-AA02-DFA0A04FC94B}">
              <ma14:wrappingTextBoxFlag xmlns="" xmlns:ma14="http://schemas.microsoft.com/office/mac/drawingml/2011/main" val="1"/>
            </a:ext>
          </a:extLst>
        </p:spPr>
        <p:txBody>
          <a:bodyPr lIns="0" tIns="0" rIns="0" bIns="0">
            <a:normAutofit fontScale="92500" lnSpcReduction="10000"/>
          </a:bodyPr>
          <a:lstStyle/>
          <a:p>
            <a:pPr algn="just" defTabSz="804672">
              <a:lnSpc>
                <a:spcPct val="90000"/>
              </a:lnSpc>
              <a:spcBef>
                <a:spcPts val="500"/>
              </a:spcBef>
              <a:buSzPct val="100000"/>
            </a:pPr>
            <a:r>
              <a:rPr lang="en-US" sz="1600" b="1" u="sng" err="1"/>
              <a:t>Passi</a:t>
            </a:r>
            <a:r>
              <a:rPr lang="en-US" sz="1600" b="1" u="sng"/>
              <a:t>: </a:t>
            </a:r>
          </a:p>
          <a:p>
            <a:pPr algn="just" defTabSz="804672">
              <a:lnSpc>
                <a:spcPct val="90000"/>
              </a:lnSpc>
              <a:spcBef>
                <a:spcPts val="500"/>
              </a:spcBef>
              <a:buSzPct val="100000"/>
            </a:pPr>
            <a:r>
              <a:rPr lang="en-US" sz="1600" b="1"/>
              <a:t>1.</a:t>
            </a:r>
            <a:r>
              <a:rPr lang="en-US" sz="1600"/>
              <a:t>Calcolare </a:t>
            </a:r>
            <a:r>
              <a:rPr lang="en-US" sz="1600" err="1"/>
              <a:t>l’entropia</a:t>
            </a:r>
            <a:r>
              <a:rPr lang="en-US" sz="1600"/>
              <a:t> del target. </a:t>
            </a:r>
          </a:p>
          <a:p>
            <a:pPr algn="just" defTabSz="804672">
              <a:lnSpc>
                <a:spcPct val="90000"/>
              </a:lnSpc>
              <a:spcBef>
                <a:spcPts val="500"/>
              </a:spcBef>
              <a:buSzPct val="100000"/>
            </a:pPr>
            <a:r>
              <a:rPr lang="en-US" sz="1600" b="1"/>
              <a:t>2.</a:t>
            </a:r>
            <a:r>
              <a:rPr lang="en-US" sz="1600"/>
              <a:t>Calculare </a:t>
            </a:r>
            <a:r>
              <a:rPr lang="en-US" sz="1600" err="1"/>
              <a:t>il</a:t>
            </a:r>
            <a:r>
              <a:rPr lang="en-US" sz="1600"/>
              <a:t> </a:t>
            </a:r>
            <a:r>
              <a:rPr lang="en-US" sz="1600" b="1" err="1"/>
              <a:t>Guadagno</a:t>
            </a:r>
            <a:r>
              <a:rPr lang="en-US" sz="1600" b="1"/>
              <a:t> di </a:t>
            </a:r>
            <a:r>
              <a:rPr lang="en-US" sz="1600" b="1" err="1"/>
              <a:t>Informazione</a:t>
            </a:r>
            <a:r>
              <a:rPr lang="en-US" sz="1600"/>
              <a:t> per </a:t>
            </a:r>
            <a:r>
              <a:rPr lang="en-US" sz="1600" err="1"/>
              <a:t>ciascun</a:t>
            </a:r>
            <a:r>
              <a:rPr lang="en-US" sz="1600"/>
              <a:t> </a:t>
            </a:r>
            <a:r>
              <a:rPr lang="en-US" sz="1600" err="1"/>
              <a:t>attributo</a:t>
            </a:r>
            <a:r>
              <a:rPr lang="en-US" sz="1600"/>
              <a:t>. .</a:t>
            </a:r>
          </a:p>
          <a:p>
            <a:pPr algn="just" defTabSz="804672">
              <a:lnSpc>
                <a:spcPct val="90000"/>
              </a:lnSpc>
              <a:spcBef>
                <a:spcPts val="500"/>
              </a:spcBef>
              <a:buSzPct val="100000"/>
            </a:pPr>
            <a:r>
              <a:rPr lang="en-US" sz="1600" b="1"/>
              <a:t>3</a:t>
            </a:r>
            <a:r>
              <a:rPr lang="en-US" sz="1600"/>
              <a:t>.Scegliere </a:t>
            </a:r>
            <a:r>
              <a:rPr lang="en-US" sz="1600" err="1"/>
              <a:t>l’attributo</a:t>
            </a:r>
            <a:r>
              <a:rPr lang="en-US" sz="1600"/>
              <a:t> con </a:t>
            </a:r>
            <a:r>
              <a:rPr lang="en-US" sz="1600" err="1"/>
              <a:t>il</a:t>
            </a:r>
            <a:r>
              <a:rPr lang="en-US" sz="1600"/>
              <a:t> </a:t>
            </a:r>
            <a:r>
              <a:rPr lang="en-US" sz="1600" err="1"/>
              <a:t>più</a:t>
            </a:r>
            <a:r>
              <a:rPr lang="en-US" sz="1600"/>
              <a:t> </a:t>
            </a:r>
            <a:r>
              <a:rPr lang="en-US" sz="1600" err="1"/>
              <a:t>grande</a:t>
            </a:r>
            <a:r>
              <a:rPr lang="en-US" sz="1600"/>
              <a:t> </a:t>
            </a:r>
            <a:r>
              <a:rPr lang="en-US" sz="1600" err="1"/>
              <a:t>Guadagno</a:t>
            </a:r>
            <a:r>
              <a:rPr lang="en-US" sz="1600"/>
              <a:t> di </a:t>
            </a:r>
            <a:r>
              <a:rPr lang="en-US" sz="1600" err="1"/>
              <a:t>Informazione</a:t>
            </a:r>
            <a:r>
              <a:rPr lang="en-US" sz="1600"/>
              <a:t> </a:t>
            </a:r>
            <a:r>
              <a:rPr lang="en-US" sz="1600" err="1"/>
              <a:t>possibile</a:t>
            </a:r>
            <a:r>
              <a:rPr lang="en-US" sz="1600"/>
              <a:t>, come </a:t>
            </a:r>
            <a:r>
              <a:rPr lang="en-US" sz="1600" err="1"/>
              <a:t>nodo</a:t>
            </a:r>
            <a:r>
              <a:rPr lang="en-US" sz="1600"/>
              <a:t> </a:t>
            </a:r>
            <a:r>
              <a:rPr lang="en-US" sz="1600" err="1"/>
              <a:t>radice</a:t>
            </a:r>
            <a:r>
              <a:rPr lang="en-US" sz="1600"/>
              <a:t> </a:t>
            </a:r>
            <a:r>
              <a:rPr lang="en-US" sz="1600" err="1"/>
              <a:t>dell’Albero</a:t>
            </a:r>
            <a:r>
              <a:rPr lang="en-US" sz="1600"/>
              <a:t>. </a:t>
            </a:r>
          </a:p>
          <a:p>
            <a:pPr algn="just" defTabSz="804672">
              <a:lnSpc>
                <a:spcPct val="90000"/>
              </a:lnSpc>
              <a:spcBef>
                <a:spcPts val="500"/>
              </a:spcBef>
              <a:buSzPct val="100000"/>
            </a:pPr>
            <a:r>
              <a:rPr lang="en-US" sz="1600" b="1"/>
              <a:t>4.</a:t>
            </a:r>
            <a:r>
              <a:rPr lang="en-US" sz="1600"/>
              <a:t> </a:t>
            </a:r>
            <a:r>
              <a:rPr lang="en-US" sz="1600" err="1"/>
              <a:t>Ricorsivamente</a:t>
            </a:r>
            <a:r>
              <a:rPr lang="en-US" sz="1600"/>
              <a:t> </a:t>
            </a:r>
            <a:r>
              <a:rPr lang="en-US" sz="1600" err="1"/>
              <a:t>avviare</a:t>
            </a:r>
            <a:r>
              <a:rPr lang="en-US" sz="1600"/>
              <a:t> </a:t>
            </a:r>
            <a:r>
              <a:rPr lang="en-US" sz="1600" err="1"/>
              <a:t>l’algoritmo</a:t>
            </a:r>
            <a:r>
              <a:rPr lang="en-US" sz="1600"/>
              <a:t> sui sotto </a:t>
            </a:r>
            <a:r>
              <a:rPr lang="en-US" sz="1600" err="1"/>
              <a:t>alberi</a:t>
            </a:r>
            <a:r>
              <a:rPr lang="en-US" sz="1600"/>
              <a:t> non </a:t>
            </a:r>
            <a:r>
              <a:rPr lang="en-US" sz="1600" err="1"/>
              <a:t>foglia</a:t>
            </a:r>
            <a:r>
              <a:rPr lang="en-US" sz="1600"/>
              <a:t>. </a:t>
            </a:r>
          </a:p>
        </p:txBody>
      </p:sp>
      <p:sp>
        <p:nvSpPr>
          <p:cNvPr id="22" name="CasellaDiTesto 21"/>
          <p:cNvSpPr txBox="1"/>
          <p:nvPr/>
        </p:nvSpPr>
        <p:spPr>
          <a:xfrm>
            <a:off x="4619884" y="1228754"/>
            <a:ext cx="2776085"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it-IT" b="1">
                <a:solidFill>
                  <a:srgbClr val="000000"/>
                </a:solidFill>
              </a:rPr>
              <a:t>Guadagno di Informazione</a:t>
            </a:r>
            <a:endParaRPr lang="it-IT" b="1">
              <a:solidFill>
                <a:srgbClr val="000000"/>
              </a:solidFill>
              <a:latin typeface="Calibri"/>
              <a:ea typeface="Calibri"/>
              <a:cs typeface="Calibri"/>
              <a:sym typeface="Calibri"/>
            </a:endParaRPr>
          </a:p>
        </p:txBody>
      </p:sp>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9036" y="1565557"/>
            <a:ext cx="2681825" cy="282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ttangolo 4"/>
          <p:cNvSpPr/>
          <p:nvPr/>
        </p:nvSpPr>
        <p:spPr>
          <a:xfrm>
            <a:off x="8112225" y="4225458"/>
            <a:ext cx="1029059" cy="369330"/>
          </a:xfrm>
          <a:prstGeom prst="rect">
            <a:avLst/>
          </a:prstGeom>
          <a:solidFill>
            <a:schemeClr val="accent1">
              <a:lumMod val="60000"/>
              <a:lumOff val="40000"/>
            </a:schemeClr>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r>
              <a:rPr lang="it-IT">
                <a:solidFill>
                  <a:srgbClr val="000000"/>
                </a:solidFill>
                <a:latin typeface="Calibri"/>
                <a:ea typeface="Calibri"/>
                <a:cs typeface="Calibri"/>
                <a:sym typeface="Calibri"/>
              </a:rPr>
              <a:t>Outlook</a:t>
            </a:r>
          </a:p>
        </p:txBody>
      </p:sp>
      <p:sp>
        <p:nvSpPr>
          <p:cNvPr id="21" name="Rettangolo 20"/>
          <p:cNvSpPr/>
          <p:nvPr/>
        </p:nvSpPr>
        <p:spPr>
          <a:xfrm>
            <a:off x="7248128" y="4653136"/>
            <a:ext cx="720080" cy="369330"/>
          </a:xfrm>
          <a:prstGeom prst="rect">
            <a:avLst/>
          </a:prstGeom>
          <a:solidFill>
            <a:srgbClr val="FFFFFF"/>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r>
              <a:rPr lang="it-IT" err="1">
                <a:solidFill>
                  <a:srgbClr val="000000"/>
                </a:solidFill>
                <a:latin typeface="Calibri"/>
                <a:ea typeface="Calibri"/>
                <a:cs typeface="Calibri"/>
                <a:sym typeface="Calibri"/>
              </a:rPr>
              <a:t>Sunny</a:t>
            </a:r>
            <a:endParaRPr lang="it-IT">
              <a:solidFill>
                <a:srgbClr val="000000"/>
              </a:solidFill>
              <a:latin typeface="Calibri"/>
              <a:ea typeface="Calibri"/>
              <a:cs typeface="Calibri"/>
              <a:sym typeface="Calibri"/>
            </a:endParaRPr>
          </a:p>
        </p:txBody>
      </p:sp>
      <p:sp>
        <p:nvSpPr>
          <p:cNvPr id="39" name="Rettangolo 38"/>
          <p:cNvSpPr/>
          <p:nvPr/>
        </p:nvSpPr>
        <p:spPr>
          <a:xfrm>
            <a:off x="6342139" y="5111026"/>
            <a:ext cx="1080120" cy="369330"/>
          </a:xfrm>
          <a:prstGeom prst="rect">
            <a:avLst/>
          </a:prstGeom>
          <a:solidFill>
            <a:schemeClr val="accent1">
              <a:lumMod val="60000"/>
              <a:lumOff val="40000"/>
            </a:schemeClr>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rtl="0" latinLnBrk="1" hangingPunct="0"/>
            <a:r>
              <a:rPr lang="it-IT" err="1">
                <a:solidFill>
                  <a:srgbClr val="000000"/>
                </a:solidFill>
              </a:rPr>
              <a:t>Humidity</a:t>
            </a:r>
            <a:endParaRPr lang="it-IT">
              <a:solidFill>
                <a:srgbClr val="000000"/>
              </a:solidFill>
            </a:endParaRPr>
          </a:p>
        </p:txBody>
      </p:sp>
      <p:sp>
        <p:nvSpPr>
          <p:cNvPr id="29" name="Rettangolo 28"/>
          <p:cNvSpPr/>
          <p:nvPr/>
        </p:nvSpPr>
        <p:spPr>
          <a:xfrm>
            <a:off x="6023992" y="5520786"/>
            <a:ext cx="720080" cy="369330"/>
          </a:xfrm>
          <a:prstGeom prst="rect">
            <a:avLst/>
          </a:prstGeom>
          <a:solidFill>
            <a:srgbClr val="FFFFFF"/>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r>
              <a:rPr lang="it-IT">
                <a:solidFill>
                  <a:srgbClr val="000000"/>
                </a:solidFill>
                <a:latin typeface="Calibri"/>
                <a:ea typeface="Calibri"/>
                <a:cs typeface="Calibri"/>
                <a:sym typeface="Calibri"/>
              </a:rPr>
              <a:t>High</a:t>
            </a:r>
          </a:p>
        </p:txBody>
      </p:sp>
      <p:sp>
        <p:nvSpPr>
          <p:cNvPr id="30" name="Rettangolo 29"/>
          <p:cNvSpPr/>
          <p:nvPr/>
        </p:nvSpPr>
        <p:spPr>
          <a:xfrm>
            <a:off x="6023992" y="5949280"/>
            <a:ext cx="720080" cy="369330"/>
          </a:xfrm>
          <a:prstGeom prst="rect">
            <a:avLst/>
          </a:prstGeom>
          <a:solidFill>
            <a:schemeClr val="accent6">
              <a:lumMod val="75000"/>
            </a:schemeClr>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r>
              <a:rPr lang="it-IT" err="1">
                <a:solidFill>
                  <a:srgbClr val="000000"/>
                </a:solidFill>
                <a:latin typeface="Calibri"/>
                <a:ea typeface="Calibri"/>
                <a:cs typeface="Calibri"/>
                <a:sym typeface="Calibri"/>
              </a:rPr>
              <a:t>Rust</a:t>
            </a:r>
            <a:endParaRPr lang="it-IT">
              <a:solidFill>
                <a:srgbClr val="000000"/>
              </a:solidFill>
              <a:latin typeface="Calibri"/>
              <a:ea typeface="Calibri"/>
              <a:cs typeface="Calibri"/>
              <a:sym typeface="Calibri"/>
            </a:endParaRPr>
          </a:p>
        </p:txBody>
      </p:sp>
      <p:sp>
        <p:nvSpPr>
          <p:cNvPr id="45" name="Rettangolo 44"/>
          <p:cNvSpPr/>
          <p:nvPr/>
        </p:nvSpPr>
        <p:spPr>
          <a:xfrm>
            <a:off x="8256240" y="4649946"/>
            <a:ext cx="708290" cy="369330"/>
          </a:xfrm>
          <a:prstGeom prst="rect">
            <a:avLst/>
          </a:prstGeom>
          <a:solidFill>
            <a:srgbClr val="FFFFFF"/>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r>
              <a:rPr lang="it-IT">
                <a:solidFill>
                  <a:srgbClr val="000000"/>
                </a:solidFill>
              </a:rPr>
              <a:t>Rainy</a:t>
            </a:r>
            <a:endParaRPr lang="it-IT">
              <a:solidFill>
                <a:srgbClr val="000000"/>
              </a:solidFill>
              <a:latin typeface="Calibri"/>
              <a:ea typeface="Calibri"/>
              <a:cs typeface="Calibri"/>
              <a:sym typeface="Calibri"/>
            </a:endParaRPr>
          </a:p>
        </p:txBody>
      </p:sp>
      <p:sp>
        <p:nvSpPr>
          <p:cNvPr id="46" name="Rettangolo 45"/>
          <p:cNvSpPr/>
          <p:nvPr/>
        </p:nvSpPr>
        <p:spPr>
          <a:xfrm>
            <a:off x="8005529" y="5085184"/>
            <a:ext cx="1080120" cy="369330"/>
          </a:xfrm>
          <a:prstGeom prst="rect">
            <a:avLst/>
          </a:prstGeom>
          <a:solidFill>
            <a:schemeClr val="accent1">
              <a:lumMod val="60000"/>
              <a:lumOff val="40000"/>
            </a:schemeClr>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rtl="0" latinLnBrk="1" hangingPunct="0"/>
            <a:r>
              <a:rPr lang="it-IT" err="1">
                <a:solidFill>
                  <a:srgbClr val="000000"/>
                </a:solidFill>
              </a:rPr>
              <a:t>Windy</a:t>
            </a:r>
            <a:endParaRPr lang="it-IT">
              <a:solidFill>
                <a:srgbClr val="000000"/>
              </a:solidFill>
            </a:endParaRPr>
          </a:p>
        </p:txBody>
      </p:sp>
      <p:sp>
        <p:nvSpPr>
          <p:cNvPr id="47" name="Rettangolo 46"/>
          <p:cNvSpPr/>
          <p:nvPr/>
        </p:nvSpPr>
        <p:spPr>
          <a:xfrm>
            <a:off x="7752184" y="5517232"/>
            <a:ext cx="720080" cy="369330"/>
          </a:xfrm>
          <a:prstGeom prst="rect">
            <a:avLst/>
          </a:prstGeom>
          <a:solidFill>
            <a:srgbClr val="FFFFFF"/>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r>
              <a:rPr lang="it-IT">
                <a:solidFill>
                  <a:srgbClr val="000000"/>
                </a:solidFill>
                <a:latin typeface="Calibri"/>
                <a:ea typeface="Calibri"/>
                <a:cs typeface="Calibri"/>
                <a:sym typeface="Calibri"/>
              </a:rPr>
              <a:t>True</a:t>
            </a:r>
          </a:p>
        </p:txBody>
      </p:sp>
      <p:sp>
        <p:nvSpPr>
          <p:cNvPr id="48" name="Rettangolo 47"/>
          <p:cNvSpPr/>
          <p:nvPr/>
        </p:nvSpPr>
        <p:spPr>
          <a:xfrm>
            <a:off x="7752184" y="5939990"/>
            <a:ext cx="720080" cy="369330"/>
          </a:xfrm>
          <a:prstGeom prst="rect">
            <a:avLst/>
          </a:prstGeom>
          <a:solidFill>
            <a:schemeClr val="accent6">
              <a:lumMod val="75000"/>
            </a:schemeClr>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r>
              <a:rPr lang="it-IT" err="1">
                <a:solidFill>
                  <a:srgbClr val="000000"/>
                </a:solidFill>
                <a:latin typeface="Calibri"/>
                <a:ea typeface="Calibri"/>
                <a:cs typeface="Calibri"/>
                <a:sym typeface="Calibri"/>
              </a:rPr>
              <a:t>Rust</a:t>
            </a:r>
            <a:endParaRPr lang="it-IT">
              <a:solidFill>
                <a:srgbClr val="000000"/>
              </a:solidFill>
              <a:latin typeface="Calibri"/>
              <a:ea typeface="Calibri"/>
              <a:cs typeface="Calibri"/>
              <a:sym typeface="Calibri"/>
            </a:endParaRPr>
          </a:p>
        </p:txBody>
      </p:sp>
      <p:sp>
        <p:nvSpPr>
          <p:cNvPr id="50" name="Rettangolo 49"/>
          <p:cNvSpPr/>
          <p:nvPr/>
        </p:nvSpPr>
        <p:spPr>
          <a:xfrm>
            <a:off x="9264352" y="4648292"/>
            <a:ext cx="1189336" cy="369330"/>
          </a:xfrm>
          <a:prstGeom prst="rect">
            <a:avLst/>
          </a:prstGeom>
          <a:solidFill>
            <a:srgbClr val="FFFFFF"/>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r>
              <a:rPr lang="it-IT" err="1">
                <a:solidFill>
                  <a:srgbClr val="000000"/>
                </a:solidFill>
                <a:latin typeface="Calibri"/>
                <a:ea typeface="Calibri"/>
                <a:cs typeface="Calibri"/>
                <a:sym typeface="Calibri"/>
              </a:rPr>
              <a:t>Overcast</a:t>
            </a:r>
            <a:endParaRPr lang="it-IT">
              <a:solidFill>
                <a:srgbClr val="000000"/>
              </a:solidFill>
              <a:latin typeface="Calibri"/>
              <a:ea typeface="Calibri"/>
              <a:cs typeface="Calibri"/>
              <a:sym typeface="Calibri"/>
            </a:endParaRPr>
          </a:p>
        </p:txBody>
      </p:sp>
      <p:sp>
        <p:nvSpPr>
          <p:cNvPr id="51" name="Rettangolo 50"/>
          <p:cNvSpPr/>
          <p:nvPr/>
        </p:nvSpPr>
        <p:spPr>
          <a:xfrm>
            <a:off x="9498980" y="5085184"/>
            <a:ext cx="720080" cy="369330"/>
          </a:xfrm>
          <a:prstGeom prst="rect">
            <a:avLst/>
          </a:prstGeom>
          <a:solidFill>
            <a:schemeClr val="accent6">
              <a:lumMod val="75000"/>
            </a:schemeClr>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r>
              <a:rPr lang="it-IT">
                <a:solidFill>
                  <a:srgbClr val="000000"/>
                </a:solidFill>
                <a:latin typeface="Calibri"/>
                <a:ea typeface="Calibri"/>
                <a:cs typeface="Calibri"/>
                <a:sym typeface="Calibri"/>
              </a:rPr>
              <a:t>Virus</a:t>
            </a:r>
          </a:p>
        </p:txBody>
      </p:sp>
      <p:cxnSp>
        <p:nvCxnSpPr>
          <p:cNvPr id="34" name="Connettore 2 33"/>
          <p:cNvCxnSpPr/>
          <p:nvPr/>
        </p:nvCxnSpPr>
        <p:spPr>
          <a:xfrm>
            <a:off x="7248128" y="5589241"/>
            <a:ext cx="72008" cy="544705"/>
          </a:xfrm>
          <a:prstGeom prst="straightConnector1">
            <a:avLst/>
          </a:prstGeom>
          <a:noFill/>
          <a:ln w="25400" cap="flat">
            <a:solidFill>
              <a:srgbClr val="4F81BD"/>
            </a:solidFill>
            <a:prstDash val="dash"/>
            <a:bevel/>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59" name="Connettore 2 58"/>
          <p:cNvCxnSpPr/>
          <p:nvPr/>
        </p:nvCxnSpPr>
        <p:spPr>
          <a:xfrm>
            <a:off x="8976320" y="5589241"/>
            <a:ext cx="72008" cy="544705"/>
          </a:xfrm>
          <a:prstGeom prst="straightConnector1">
            <a:avLst/>
          </a:prstGeom>
          <a:noFill/>
          <a:ln w="25400" cap="flat">
            <a:solidFill>
              <a:srgbClr val="4F81BD"/>
            </a:solidFill>
            <a:prstDash val="dash"/>
            <a:bevel/>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1" name="TextBox 1">
            <a:extLst>
              <a:ext uri="{FF2B5EF4-FFF2-40B4-BE49-F238E27FC236}">
                <a16:creationId xmlns:a16="http://schemas.microsoft.com/office/drawing/2014/main" id="{C06E3216-2862-4A16-AAF0-E39A0E020B41}"/>
              </a:ext>
            </a:extLst>
          </p:cNvPr>
          <p:cNvSpPr txBox="1"/>
          <p:nvPr/>
        </p:nvSpPr>
        <p:spPr>
          <a:xfrm>
            <a:off x="2820418" y="391992"/>
            <a:ext cx="7092006" cy="492443"/>
          </a:xfrm>
          <a:prstGeom prst="rect">
            <a:avLst/>
          </a:prstGeom>
          <a:noFill/>
        </p:spPr>
        <p:txBody>
          <a:bodyPr wrap="none" rtlCol="0">
            <a:spAutoFit/>
          </a:bodyPr>
          <a:lstStyle/>
          <a:p>
            <a:r>
              <a:rPr lang="en-GB" sz="2600" b="1" err="1">
                <a:latin typeface="Tahoma" panose="020B0604030504040204" pitchFamily="34" charset="0"/>
                <a:ea typeface="Tahoma" panose="020B0604030504040204" pitchFamily="34" charset="0"/>
                <a:cs typeface="Tahoma" panose="020B0604030504040204" pitchFamily="34" charset="0"/>
              </a:rPr>
              <a:t>Addestramento</a:t>
            </a:r>
            <a:r>
              <a:rPr lang="en-GB" sz="2600" b="1">
                <a:latin typeface="Tahoma" panose="020B0604030504040204" pitchFamily="34" charset="0"/>
                <a:ea typeface="Tahoma" panose="020B0604030504040204" pitchFamily="34" charset="0"/>
                <a:cs typeface="Tahoma" panose="020B0604030504040204" pitchFamily="34" charset="0"/>
              </a:rPr>
              <a:t> </a:t>
            </a:r>
            <a:r>
              <a:rPr lang="en-GB" sz="2600" b="1" err="1">
                <a:latin typeface="Tahoma" panose="020B0604030504040204" pitchFamily="34" charset="0"/>
                <a:ea typeface="Tahoma" panose="020B0604030504040204" pitchFamily="34" charset="0"/>
                <a:cs typeface="Tahoma" panose="020B0604030504040204" pitchFamily="34" charset="0"/>
              </a:rPr>
              <a:t>degli</a:t>
            </a:r>
            <a:r>
              <a:rPr lang="en-GB" sz="2600" b="1">
                <a:latin typeface="Tahoma" panose="020B0604030504040204" pitchFamily="34" charset="0"/>
                <a:ea typeface="Tahoma" panose="020B0604030504040204" pitchFamily="34" charset="0"/>
                <a:cs typeface="Tahoma" panose="020B0604030504040204" pitchFamily="34" charset="0"/>
              </a:rPr>
              <a:t> </a:t>
            </a:r>
            <a:r>
              <a:rPr lang="en-GB" sz="2600" b="1" err="1">
                <a:latin typeface="Tahoma" panose="020B0604030504040204" pitchFamily="34" charset="0"/>
                <a:ea typeface="Tahoma" panose="020B0604030504040204" pitchFamily="34" charset="0"/>
                <a:cs typeface="Tahoma" panose="020B0604030504040204" pitchFamily="34" charset="0"/>
              </a:rPr>
              <a:t>Alberi</a:t>
            </a:r>
            <a:r>
              <a:rPr lang="en-GB" sz="2600" b="1">
                <a:latin typeface="Tahoma" panose="020B0604030504040204" pitchFamily="34" charset="0"/>
                <a:ea typeface="Tahoma" panose="020B0604030504040204" pitchFamily="34" charset="0"/>
                <a:cs typeface="Tahoma" panose="020B0604030504040204" pitchFamily="34" charset="0"/>
              </a:rPr>
              <a:t> di </a:t>
            </a:r>
            <a:r>
              <a:rPr lang="en-GB" sz="2600" b="1" err="1">
                <a:latin typeface="Tahoma" panose="020B0604030504040204" pitchFamily="34" charset="0"/>
                <a:ea typeface="Tahoma" panose="020B0604030504040204" pitchFamily="34" charset="0"/>
                <a:cs typeface="Tahoma" panose="020B0604030504040204" pitchFamily="34" charset="0"/>
              </a:rPr>
              <a:t>Decisione</a:t>
            </a:r>
            <a:endParaRPr lang="en-GB" sz="2600" b="1">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49C0853-1E1B-4D7F-95EF-47938C7EE2B5}"/>
              </a:ext>
            </a:extLst>
          </p:cNvPr>
          <p:cNvSpPr txBox="1"/>
          <p:nvPr/>
        </p:nvSpPr>
        <p:spPr>
          <a:xfrm>
            <a:off x="1285875" y="453509"/>
            <a:ext cx="6096000" cy="892552"/>
          </a:xfrm>
          <a:prstGeom prst="rect">
            <a:avLst/>
          </a:prstGeom>
          <a:noFill/>
        </p:spPr>
        <p:txBody>
          <a:bodyPr wrap="square">
            <a:spAutoFit/>
          </a:bodyPr>
          <a:lstStyle/>
          <a:p>
            <a:r>
              <a:rPr lang="en-GB" sz="2600" b="1" err="1">
                <a:latin typeface="Tahoma" panose="020B0604030504040204" pitchFamily="34" charset="0"/>
                <a:ea typeface="Tahoma" panose="020B0604030504040204" pitchFamily="34" charset="0"/>
                <a:cs typeface="Tahoma" panose="020B0604030504040204" pitchFamily="34" charset="0"/>
              </a:rPr>
              <a:t>Algoritmo</a:t>
            </a:r>
            <a:r>
              <a:rPr lang="en-GB" sz="2600" b="1">
                <a:latin typeface="Tahoma" panose="020B0604030504040204" pitchFamily="34" charset="0"/>
                <a:ea typeface="Tahoma" panose="020B0604030504040204" pitchFamily="34" charset="0"/>
                <a:cs typeface="Tahoma" panose="020B0604030504040204" pitchFamily="34" charset="0"/>
              </a:rPr>
              <a:t> di </a:t>
            </a:r>
            <a:r>
              <a:rPr lang="en-GB" sz="2600" b="1" err="1">
                <a:latin typeface="Tahoma" panose="020B0604030504040204" pitchFamily="34" charset="0"/>
                <a:ea typeface="Tahoma" panose="020B0604030504040204" pitchFamily="34" charset="0"/>
                <a:cs typeface="Tahoma" panose="020B0604030504040204" pitchFamily="34" charset="0"/>
              </a:rPr>
              <a:t>addestramento</a:t>
            </a:r>
            <a:r>
              <a:rPr lang="en-GB" sz="2600" b="1">
                <a:latin typeface="Tahoma" panose="020B0604030504040204" pitchFamily="34" charset="0"/>
                <a:ea typeface="Tahoma" panose="020B0604030504040204" pitchFamily="34" charset="0"/>
                <a:cs typeface="Tahoma" panose="020B0604030504040204" pitchFamily="34" charset="0"/>
              </a:rPr>
              <a:t> </a:t>
            </a:r>
            <a:r>
              <a:rPr lang="en-GB" sz="2600" b="1" err="1">
                <a:latin typeface="Tahoma" panose="020B0604030504040204" pitchFamily="34" charset="0"/>
                <a:ea typeface="Tahoma" panose="020B0604030504040204" pitchFamily="34" charset="0"/>
                <a:cs typeface="Tahoma" panose="020B0604030504040204" pitchFamily="34" charset="0"/>
              </a:rPr>
              <a:t>degli</a:t>
            </a:r>
            <a:r>
              <a:rPr lang="en-GB" sz="2600" b="1">
                <a:latin typeface="Tahoma" panose="020B0604030504040204" pitchFamily="34" charset="0"/>
                <a:ea typeface="Tahoma" panose="020B0604030504040204" pitchFamily="34" charset="0"/>
                <a:cs typeface="Tahoma" panose="020B0604030504040204" pitchFamily="34" charset="0"/>
              </a:rPr>
              <a:t> </a:t>
            </a:r>
            <a:r>
              <a:rPr lang="en-GB" sz="2600" b="1" err="1">
                <a:latin typeface="Tahoma" panose="020B0604030504040204" pitchFamily="34" charset="0"/>
                <a:ea typeface="Tahoma" panose="020B0604030504040204" pitchFamily="34" charset="0"/>
                <a:cs typeface="Tahoma" panose="020B0604030504040204" pitchFamily="34" charset="0"/>
              </a:rPr>
              <a:t>Alberi</a:t>
            </a:r>
            <a:r>
              <a:rPr lang="en-GB" sz="2600" b="1">
                <a:latin typeface="Tahoma" panose="020B0604030504040204" pitchFamily="34" charset="0"/>
                <a:ea typeface="Tahoma" panose="020B0604030504040204" pitchFamily="34" charset="0"/>
                <a:cs typeface="Tahoma" panose="020B0604030504040204" pitchFamily="34" charset="0"/>
              </a:rPr>
              <a:t> di </a:t>
            </a:r>
            <a:r>
              <a:rPr lang="en-GB" sz="2600" b="1" err="1">
                <a:latin typeface="Tahoma" panose="020B0604030504040204" pitchFamily="34" charset="0"/>
                <a:ea typeface="Tahoma" panose="020B0604030504040204" pitchFamily="34" charset="0"/>
                <a:cs typeface="Tahoma" panose="020B0604030504040204" pitchFamily="34" charset="0"/>
              </a:rPr>
              <a:t>Decisione</a:t>
            </a:r>
            <a:r>
              <a:rPr lang="en-GB" sz="2600" b="1">
                <a:latin typeface="Tahoma" panose="020B0604030504040204" pitchFamily="34" charset="0"/>
                <a:ea typeface="Tahoma" panose="020B0604030504040204" pitchFamily="34" charset="0"/>
                <a:cs typeface="Tahoma" panose="020B0604030504040204" pitchFamily="34" charset="0"/>
              </a:rPr>
              <a:t> ID3</a:t>
            </a:r>
          </a:p>
        </p:txBody>
      </p:sp>
      <p:sp>
        <p:nvSpPr>
          <p:cNvPr id="4" name="CasellaDiTesto 3">
            <a:extLst>
              <a:ext uri="{FF2B5EF4-FFF2-40B4-BE49-F238E27FC236}">
                <a16:creationId xmlns:a16="http://schemas.microsoft.com/office/drawing/2014/main" id="{15BB14A6-D51D-42AF-811C-4BC75F4DF969}"/>
              </a:ext>
            </a:extLst>
          </p:cNvPr>
          <p:cNvSpPr txBox="1"/>
          <p:nvPr/>
        </p:nvSpPr>
        <p:spPr>
          <a:xfrm>
            <a:off x="873918" y="1483448"/>
            <a:ext cx="5922170" cy="3970318"/>
          </a:xfrm>
          <a:prstGeom prst="rect">
            <a:avLst/>
          </a:prstGeom>
          <a:noFill/>
        </p:spPr>
        <p:txBody>
          <a:bodyPr wrap="square">
            <a:spAutoFit/>
          </a:bodyPr>
          <a:lstStyle/>
          <a:p>
            <a:pPr algn="l"/>
            <a:r>
              <a:rPr lang="en-US" b="1" i="0" err="1">
                <a:solidFill>
                  <a:srgbClr val="111111"/>
                </a:solidFill>
                <a:effectLst/>
                <a:latin typeface="Tahoma" panose="020B0604030504040204" pitchFamily="34" charset="0"/>
                <a:ea typeface="Tahoma" panose="020B0604030504040204" pitchFamily="34" charset="0"/>
                <a:cs typeface="Tahoma" panose="020B0604030504040204" pitchFamily="34" charset="0"/>
              </a:rPr>
              <a:t>Passi</a:t>
            </a: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1" i="0" err="1">
                <a:solidFill>
                  <a:srgbClr val="111111"/>
                </a:solidFill>
                <a:effectLst/>
                <a:latin typeface="Tahoma" panose="020B0604030504040204" pitchFamily="34" charset="0"/>
                <a:ea typeface="Tahoma" panose="020B0604030504040204" pitchFamily="34" charset="0"/>
                <a:cs typeface="Tahoma" panose="020B0604030504040204" pitchFamily="34" charset="0"/>
              </a:rPr>
              <a:t>dell’algoritmo</a:t>
            </a: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 ID3 </a:t>
            </a:r>
            <a:r>
              <a:rPr lang="it-IT" b="0" i="0">
                <a:solidFill>
                  <a:srgbClr val="202122"/>
                </a:solidFill>
                <a:effectLst/>
                <a:latin typeface="Tahoma" panose="020B0604030504040204" pitchFamily="34" charset="0"/>
                <a:ea typeface="Tahoma" panose="020B0604030504040204" pitchFamily="34" charset="0"/>
                <a:cs typeface="Tahoma" panose="020B0604030504040204" pitchFamily="34" charset="0"/>
              </a:rPr>
              <a:t>(</a:t>
            </a:r>
            <a:r>
              <a:rPr lang="it-IT" b="1" i="0">
                <a:solidFill>
                  <a:srgbClr val="202122"/>
                </a:solidFill>
                <a:effectLst/>
                <a:latin typeface="Tahoma" panose="020B0604030504040204" pitchFamily="34" charset="0"/>
                <a:ea typeface="Tahoma" panose="020B0604030504040204" pitchFamily="34" charset="0"/>
                <a:cs typeface="Tahoma" panose="020B0604030504040204" pitchFamily="34" charset="0"/>
              </a:rPr>
              <a:t>Iterative </a:t>
            </a:r>
            <a:r>
              <a:rPr lang="it-IT" b="1" i="0" err="1">
                <a:solidFill>
                  <a:srgbClr val="202122"/>
                </a:solidFill>
                <a:effectLst/>
                <a:latin typeface="Tahoma" panose="020B0604030504040204" pitchFamily="34" charset="0"/>
                <a:ea typeface="Tahoma" panose="020B0604030504040204" pitchFamily="34" charset="0"/>
                <a:cs typeface="Tahoma" panose="020B0604030504040204" pitchFamily="34" charset="0"/>
              </a:rPr>
              <a:t>Dichotomiser</a:t>
            </a:r>
            <a:r>
              <a:rPr lang="it-IT" b="1" i="0">
                <a:solidFill>
                  <a:srgbClr val="202122"/>
                </a:solidFill>
                <a:effectLst/>
                <a:latin typeface="Tahoma" panose="020B0604030504040204" pitchFamily="34" charset="0"/>
                <a:ea typeface="Tahoma" panose="020B0604030504040204" pitchFamily="34" charset="0"/>
                <a:cs typeface="Tahoma" panose="020B0604030504040204" pitchFamily="34" charset="0"/>
              </a:rPr>
              <a:t> 3</a:t>
            </a:r>
            <a:r>
              <a:rPr lang="it-IT" b="0" i="0">
                <a:solidFill>
                  <a:srgbClr val="202122"/>
                </a:solidFill>
                <a:effectLst/>
                <a:latin typeface="Tahoma" panose="020B0604030504040204" pitchFamily="34" charset="0"/>
                <a:ea typeface="Tahoma" panose="020B0604030504040204" pitchFamily="34" charset="0"/>
                <a:cs typeface="Tahoma" panose="020B0604030504040204" pitchFamily="34" charset="0"/>
              </a:rPr>
              <a:t>) </a:t>
            </a:r>
            <a:r>
              <a:rPr lang="it-IT" b="1" i="0">
                <a:solidFill>
                  <a:srgbClr val="202122"/>
                </a:solidFill>
                <a:effectLst/>
                <a:latin typeface="Tahoma" panose="020B0604030504040204" pitchFamily="34" charset="0"/>
                <a:ea typeface="Tahoma" panose="020B0604030504040204" pitchFamily="34" charset="0"/>
                <a:cs typeface="Tahoma" panose="020B0604030504040204" pitchFamily="34" charset="0"/>
              </a:rPr>
              <a:t>usato per generare un albero di decisione da un </a:t>
            </a:r>
            <a:r>
              <a:rPr lang="it-IT" b="1" i="0" err="1">
                <a:solidFill>
                  <a:srgbClr val="202122"/>
                </a:solidFill>
                <a:effectLst/>
                <a:latin typeface="Tahoma" panose="020B0604030504040204" pitchFamily="34" charset="0"/>
                <a:ea typeface="Tahoma" panose="020B0604030504040204" pitchFamily="34" charset="0"/>
                <a:cs typeface="Tahoma" panose="020B0604030504040204" pitchFamily="34" charset="0"/>
              </a:rPr>
              <a:t>dataset</a:t>
            </a:r>
            <a:r>
              <a:rPr lang="it-IT" b="1" i="0">
                <a:solidFill>
                  <a:srgbClr val="202122"/>
                </a:solidFill>
                <a:effectLst/>
                <a:latin typeface="Tahoma" panose="020B0604030504040204" pitchFamily="34" charset="0"/>
                <a:ea typeface="Tahoma" panose="020B0604030504040204" pitchFamily="34" charset="0"/>
                <a:cs typeface="Tahoma" panose="020B0604030504040204" pitchFamily="34" charset="0"/>
              </a:rPr>
              <a:t>. </a:t>
            </a:r>
            <a:r>
              <a:rPr lang="en-US" b="1">
                <a:solidFill>
                  <a:srgbClr val="111111"/>
                </a:solidFill>
                <a:latin typeface="Tahoma" panose="020B0604030504040204" pitchFamily="34" charset="0"/>
                <a:ea typeface="Tahoma" panose="020B0604030504040204" pitchFamily="34" charset="0"/>
                <a:cs typeface="Tahoma" panose="020B0604030504040204" pitchFamily="34" charset="0"/>
              </a:rPr>
              <a:t>ID3 è </a:t>
            </a:r>
            <a:r>
              <a:rPr lang="en-US" b="1" err="1">
                <a:solidFill>
                  <a:srgbClr val="111111"/>
                </a:solidFill>
                <a:latin typeface="Tahoma" panose="020B0604030504040204" pitchFamily="34" charset="0"/>
                <a:ea typeface="Tahoma" panose="020B0604030504040204" pitchFamily="34" charset="0"/>
                <a:cs typeface="Tahoma" panose="020B0604030504040204" pitchFamily="34" charset="0"/>
              </a:rPr>
              <a:t>il</a:t>
            </a:r>
            <a:r>
              <a:rPr lang="en-US" b="1">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111111"/>
                </a:solidFill>
                <a:latin typeface="Tahoma" panose="020B0604030504040204" pitchFamily="34" charset="0"/>
                <a:ea typeface="Tahoma" panose="020B0604030504040204" pitchFamily="34" charset="0"/>
                <a:cs typeface="Tahoma" panose="020B0604030504040204" pitchFamily="34" charset="0"/>
              </a:rPr>
              <a:t>precursore</a:t>
            </a:r>
            <a:r>
              <a:rPr lang="en-US" b="1">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111111"/>
                </a:solidFill>
                <a:latin typeface="Tahoma" panose="020B0604030504040204" pitchFamily="34" charset="0"/>
                <a:ea typeface="Tahoma" panose="020B0604030504040204" pitchFamily="34" charset="0"/>
                <a:cs typeface="Tahoma" panose="020B0604030504040204" pitchFamily="34" charset="0"/>
              </a:rPr>
              <a:t>dell’algoritmo</a:t>
            </a:r>
            <a:r>
              <a:rPr lang="en-US" b="1">
                <a:solidFill>
                  <a:srgbClr val="111111"/>
                </a:solidFill>
                <a:latin typeface="Tahoma" panose="020B0604030504040204" pitchFamily="34" charset="0"/>
                <a:ea typeface="Tahoma" panose="020B0604030504040204" pitchFamily="34" charset="0"/>
                <a:cs typeface="Tahoma" panose="020B0604030504040204" pitchFamily="34" charset="0"/>
              </a:rPr>
              <a:t> C4.5: </a:t>
            </a:r>
          </a:p>
          <a:p>
            <a:pPr algn="l"/>
            <a:endPar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pPr algn="l">
              <a:buFont typeface="+mj-lt"/>
              <a:buAutoNum type="arabicPeriod"/>
            </a:pPr>
            <a:r>
              <a:rPr lang="en-US" b="0" i="0" err="1">
                <a:solidFill>
                  <a:srgbClr val="111111"/>
                </a:solidFill>
                <a:effectLst/>
                <a:latin typeface="Tahoma" panose="020B0604030504040204" pitchFamily="34" charset="0"/>
                <a:ea typeface="Tahoma" panose="020B0604030504040204" pitchFamily="34" charset="0"/>
                <a:cs typeface="Tahoma" panose="020B0604030504040204" pitchFamily="34" charset="0"/>
              </a:rPr>
              <a:t>Inizia</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con un </a:t>
            </a:r>
            <a:r>
              <a:rPr lang="en-US" b="0" i="0" err="1">
                <a:solidFill>
                  <a:srgbClr val="111111"/>
                </a:solidFill>
                <a:effectLst/>
                <a:latin typeface="Tahoma" panose="020B0604030504040204" pitchFamily="34" charset="0"/>
                <a:ea typeface="Tahoma" panose="020B0604030504040204" pitchFamily="34" charset="0"/>
                <a:cs typeface="Tahoma" panose="020B0604030504040204" pitchFamily="34" charset="0"/>
              </a:rPr>
              <a:t>insieme</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err="1">
                <a:solidFill>
                  <a:srgbClr val="111111"/>
                </a:solidFill>
                <a:effectLst/>
                <a:latin typeface="Tahoma" panose="020B0604030504040204" pitchFamily="34" charset="0"/>
                <a:ea typeface="Tahoma" panose="020B0604030504040204" pitchFamily="34" charset="0"/>
                <a:cs typeface="Tahoma" panose="020B0604030504040204" pitchFamily="34" charset="0"/>
              </a:rPr>
              <a:t>d’origine</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S</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come </a:t>
            </a:r>
            <a:r>
              <a:rPr lang="en-US" b="0" i="0" err="1">
                <a:solidFill>
                  <a:srgbClr val="111111"/>
                </a:solidFill>
                <a:effectLst/>
                <a:latin typeface="Tahoma" panose="020B0604030504040204" pitchFamily="34" charset="0"/>
                <a:ea typeface="Tahoma" panose="020B0604030504040204" pitchFamily="34" charset="0"/>
                <a:cs typeface="Tahoma" panose="020B0604030504040204" pitchFamily="34" charset="0"/>
              </a:rPr>
              <a:t>nodo</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err="1">
                <a:solidFill>
                  <a:srgbClr val="111111"/>
                </a:solidFill>
                <a:effectLst/>
                <a:latin typeface="Tahoma" panose="020B0604030504040204" pitchFamily="34" charset="0"/>
                <a:ea typeface="Tahoma" panose="020B0604030504040204" pitchFamily="34" charset="0"/>
                <a:cs typeface="Tahoma" panose="020B0604030504040204" pitchFamily="34" charset="0"/>
              </a:rPr>
              <a:t>radice</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a:t>
            </a:r>
          </a:p>
          <a:p>
            <a:pPr algn="l">
              <a:buFont typeface="+mj-lt"/>
              <a:buAutoNum type="arabicPeriod"/>
            </a:pPr>
            <a:endPar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pPr algn="l">
              <a:buFont typeface="+mj-lt"/>
              <a:buAutoNum type="arabicPeriod"/>
            </a:pPr>
            <a:r>
              <a:rPr lang="en-US">
                <a:solidFill>
                  <a:srgbClr val="111111"/>
                </a:solidFill>
                <a:latin typeface="Tahoma" panose="020B0604030504040204" pitchFamily="34" charset="0"/>
                <a:ea typeface="Tahoma" panose="020B0604030504040204" pitchFamily="34" charset="0"/>
                <a:cs typeface="Tahoma" panose="020B0604030504040204" pitchFamily="34" charset="0"/>
              </a:rPr>
              <a:t>Per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ciascuna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iterazione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dell’algoritmo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esso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itera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attraverso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gli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attribute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mai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usati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b="1">
                <a:solidFill>
                  <a:srgbClr val="111111"/>
                </a:solidFill>
                <a:latin typeface="Tahoma" panose="020B0604030504040204" pitchFamily="34" charset="0"/>
                <a:ea typeface="Tahoma" panose="020B0604030504040204" pitchFamily="34" charset="0"/>
                <a:cs typeface="Tahoma" panose="020B0604030504040204" pitchFamily="34" charset="0"/>
              </a:rPr>
              <a:t>S </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e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calcola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Entropy(H)</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e </a:t>
            </a: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Information Gain(IG) </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di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questo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attributo</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a:t>
            </a:r>
          </a:p>
          <a:p>
            <a:pPr algn="l">
              <a:buFont typeface="+mj-lt"/>
              <a:buAutoNum type="arabicPeriod"/>
            </a:pPr>
            <a:endPar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pPr algn="l">
              <a:buFont typeface="+mj-lt"/>
              <a:buAutoNum type="arabicPeriod"/>
            </a:pP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Esso poi </a:t>
            </a:r>
            <a:r>
              <a:rPr lang="en-US" b="0" i="0" err="1">
                <a:solidFill>
                  <a:srgbClr val="111111"/>
                </a:solidFill>
                <a:effectLst/>
                <a:latin typeface="Tahoma" panose="020B0604030504040204" pitchFamily="34" charset="0"/>
                <a:ea typeface="Tahoma" panose="020B0604030504040204" pitchFamily="34" charset="0"/>
                <a:cs typeface="Tahoma" panose="020B0604030504040204" pitchFamily="34" charset="0"/>
              </a:rPr>
              <a:t>selezione</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err="1">
                <a:solidFill>
                  <a:srgbClr val="111111"/>
                </a:solidFill>
                <a:effectLst/>
                <a:latin typeface="Tahoma" panose="020B0604030504040204" pitchFamily="34" charset="0"/>
                <a:ea typeface="Tahoma" panose="020B0604030504040204" pitchFamily="34" charset="0"/>
                <a:cs typeface="Tahoma" panose="020B0604030504040204" pitchFamily="34" charset="0"/>
              </a:rPr>
              <a:t>l’attributo</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err="1">
                <a:solidFill>
                  <a:srgbClr val="111111"/>
                </a:solidFill>
                <a:effectLst/>
                <a:latin typeface="Tahoma" panose="020B0604030504040204" pitchFamily="34" charset="0"/>
                <a:ea typeface="Tahoma" panose="020B0604030504040204" pitchFamily="34" charset="0"/>
                <a:cs typeface="Tahoma" panose="020B0604030504040204" pitchFamily="34" charset="0"/>
              </a:rPr>
              <a:t>che</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ha la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minore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111111"/>
                </a:solidFill>
                <a:latin typeface="Tahoma" panose="020B0604030504040204" pitchFamily="34" charset="0"/>
                <a:ea typeface="Tahoma" panose="020B0604030504040204" pitchFamily="34" charset="0"/>
                <a:cs typeface="Tahoma" panose="020B0604030504040204" pitchFamily="34" charset="0"/>
              </a:rPr>
              <a:t>entropia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o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il</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più</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grande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111111"/>
                </a:solidFill>
                <a:latin typeface="Tahoma" panose="020B0604030504040204" pitchFamily="34" charset="0"/>
                <a:ea typeface="Tahoma" panose="020B0604030504040204" pitchFamily="34" charset="0"/>
                <a:cs typeface="Tahoma" panose="020B0604030504040204" pitchFamily="34" charset="0"/>
              </a:rPr>
              <a:t>Guadagno</a:t>
            </a:r>
            <a:r>
              <a:rPr lang="en-US" b="1">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111111"/>
                </a:solidFill>
                <a:latin typeface="Tahoma" panose="020B0604030504040204" pitchFamily="34" charset="0"/>
                <a:ea typeface="Tahoma" panose="020B0604030504040204" pitchFamily="34" charset="0"/>
                <a:cs typeface="Tahoma" panose="020B0604030504040204" pitchFamily="34" charset="0"/>
              </a:rPr>
              <a:t>d’Informazione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endPar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6" name="Immagine 5">
            <a:extLst>
              <a:ext uri="{FF2B5EF4-FFF2-40B4-BE49-F238E27FC236}">
                <a16:creationId xmlns:a16="http://schemas.microsoft.com/office/drawing/2014/main" id="{25CE58A6-94FD-48C4-A00F-4E82E99DC4AC}"/>
              </a:ext>
            </a:extLst>
          </p:cNvPr>
          <p:cNvPicPr>
            <a:picLocks noChangeAspect="1"/>
          </p:cNvPicPr>
          <p:nvPr/>
        </p:nvPicPr>
        <p:blipFill>
          <a:blip r:embed="rId2"/>
          <a:stretch>
            <a:fillRect/>
          </a:stretch>
        </p:blipFill>
        <p:spPr>
          <a:xfrm>
            <a:off x="6796088" y="1149340"/>
            <a:ext cx="5018372" cy="3927485"/>
          </a:xfrm>
          <a:prstGeom prst="rect">
            <a:avLst/>
          </a:prstGeom>
        </p:spPr>
      </p:pic>
      <p:sp>
        <p:nvSpPr>
          <p:cNvPr id="8" name="CasellaDiTesto 7">
            <a:extLst>
              <a:ext uri="{FF2B5EF4-FFF2-40B4-BE49-F238E27FC236}">
                <a16:creationId xmlns:a16="http://schemas.microsoft.com/office/drawing/2014/main" id="{2F348DD6-E16F-408F-ACAB-0A6D73FA55DB}"/>
              </a:ext>
            </a:extLst>
          </p:cNvPr>
          <p:cNvSpPr txBox="1"/>
          <p:nvPr/>
        </p:nvSpPr>
        <p:spPr>
          <a:xfrm>
            <a:off x="873918" y="5453766"/>
            <a:ext cx="11057244" cy="1477328"/>
          </a:xfrm>
          <a:prstGeom prst="rect">
            <a:avLst/>
          </a:prstGeom>
          <a:noFill/>
        </p:spPr>
        <p:txBody>
          <a:bodyPr wrap="square">
            <a:spAutoFit/>
          </a:bodyPr>
          <a:lstStyle/>
          <a:p>
            <a:pPr algn="l"/>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4. </a:t>
            </a:r>
            <a:r>
              <a:rPr lang="en-US" b="0" i="0" err="1">
                <a:solidFill>
                  <a:srgbClr val="111111"/>
                </a:solidFill>
                <a:effectLst/>
                <a:latin typeface="Tahoma" panose="020B0604030504040204" pitchFamily="34" charset="0"/>
                <a:ea typeface="Tahoma" panose="020B0604030504040204" pitchFamily="34" charset="0"/>
                <a:cs typeface="Tahoma" panose="020B0604030504040204" pitchFamily="34" charset="0"/>
              </a:rPr>
              <a:t>L’insieme</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S</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è poi </a:t>
            </a:r>
            <a:r>
              <a:rPr lang="en-US" b="0" i="0" err="1">
                <a:solidFill>
                  <a:srgbClr val="111111"/>
                </a:solidFill>
                <a:effectLst/>
                <a:latin typeface="Tahoma" panose="020B0604030504040204" pitchFamily="34" charset="0"/>
                <a:ea typeface="Tahoma" panose="020B0604030504040204" pitchFamily="34" charset="0"/>
                <a:cs typeface="Tahoma" panose="020B0604030504040204" pitchFamily="34" charset="0"/>
              </a:rPr>
              <a:t>suddiviso</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(splitting) </a:t>
            </a:r>
            <a:r>
              <a:rPr lang="en-US" b="0" i="0" err="1">
                <a:solidFill>
                  <a:srgbClr val="111111"/>
                </a:solidFill>
                <a:effectLst/>
                <a:latin typeface="Tahoma" panose="020B0604030504040204" pitchFamily="34" charset="0"/>
                <a:ea typeface="Tahoma" panose="020B0604030504040204" pitchFamily="34" charset="0"/>
                <a:cs typeface="Tahoma" panose="020B0604030504040204" pitchFamily="34" charset="0"/>
              </a:rPr>
              <a:t>dall’attributo</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err="1">
                <a:solidFill>
                  <a:srgbClr val="111111"/>
                </a:solidFill>
                <a:effectLst/>
                <a:latin typeface="Tahoma" panose="020B0604030504040204" pitchFamily="34" charset="0"/>
                <a:ea typeface="Tahoma" panose="020B0604030504040204" pitchFamily="34" charset="0"/>
                <a:cs typeface="Tahoma" panose="020B0604030504040204" pitchFamily="34" charset="0"/>
              </a:rPr>
              <a:t>selezionato</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err="1">
                <a:solidFill>
                  <a:srgbClr val="111111"/>
                </a:solidFill>
                <a:effectLst/>
                <a:latin typeface="Tahoma" panose="020B0604030504040204" pitchFamily="34" charset="0"/>
                <a:ea typeface="Tahoma" panose="020B0604030504040204" pitchFamily="34" charset="0"/>
                <a:cs typeface="Tahoma" panose="020B0604030504040204" pitchFamily="34" charset="0"/>
              </a:rPr>
              <a:t>che</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err="1">
                <a:solidFill>
                  <a:srgbClr val="111111"/>
                </a:solidFill>
                <a:effectLst/>
                <a:latin typeface="Tahoma" panose="020B0604030504040204" pitchFamily="34" charset="0"/>
                <a:ea typeface="Tahoma" panose="020B0604030504040204" pitchFamily="34" charset="0"/>
                <a:cs typeface="Tahoma" panose="020B0604030504040204" pitchFamily="34" charset="0"/>
              </a:rPr>
              <a:t>funge</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da </a:t>
            </a:r>
            <a:r>
              <a:rPr lang="en-US" b="0" i="0" err="1">
                <a:solidFill>
                  <a:srgbClr val="111111"/>
                </a:solidFill>
                <a:effectLst/>
                <a:latin typeface="Tahoma" panose="020B0604030504040204" pitchFamily="34" charset="0"/>
                <a:ea typeface="Tahoma" panose="020B0604030504040204" pitchFamily="34" charset="0"/>
                <a:cs typeface="Tahoma" panose="020B0604030504040204" pitchFamily="34" charset="0"/>
              </a:rPr>
              <a:t>spartiacque</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al fine di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produrre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un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più</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sottoinsiemi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dati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endPar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pPr algn="l"/>
            <a:endParaRPr lang="en-US">
              <a:solidFill>
                <a:srgbClr val="111111"/>
              </a:solidFill>
              <a:latin typeface="Tahoma" panose="020B0604030504040204" pitchFamily="34" charset="0"/>
              <a:ea typeface="Tahoma" panose="020B0604030504040204" pitchFamily="34" charset="0"/>
              <a:cs typeface="Tahoma" panose="020B0604030504040204" pitchFamily="34" charset="0"/>
            </a:endParaRPr>
          </a:p>
          <a:p>
            <a:pPr algn="l"/>
            <a:r>
              <a:rPr lang="en-US">
                <a:solidFill>
                  <a:srgbClr val="111111"/>
                </a:solidFill>
                <a:latin typeface="Tahoma" panose="020B0604030504040204" pitchFamily="34" charset="0"/>
                <a:ea typeface="Tahoma" panose="020B0604030504040204" pitchFamily="34" charset="0"/>
                <a:cs typeface="Tahoma" panose="020B0604030504040204" pitchFamily="34" charset="0"/>
              </a:rPr>
              <a:t>5.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L’algoritmo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continua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ricorsivamento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su</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ciascun</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sottoinsieme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considerando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solo attribute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mai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selezionati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prima. </a:t>
            </a:r>
            <a:endPar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07075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49C0853-1E1B-4D7F-95EF-47938C7EE2B5}"/>
              </a:ext>
            </a:extLst>
          </p:cNvPr>
          <p:cNvSpPr txBox="1"/>
          <p:nvPr/>
        </p:nvSpPr>
        <p:spPr>
          <a:xfrm>
            <a:off x="1285874" y="453509"/>
            <a:ext cx="9906733" cy="492443"/>
          </a:xfrm>
          <a:prstGeom prst="rect">
            <a:avLst/>
          </a:prstGeom>
          <a:noFill/>
        </p:spPr>
        <p:txBody>
          <a:bodyPr wrap="square">
            <a:spAutoFit/>
          </a:bodyPr>
          <a:lstStyle/>
          <a:p>
            <a:r>
              <a:rPr lang="en-GB" sz="2600" b="1" err="1">
                <a:latin typeface="Tahoma" panose="020B0604030504040204" pitchFamily="34" charset="0"/>
                <a:ea typeface="Tahoma" panose="020B0604030504040204" pitchFamily="34" charset="0"/>
                <a:cs typeface="Tahoma" panose="020B0604030504040204" pitchFamily="34" charset="0"/>
              </a:rPr>
              <a:t>Algoritmo</a:t>
            </a:r>
            <a:r>
              <a:rPr lang="en-GB" sz="2600" b="1">
                <a:latin typeface="Tahoma" panose="020B0604030504040204" pitchFamily="34" charset="0"/>
                <a:ea typeface="Tahoma" panose="020B0604030504040204" pitchFamily="34" charset="0"/>
                <a:cs typeface="Tahoma" panose="020B0604030504040204" pitchFamily="34" charset="0"/>
              </a:rPr>
              <a:t> di </a:t>
            </a:r>
            <a:r>
              <a:rPr lang="en-GB" sz="2600" b="1" err="1">
                <a:latin typeface="Tahoma" panose="020B0604030504040204" pitchFamily="34" charset="0"/>
                <a:ea typeface="Tahoma" panose="020B0604030504040204" pitchFamily="34" charset="0"/>
                <a:cs typeface="Tahoma" panose="020B0604030504040204" pitchFamily="34" charset="0"/>
              </a:rPr>
              <a:t>Addestramento</a:t>
            </a:r>
            <a:r>
              <a:rPr lang="en-GB" sz="2600" b="1">
                <a:latin typeface="Tahoma" panose="020B0604030504040204" pitchFamily="34" charset="0"/>
                <a:ea typeface="Tahoma" panose="020B0604030504040204" pitchFamily="34" charset="0"/>
                <a:cs typeface="Tahoma" panose="020B0604030504040204" pitchFamily="34" charset="0"/>
              </a:rPr>
              <a:t> di </a:t>
            </a:r>
            <a:r>
              <a:rPr lang="en-GB" sz="2600" b="1" err="1">
                <a:latin typeface="Tahoma" panose="020B0604030504040204" pitchFamily="34" charset="0"/>
                <a:ea typeface="Tahoma" panose="020B0604030504040204" pitchFamily="34" charset="0"/>
                <a:cs typeface="Tahoma" panose="020B0604030504040204" pitchFamily="34" charset="0"/>
              </a:rPr>
              <a:t>Alberi</a:t>
            </a:r>
            <a:r>
              <a:rPr lang="en-GB" sz="2600" b="1">
                <a:latin typeface="Tahoma" panose="020B0604030504040204" pitchFamily="34" charset="0"/>
                <a:ea typeface="Tahoma" panose="020B0604030504040204" pitchFamily="34" charset="0"/>
                <a:cs typeface="Tahoma" panose="020B0604030504040204" pitchFamily="34" charset="0"/>
              </a:rPr>
              <a:t> di </a:t>
            </a:r>
            <a:r>
              <a:rPr lang="en-GB" sz="2600" b="1" err="1">
                <a:latin typeface="Tahoma" panose="020B0604030504040204" pitchFamily="34" charset="0"/>
                <a:ea typeface="Tahoma" panose="020B0604030504040204" pitchFamily="34" charset="0"/>
                <a:cs typeface="Tahoma" panose="020B0604030504040204" pitchFamily="34" charset="0"/>
              </a:rPr>
              <a:t>Decisione</a:t>
            </a:r>
            <a:r>
              <a:rPr lang="en-GB" sz="2600" b="1">
                <a:latin typeface="Tahoma" panose="020B0604030504040204" pitchFamily="34" charset="0"/>
                <a:ea typeface="Tahoma" panose="020B0604030504040204" pitchFamily="34" charset="0"/>
                <a:cs typeface="Tahoma" panose="020B0604030504040204" pitchFamily="34" charset="0"/>
              </a:rPr>
              <a:t> ID3</a:t>
            </a:r>
          </a:p>
        </p:txBody>
      </p:sp>
      <p:sp>
        <p:nvSpPr>
          <p:cNvPr id="6" name="CasellaDiTesto 5">
            <a:extLst>
              <a:ext uri="{FF2B5EF4-FFF2-40B4-BE49-F238E27FC236}">
                <a16:creationId xmlns:a16="http://schemas.microsoft.com/office/drawing/2014/main" id="{A540F1F9-05B7-4EE3-ACFD-354BD2037DBC}"/>
              </a:ext>
            </a:extLst>
          </p:cNvPr>
          <p:cNvSpPr txBox="1"/>
          <p:nvPr/>
        </p:nvSpPr>
        <p:spPr>
          <a:xfrm>
            <a:off x="957994" y="1253073"/>
            <a:ext cx="10234613" cy="923330"/>
          </a:xfrm>
          <a:prstGeom prst="rect">
            <a:avLst/>
          </a:prstGeom>
          <a:noFill/>
        </p:spPr>
        <p:txBody>
          <a:bodyPr wrap="square">
            <a:spAutoFit/>
          </a:bodyPr>
          <a:lstStyle/>
          <a:p>
            <a:pPr marL="285750" indent="-285750">
              <a:buFont typeface="Arial" panose="020B0604020202020204" pitchFamily="34" charset="0"/>
              <a:buChar char="•"/>
            </a:pPr>
            <a:r>
              <a:rPr lang="it-IT">
                <a:latin typeface="Tahoma" panose="020B0604030504040204" pitchFamily="34" charset="0"/>
                <a:ea typeface="Tahoma" panose="020B0604030504040204" pitchFamily="34" charset="0"/>
                <a:cs typeface="Tahoma" panose="020B0604030504040204" pitchFamily="34" charset="0"/>
              </a:rPr>
              <a:t>Per esempio, un nodo può essere </a:t>
            </a:r>
            <a:r>
              <a:rPr lang="it-IT" err="1">
                <a:latin typeface="Tahoma" panose="020B0604030504040204" pitchFamily="34" charset="0"/>
                <a:ea typeface="Tahoma" panose="020B0604030504040204" pitchFamily="34" charset="0"/>
                <a:cs typeface="Tahoma" panose="020B0604030504040204" pitchFamily="34" charset="0"/>
              </a:rPr>
              <a:t>splittato</a:t>
            </a:r>
            <a:r>
              <a:rPr lang="it-IT">
                <a:latin typeface="Tahoma" panose="020B0604030504040204" pitchFamily="34" charset="0"/>
                <a:ea typeface="Tahoma" panose="020B0604030504040204" pitchFamily="34" charset="0"/>
                <a:cs typeface="Tahoma" panose="020B0604030504040204" pitchFamily="34" charset="0"/>
              </a:rPr>
              <a:t> in nodi figli a seconda dei sottoinsiemi della popolazione le cui età sono meno di 50, tra 50 e 100 e più grandi di 100. L’algoritmo continua la </a:t>
            </a:r>
            <a:r>
              <a:rPr lang="it-IT" err="1">
                <a:latin typeface="Tahoma" panose="020B0604030504040204" pitchFamily="34" charset="0"/>
                <a:ea typeface="Tahoma" panose="020B0604030504040204" pitchFamily="34" charset="0"/>
                <a:cs typeface="Tahoma" panose="020B0604030504040204" pitchFamily="34" charset="0"/>
              </a:rPr>
              <a:t>ricorsione</a:t>
            </a:r>
            <a:r>
              <a:rPr lang="it-IT">
                <a:latin typeface="Tahoma" panose="020B0604030504040204" pitchFamily="34" charset="0"/>
                <a:ea typeface="Tahoma" panose="020B0604030504040204" pitchFamily="34" charset="0"/>
                <a:cs typeface="Tahoma" panose="020B0604030504040204" pitchFamily="34" charset="0"/>
              </a:rPr>
              <a:t> su ciascun sottoinsieme, considerando solo attributi mai selezionati prima. </a:t>
            </a:r>
          </a:p>
        </p:txBody>
      </p:sp>
      <p:sp>
        <p:nvSpPr>
          <p:cNvPr id="7" name="CasellaDiTesto 6">
            <a:extLst>
              <a:ext uri="{FF2B5EF4-FFF2-40B4-BE49-F238E27FC236}">
                <a16:creationId xmlns:a16="http://schemas.microsoft.com/office/drawing/2014/main" id="{AD926CEC-8C37-4D53-BAA5-4F1156404E8A}"/>
              </a:ext>
            </a:extLst>
          </p:cNvPr>
          <p:cNvSpPr txBox="1"/>
          <p:nvPr/>
        </p:nvSpPr>
        <p:spPr>
          <a:xfrm>
            <a:off x="1218468" y="2712371"/>
            <a:ext cx="9870281" cy="3139321"/>
          </a:xfrm>
          <a:prstGeom prst="rect">
            <a:avLst/>
          </a:prstGeom>
          <a:noFill/>
        </p:spPr>
        <p:txBody>
          <a:bodyPr wrap="square">
            <a:spAutoFit/>
          </a:bodyPr>
          <a:lstStyle/>
          <a:p>
            <a:pPr marL="285750" indent="-285750" algn="l">
              <a:buFont typeface="Wingdings" panose="05000000000000000000" pitchFamily="2" charset="2"/>
              <a:buChar char="ü"/>
            </a:pPr>
            <a:r>
              <a:rPr lang="en-US">
                <a:latin typeface="Tahoma" panose="020B0604030504040204" pitchFamily="34" charset="0"/>
                <a:ea typeface="Tahoma" panose="020B0604030504040204" pitchFamily="34" charset="0"/>
                <a:cs typeface="Tahoma" panose="020B0604030504040204" pitchFamily="34" charset="0"/>
              </a:rPr>
              <a:t>La </a:t>
            </a:r>
            <a:r>
              <a:rPr lang="en-US" err="1">
                <a:latin typeface="Tahoma" panose="020B0604030504040204" pitchFamily="34" charset="0"/>
                <a:ea typeface="Tahoma" panose="020B0604030504040204" pitchFamily="34" charset="0"/>
                <a:cs typeface="Tahoma" panose="020B0604030504040204" pitchFamily="34" charset="0"/>
              </a:rPr>
              <a:t>Ricorsione</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su</a:t>
            </a:r>
            <a:r>
              <a:rPr lang="en-US">
                <a:latin typeface="Tahoma" panose="020B0604030504040204" pitchFamily="34" charset="0"/>
                <a:ea typeface="Tahoma" panose="020B0604030504040204" pitchFamily="34" charset="0"/>
                <a:cs typeface="Tahoma" panose="020B0604030504040204" pitchFamily="34" charset="0"/>
              </a:rPr>
              <a:t> un </a:t>
            </a:r>
            <a:r>
              <a:rPr lang="en-US" err="1">
                <a:latin typeface="Tahoma" panose="020B0604030504040204" pitchFamily="34" charset="0"/>
                <a:ea typeface="Tahoma" panose="020B0604030504040204" pitchFamily="34" charset="0"/>
                <a:cs typeface="Tahoma" panose="020B0604030504040204" pitchFamily="34" charset="0"/>
              </a:rPr>
              <a:t>insieme</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si</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ferma</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quando</a:t>
            </a:r>
            <a:r>
              <a:rPr lang="en-US">
                <a:latin typeface="Tahoma" panose="020B0604030504040204" pitchFamily="34" charset="0"/>
                <a:ea typeface="Tahoma" panose="020B0604030504040204" pitchFamily="34" charset="0"/>
                <a:cs typeface="Tahoma" panose="020B0604030504040204" pitchFamily="34" charset="0"/>
              </a:rPr>
              <a:t>:</a:t>
            </a:r>
          </a:p>
          <a:p>
            <a:pPr algn="l"/>
            <a:endParaRPr lang="en-US">
              <a:latin typeface="Tahoma" panose="020B0604030504040204" pitchFamily="34" charset="0"/>
              <a:ea typeface="Tahoma" panose="020B0604030504040204" pitchFamily="34" charset="0"/>
              <a:cs typeface="Tahoma" panose="020B0604030504040204" pitchFamily="34" charset="0"/>
            </a:endParaRPr>
          </a:p>
          <a:p>
            <a:pPr algn="l"/>
            <a:r>
              <a:rPr lang="en-US">
                <a:latin typeface="Tahoma" panose="020B0604030504040204" pitchFamily="34" charset="0"/>
                <a:ea typeface="Tahoma" panose="020B0604030504040204" pitchFamily="34" charset="0"/>
                <a:cs typeface="Tahoma" panose="020B0604030504040204" pitchFamily="34" charset="0"/>
              </a:rPr>
              <a:t>1) </a:t>
            </a:r>
            <a:r>
              <a:rPr lang="en-US" err="1">
                <a:latin typeface="Tahoma" panose="020B0604030504040204" pitchFamily="34" charset="0"/>
                <a:ea typeface="Tahoma" panose="020B0604030504040204" pitchFamily="34" charset="0"/>
                <a:cs typeface="Tahoma" panose="020B0604030504040204" pitchFamily="34" charset="0"/>
              </a:rPr>
              <a:t>Ogni</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elemento</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nel</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sottoinsieme</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appartiene</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alla</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medesima</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classe</a:t>
            </a:r>
            <a:r>
              <a:rPr lang="en-US">
                <a:latin typeface="Tahoma" panose="020B0604030504040204" pitchFamily="34" charset="0"/>
                <a:ea typeface="Tahoma" panose="020B0604030504040204" pitchFamily="34" charset="0"/>
                <a:cs typeface="Tahoma" panose="020B0604030504040204" pitchFamily="34" charset="0"/>
              </a:rPr>
              <a:t>: in </a:t>
            </a:r>
            <a:r>
              <a:rPr lang="en-US" err="1">
                <a:latin typeface="Tahoma" panose="020B0604030504040204" pitchFamily="34" charset="0"/>
                <a:ea typeface="Tahoma" panose="020B0604030504040204" pitchFamily="34" charset="0"/>
                <a:cs typeface="Tahoma" panose="020B0604030504040204" pitchFamily="34" charset="0"/>
              </a:rPr>
              <a:t>questo</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caso</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il</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nodo</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viene</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convertito</a:t>
            </a:r>
            <a:r>
              <a:rPr lang="en-US">
                <a:latin typeface="Tahoma" panose="020B0604030504040204" pitchFamily="34" charset="0"/>
                <a:ea typeface="Tahoma" panose="020B0604030504040204" pitchFamily="34" charset="0"/>
                <a:cs typeface="Tahoma" panose="020B0604030504040204" pitchFamily="34" charset="0"/>
              </a:rPr>
              <a:t> in </a:t>
            </a:r>
            <a:r>
              <a:rPr lang="en-US" err="1">
                <a:latin typeface="Tahoma" panose="020B0604030504040204" pitchFamily="34" charset="0"/>
                <a:ea typeface="Tahoma" panose="020B0604030504040204" pitchFamily="34" charset="0"/>
                <a:cs typeface="Tahoma" panose="020B0604030504040204" pitchFamily="34" charset="0"/>
              </a:rPr>
              <a:t>nodo</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foglia</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ed</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etichettato</a:t>
            </a:r>
            <a:r>
              <a:rPr lang="en-US">
                <a:latin typeface="Tahoma" panose="020B0604030504040204" pitchFamily="34" charset="0"/>
                <a:ea typeface="Tahoma" panose="020B0604030504040204" pitchFamily="34" charset="0"/>
                <a:cs typeface="Tahoma" panose="020B0604030504040204" pitchFamily="34" charset="0"/>
              </a:rPr>
              <a:t> con la </a:t>
            </a:r>
            <a:r>
              <a:rPr lang="en-US" err="1">
                <a:latin typeface="Tahoma" panose="020B0604030504040204" pitchFamily="34" charset="0"/>
                <a:ea typeface="Tahoma" panose="020B0604030504040204" pitchFamily="34" charset="0"/>
                <a:cs typeface="Tahoma" panose="020B0604030504040204" pitchFamily="34" charset="0"/>
              </a:rPr>
              <a:t>classe</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degli</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esempi</a:t>
            </a:r>
            <a:r>
              <a:rPr lang="en-US">
                <a:latin typeface="Tahoma" panose="020B0604030504040204" pitchFamily="34" charset="0"/>
                <a:ea typeface="Tahoma" panose="020B0604030504040204" pitchFamily="34" charset="0"/>
                <a:cs typeface="Tahoma" panose="020B0604030504040204" pitchFamily="34" charset="0"/>
              </a:rPr>
              <a:t>. </a:t>
            </a:r>
          </a:p>
          <a:p>
            <a:pPr algn="l"/>
            <a:endParaRPr lang="en-US">
              <a:latin typeface="Tahoma" panose="020B0604030504040204" pitchFamily="34" charset="0"/>
              <a:ea typeface="Tahoma" panose="020B0604030504040204" pitchFamily="34" charset="0"/>
              <a:cs typeface="Tahoma" panose="020B0604030504040204" pitchFamily="34" charset="0"/>
            </a:endParaRPr>
          </a:p>
          <a:p>
            <a:pPr algn="l"/>
            <a:r>
              <a:rPr lang="en-US">
                <a:latin typeface="Tahoma" panose="020B0604030504040204" pitchFamily="34" charset="0"/>
                <a:ea typeface="Tahoma" panose="020B0604030504040204" pitchFamily="34" charset="0"/>
                <a:cs typeface="Tahoma" panose="020B0604030504040204" pitchFamily="34" charset="0"/>
              </a:rPr>
              <a:t>2) Non ci </a:t>
            </a:r>
            <a:r>
              <a:rPr lang="en-US" err="1">
                <a:latin typeface="Tahoma" panose="020B0604030504040204" pitchFamily="34" charset="0"/>
                <a:ea typeface="Tahoma" panose="020B0604030504040204" pitchFamily="34" charset="0"/>
                <a:cs typeface="Tahoma" panose="020B0604030504040204" pitchFamily="34" charset="0"/>
              </a:rPr>
              <a:t>sono</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più</a:t>
            </a:r>
            <a:r>
              <a:rPr lang="en-US">
                <a:latin typeface="Tahoma" panose="020B0604030504040204" pitchFamily="34" charset="0"/>
                <a:ea typeface="Tahoma" panose="020B0604030504040204" pitchFamily="34" charset="0"/>
                <a:cs typeface="Tahoma" panose="020B0604030504040204" pitchFamily="34" charset="0"/>
              </a:rPr>
              <a:t> attribute da </a:t>
            </a:r>
            <a:r>
              <a:rPr lang="en-US" err="1">
                <a:latin typeface="Tahoma" panose="020B0604030504040204" pitchFamily="34" charset="0"/>
                <a:ea typeface="Tahoma" panose="020B0604030504040204" pitchFamily="34" charset="0"/>
                <a:cs typeface="Tahoma" panose="020B0604030504040204" pitchFamily="34" charset="0"/>
              </a:rPr>
              <a:t>selezionare</a:t>
            </a:r>
            <a:r>
              <a:rPr lang="en-US">
                <a:latin typeface="Tahoma" panose="020B0604030504040204" pitchFamily="34" charset="0"/>
                <a:ea typeface="Tahoma" panose="020B0604030504040204" pitchFamily="34" charset="0"/>
                <a:cs typeface="Tahoma" panose="020B0604030504040204" pitchFamily="34" charset="0"/>
              </a:rPr>
              <a:t>, ma </a:t>
            </a:r>
            <a:r>
              <a:rPr lang="en-US" err="1">
                <a:latin typeface="Tahoma" panose="020B0604030504040204" pitchFamily="34" charset="0"/>
                <a:ea typeface="Tahoma" panose="020B0604030504040204" pitchFamily="34" charset="0"/>
                <a:cs typeface="Tahoma" panose="020B0604030504040204" pitchFamily="34" charset="0"/>
              </a:rPr>
              <a:t>gli</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esempi</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ancora</a:t>
            </a:r>
            <a:r>
              <a:rPr lang="en-US">
                <a:latin typeface="Tahoma" panose="020B0604030504040204" pitchFamily="34" charset="0"/>
                <a:ea typeface="Tahoma" panose="020B0604030504040204" pitchFamily="34" charset="0"/>
                <a:cs typeface="Tahoma" panose="020B0604030504040204" pitchFamily="34" charset="0"/>
              </a:rPr>
              <a:t> non </a:t>
            </a:r>
            <a:r>
              <a:rPr lang="en-US" err="1">
                <a:latin typeface="Tahoma" panose="020B0604030504040204" pitchFamily="34" charset="0"/>
                <a:ea typeface="Tahoma" panose="020B0604030504040204" pitchFamily="34" charset="0"/>
                <a:cs typeface="Tahoma" panose="020B0604030504040204" pitchFamily="34" charset="0"/>
              </a:rPr>
              <a:t>appartengono</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tutti</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alla</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stessa</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classe</a:t>
            </a:r>
            <a:r>
              <a:rPr lang="en-US">
                <a:latin typeface="Tahoma" panose="020B0604030504040204" pitchFamily="34" charset="0"/>
                <a:ea typeface="Tahoma" panose="020B0604030504040204" pitchFamily="34" charset="0"/>
                <a:cs typeface="Tahoma" panose="020B0604030504040204" pitchFamily="34" charset="0"/>
              </a:rPr>
              <a:t>. In </a:t>
            </a:r>
            <a:r>
              <a:rPr lang="en-US" err="1">
                <a:latin typeface="Tahoma" panose="020B0604030504040204" pitchFamily="34" charset="0"/>
                <a:ea typeface="Tahoma" panose="020B0604030504040204" pitchFamily="34" charset="0"/>
                <a:cs typeface="Tahoma" panose="020B0604030504040204" pitchFamily="34" charset="0"/>
              </a:rPr>
              <a:t>questo</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caso</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il</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nodo</a:t>
            </a:r>
            <a:r>
              <a:rPr lang="en-US">
                <a:latin typeface="Tahoma" panose="020B0604030504040204" pitchFamily="34" charset="0"/>
                <a:ea typeface="Tahoma" panose="020B0604030504040204" pitchFamily="34" charset="0"/>
                <a:cs typeface="Tahoma" panose="020B0604030504040204" pitchFamily="34" charset="0"/>
              </a:rPr>
              <a:t> è </a:t>
            </a:r>
            <a:r>
              <a:rPr lang="en-US" err="1">
                <a:latin typeface="Tahoma" panose="020B0604030504040204" pitchFamily="34" charset="0"/>
                <a:ea typeface="Tahoma" panose="020B0604030504040204" pitchFamily="34" charset="0"/>
                <a:cs typeface="Tahoma" panose="020B0604030504040204" pitchFamily="34" charset="0"/>
              </a:rPr>
              <a:t>reso</a:t>
            </a:r>
            <a:r>
              <a:rPr lang="en-US">
                <a:latin typeface="Tahoma" panose="020B0604030504040204" pitchFamily="34" charset="0"/>
                <a:ea typeface="Tahoma" panose="020B0604030504040204" pitchFamily="34" charset="0"/>
                <a:cs typeface="Tahoma" panose="020B0604030504040204" pitchFamily="34" charset="0"/>
              </a:rPr>
              <a:t> un </a:t>
            </a:r>
            <a:r>
              <a:rPr lang="en-US" err="1">
                <a:latin typeface="Tahoma" panose="020B0604030504040204" pitchFamily="34" charset="0"/>
                <a:ea typeface="Tahoma" panose="020B0604030504040204" pitchFamily="34" charset="0"/>
                <a:cs typeface="Tahoma" panose="020B0604030504040204" pitchFamily="34" charset="0"/>
              </a:rPr>
              <a:t>nodo</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foglia</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ed</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etichettato</a:t>
            </a:r>
            <a:r>
              <a:rPr lang="en-US">
                <a:latin typeface="Tahoma" panose="020B0604030504040204" pitchFamily="34" charset="0"/>
                <a:ea typeface="Tahoma" panose="020B0604030504040204" pitchFamily="34" charset="0"/>
                <a:cs typeface="Tahoma" panose="020B0604030504040204" pitchFamily="34" charset="0"/>
              </a:rPr>
              <a:t> con la </a:t>
            </a:r>
            <a:r>
              <a:rPr lang="en-US" err="1">
                <a:latin typeface="Tahoma" panose="020B0604030504040204" pitchFamily="34" charset="0"/>
                <a:ea typeface="Tahoma" panose="020B0604030504040204" pitchFamily="34" charset="0"/>
                <a:cs typeface="Tahoma" panose="020B0604030504040204" pitchFamily="34" charset="0"/>
              </a:rPr>
              <a:t>classe</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maggioritaria</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degli</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esempi</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nel</a:t>
            </a:r>
            <a:r>
              <a:rPr lang="en-US">
                <a:latin typeface="Tahoma" panose="020B0604030504040204" pitchFamily="34" charset="0"/>
                <a:ea typeface="Tahoma" panose="020B0604030504040204" pitchFamily="34" charset="0"/>
                <a:cs typeface="Tahoma" panose="020B0604030504040204" pitchFamily="34" charset="0"/>
              </a:rPr>
              <a:t> sotto </a:t>
            </a:r>
            <a:r>
              <a:rPr lang="en-US" err="1">
                <a:latin typeface="Tahoma" panose="020B0604030504040204" pitchFamily="34" charset="0"/>
                <a:ea typeface="Tahoma" panose="020B0604030504040204" pitchFamily="34" charset="0"/>
                <a:cs typeface="Tahoma" panose="020B0604030504040204" pitchFamily="34" charset="0"/>
              </a:rPr>
              <a:t>insieme</a:t>
            </a:r>
            <a:r>
              <a:rPr lang="en-US">
                <a:latin typeface="Tahoma" panose="020B0604030504040204" pitchFamily="34" charset="0"/>
                <a:ea typeface="Tahoma" panose="020B0604030504040204" pitchFamily="34" charset="0"/>
                <a:cs typeface="Tahoma" panose="020B0604030504040204" pitchFamily="34" charset="0"/>
              </a:rPr>
              <a:t>.</a:t>
            </a:r>
          </a:p>
          <a:p>
            <a:pPr algn="l"/>
            <a:endParaRPr lang="en-US">
              <a:latin typeface="Tahoma" panose="020B0604030504040204" pitchFamily="34" charset="0"/>
              <a:ea typeface="Tahoma" panose="020B0604030504040204" pitchFamily="34" charset="0"/>
              <a:cs typeface="Tahoma" panose="020B0604030504040204" pitchFamily="34" charset="0"/>
            </a:endParaRPr>
          </a:p>
          <a:p>
            <a:pPr algn="l"/>
            <a:r>
              <a:rPr lang="en-US">
                <a:latin typeface="Tahoma" panose="020B0604030504040204" pitchFamily="34" charset="0"/>
                <a:ea typeface="Tahoma" panose="020B0604030504040204" pitchFamily="34" charset="0"/>
                <a:cs typeface="Tahoma" panose="020B0604030504040204" pitchFamily="34" charset="0"/>
              </a:rPr>
              <a:t>3) Non ci </a:t>
            </a:r>
            <a:r>
              <a:rPr lang="en-US" err="1">
                <a:latin typeface="Tahoma" panose="020B0604030504040204" pitchFamily="34" charset="0"/>
                <a:ea typeface="Tahoma" panose="020B0604030504040204" pitchFamily="34" charset="0"/>
                <a:cs typeface="Tahoma" panose="020B0604030504040204" pitchFamily="34" charset="0"/>
              </a:rPr>
              <a:t>sono</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più</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esempi</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nel</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sottoinsieme</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il</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che</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accade</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quando</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nessun</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esempio</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nell’insieme</a:t>
            </a:r>
            <a:r>
              <a:rPr lang="en-US">
                <a:latin typeface="Tahoma" panose="020B0604030504040204" pitchFamily="34" charset="0"/>
                <a:ea typeface="Tahoma" panose="020B0604030504040204" pitchFamily="34" charset="0"/>
                <a:cs typeface="Tahoma" panose="020B0604030504040204" pitchFamily="34" charset="0"/>
              </a:rPr>
              <a:t> padre è </a:t>
            </a:r>
            <a:r>
              <a:rPr lang="en-US" err="1">
                <a:latin typeface="Tahoma" panose="020B0604030504040204" pitchFamily="34" charset="0"/>
                <a:ea typeface="Tahoma" panose="020B0604030504040204" pitchFamily="34" charset="0"/>
                <a:cs typeface="Tahoma" panose="020B0604030504040204" pitchFamily="34" charset="0"/>
              </a:rPr>
              <a:t>stato</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trovato</a:t>
            </a:r>
            <a:r>
              <a:rPr lang="en-US">
                <a:latin typeface="Tahoma" panose="020B0604030504040204" pitchFamily="34" charset="0"/>
                <a:ea typeface="Tahoma" panose="020B0604030504040204" pitchFamily="34" charset="0"/>
                <a:cs typeface="Tahoma" panose="020B0604030504040204" pitchFamily="34" charset="0"/>
              </a:rPr>
              <a:t> per </a:t>
            </a:r>
            <a:r>
              <a:rPr lang="en-US" err="1">
                <a:latin typeface="Tahoma" panose="020B0604030504040204" pitchFamily="34" charset="0"/>
                <a:ea typeface="Tahoma" panose="020B0604030504040204" pitchFamily="34" charset="0"/>
                <a:cs typeface="Tahoma" panose="020B0604030504040204" pitchFamily="34" charset="0"/>
              </a:rPr>
              <a:t>matchare</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uno</a:t>
            </a:r>
            <a:r>
              <a:rPr lang="en-US">
                <a:latin typeface="Tahoma" panose="020B0604030504040204" pitchFamily="34" charset="0"/>
                <a:ea typeface="Tahoma" panose="020B0604030504040204" pitchFamily="34" charset="0"/>
                <a:cs typeface="Tahoma" panose="020B0604030504040204" pitchFamily="34" charset="0"/>
              </a:rPr>
              <a:t> specific </a:t>
            </a:r>
            <a:r>
              <a:rPr lang="en-US" err="1">
                <a:latin typeface="Tahoma" panose="020B0604030504040204" pitchFamily="34" charset="0"/>
                <a:ea typeface="Tahoma" panose="020B0604030504040204" pitchFamily="34" charset="0"/>
                <a:cs typeface="Tahoma" panose="020B0604030504040204" pitchFamily="34" charset="0"/>
              </a:rPr>
              <a:t>valore</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dell’attributo</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selezionato</a:t>
            </a:r>
            <a:r>
              <a:rPr lang="en-US">
                <a:latin typeface="Tahoma" panose="020B0604030504040204" pitchFamily="34" charset="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899463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49C0853-1E1B-4D7F-95EF-47938C7EE2B5}"/>
              </a:ext>
            </a:extLst>
          </p:cNvPr>
          <p:cNvSpPr txBox="1"/>
          <p:nvPr/>
        </p:nvSpPr>
        <p:spPr>
          <a:xfrm>
            <a:off x="1285875" y="453509"/>
            <a:ext cx="8332910" cy="492443"/>
          </a:xfrm>
          <a:prstGeom prst="rect">
            <a:avLst/>
          </a:prstGeom>
          <a:noFill/>
        </p:spPr>
        <p:txBody>
          <a:bodyPr wrap="square">
            <a:spAutoFit/>
          </a:bodyPr>
          <a:lstStyle/>
          <a:p>
            <a:r>
              <a:rPr lang="en-GB" sz="2600" b="1" err="1">
                <a:latin typeface="Tahoma" panose="020B0604030504040204" pitchFamily="34" charset="0"/>
                <a:ea typeface="Tahoma" panose="020B0604030504040204" pitchFamily="34" charset="0"/>
                <a:cs typeface="Tahoma" panose="020B0604030504040204" pitchFamily="34" charset="0"/>
              </a:rPr>
              <a:t>Addestramento</a:t>
            </a:r>
            <a:r>
              <a:rPr lang="en-GB" sz="2600" b="1">
                <a:latin typeface="Tahoma" panose="020B0604030504040204" pitchFamily="34" charset="0"/>
                <a:ea typeface="Tahoma" panose="020B0604030504040204" pitchFamily="34" charset="0"/>
                <a:cs typeface="Tahoma" panose="020B0604030504040204" pitchFamily="34" charset="0"/>
              </a:rPr>
              <a:t> </a:t>
            </a:r>
            <a:r>
              <a:rPr lang="en-GB" sz="2600" b="1" err="1">
                <a:latin typeface="Tahoma" panose="020B0604030504040204" pitchFamily="34" charset="0"/>
                <a:ea typeface="Tahoma" panose="020B0604030504040204" pitchFamily="34" charset="0"/>
                <a:cs typeface="Tahoma" panose="020B0604030504040204" pitchFamily="34" charset="0"/>
              </a:rPr>
              <a:t>degli</a:t>
            </a:r>
            <a:r>
              <a:rPr lang="en-GB" sz="2600" b="1">
                <a:latin typeface="Tahoma" panose="020B0604030504040204" pitchFamily="34" charset="0"/>
                <a:ea typeface="Tahoma" panose="020B0604030504040204" pitchFamily="34" charset="0"/>
                <a:cs typeface="Tahoma" panose="020B0604030504040204" pitchFamily="34" charset="0"/>
              </a:rPr>
              <a:t> </a:t>
            </a:r>
            <a:r>
              <a:rPr lang="en-GB" sz="2600" b="1" err="1">
                <a:latin typeface="Tahoma" panose="020B0604030504040204" pitchFamily="34" charset="0"/>
                <a:ea typeface="Tahoma" panose="020B0604030504040204" pitchFamily="34" charset="0"/>
                <a:cs typeface="Tahoma" panose="020B0604030504040204" pitchFamily="34" charset="0"/>
              </a:rPr>
              <a:t>Alberi</a:t>
            </a:r>
            <a:r>
              <a:rPr lang="en-GB" sz="2600" b="1">
                <a:latin typeface="Tahoma" panose="020B0604030504040204" pitchFamily="34" charset="0"/>
                <a:ea typeface="Tahoma" panose="020B0604030504040204" pitchFamily="34" charset="0"/>
                <a:cs typeface="Tahoma" panose="020B0604030504040204" pitchFamily="34" charset="0"/>
              </a:rPr>
              <a:t> di </a:t>
            </a:r>
            <a:r>
              <a:rPr lang="en-GB" sz="2600" b="1" err="1">
                <a:latin typeface="Tahoma" panose="020B0604030504040204" pitchFamily="34" charset="0"/>
                <a:ea typeface="Tahoma" panose="020B0604030504040204" pitchFamily="34" charset="0"/>
                <a:cs typeface="Tahoma" panose="020B0604030504040204" pitchFamily="34" charset="0"/>
              </a:rPr>
              <a:t>Decisione</a:t>
            </a:r>
            <a:endParaRPr lang="en-GB" sz="2600" b="1">
              <a:latin typeface="Tahoma" panose="020B0604030504040204" pitchFamily="34" charset="0"/>
              <a:ea typeface="Tahoma" panose="020B0604030504040204" pitchFamily="34" charset="0"/>
              <a:cs typeface="Tahoma" panose="020B0604030504040204" pitchFamily="34" charset="0"/>
            </a:endParaRPr>
          </a:p>
        </p:txBody>
      </p:sp>
      <p:pic>
        <p:nvPicPr>
          <p:cNvPr id="3" name="Immagine 2">
            <a:extLst>
              <a:ext uri="{FF2B5EF4-FFF2-40B4-BE49-F238E27FC236}">
                <a16:creationId xmlns:a16="http://schemas.microsoft.com/office/drawing/2014/main" id="{84169127-7160-49B3-9E5E-252608835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149" y="1438274"/>
            <a:ext cx="9791701" cy="4810125"/>
          </a:xfrm>
          <a:prstGeom prst="rect">
            <a:avLst/>
          </a:prstGeom>
        </p:spPr>
      </p:pic>
    </p:spTree>
    <p:extLst>
      <p:ext uri="{BB962C8B-B14F-4D97-AF65-F5344CB8AC3E}">
        <p14:creationId xmlns:p14="http://schemas.microsoft.com/office/powerpoint/2010/main" val="1557395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49C0853-1E1B-4D7F-95EF-47938C7EE2B5}"/>
              </a:ext>
            </a:extLst>
          </p:cNvPr>
          <p:cNvSpPr txBox="1"/>
          <p:nvPr/>
        </p:nvSpPr>
        <p:spPr>
          <a:xfrm>
            <a:off x="1285875" y="87955"/>
            <a:ext cx="10126540" cy="492443"/>
          </a:xfrm>
          <a:prstGeom prst="rect">
            <a:avLst/>
          </a:prstGeom>
          <a:noFill/>
        </p:spPr>
        <p:txBody>
          <a:bodyPr wrap="square">
            <a:spAutoFit/>
          </a:bodyPr>
          <a:lstStyle/>
          <a:p>
            <a:r>
              <a:rPr lang="en-GB" sz="2600" b="1" err="1">
                <a:latin typeface="Tahoma" panose="020B0604030504040204" pitchFamily="34" charset="0"/>
                <a:ea typeface="Tahoma" panose="020B0604030504040204" pitchFamily="34" charset="0"/>
                <a:cs typeface="Tahoma" panose="020B0604030504040204" pitchFamily="34" charset="0"/>
              </a:rPr>
              <a:t>Addestramento</a:t>
            </a:r>
            <a:r>
              <a:rPr lang="en-GB" sz="2600" b="1">
                <a:latin typeface="Tahoma" panose="020B0604030504040204" pitchFamily="34" charset="0"/>
                <a:ea typeface="Tahoma" panose="020B0604030504040204" pitchFamily="34" charset="0"/>
                <a:cs typeface="Tahoma" panose="020B0604030504040204" pitchFamily="34" charset="0"/>
              </a:rPr>
              <a:t> </a:t>
            </a:r>
            <a:r>
              <a:rPr lang="en-GB" sz="2600" b="1" err="1">
                <a:latin typeface="Tahoma" panose="020B0604030504040204" pitchFamily="34" charset="0"/>
                <a:ea typeface="Tahoma" panose="020B0604030504040204" pitchFamily="34" charset="0"/>
                <a:cs typeface="Tahoma" panose="020B0604030504040204" pitchFamily="34" charset="0"/>
              </a:rPr>
              <a:t>degli</a:t>
            </a:r>
            <a:r>
              <a:rPr lang="en-GB" sz="2600" b="1">
                <a:latin typeface="Tahoma" panose="020B0604030504040204" pitchFamily="34" charset="0"/>
                <a:ea typeface="Tahoma" panose="020B0604030504040204" pitchFamily="34" charset="0"/>
                <a:cs typeface="Tahoma" panose="020B0604030504040204" pitchFamily="34" charset="0"/>
              </a:rPr>
              <a:t> </a:t>
            </a:r>
            <a:r>
              <a:rPr lang="en-GB" sz="2600" b="1" err="1">
                <a:latin typeface="Tahoma" panose="020B0604030504040204" pitchFamily="34" charset="0"/>
                <a:ea typeface="Tahoma" panose="020B0604030504040204" pitchFamily="34" charset="0"/>
                <a:cs typeface="Tahoma" panose="020B0604030504040204" pitchFamily="34" charset="0"/>
              </a:rPr>
              <a:t>Alberi</a:t>
            </a:r>
            <a:r>
              <a:rPr lang="en-GB" sz="2600" b="1">
                <a:latin typeface="Tahoma" panose="020B0604030504040204" pitchFamily="34" charset="0"/>
                <a:ea typeface="Tahoma" panose="020B0604030504040204" pitchFamily="34" charset="0"/>
                <a:cs typeface="Tahoma" panose="020B0604030504040204" pitchFamily="34" charset="0"/>
              </a:rPr>
              <a:t> di </a:t>
            </a:r>
            <a:r>
              <a:rPr lang="en-GB" sz="2600" b="1" err="1">
                <a:latin typeface="Tahoma" panose="020B0604030504040204" pitchFamily="34" charset="0"/>
                <a:ea typeface="Tahoma" panose="020B0604030504040204" pitchFamily="34" charset="0"/>
                <a:cs typeface="Tahoma" panose="020B0604030504040204" pitchFamily="34" charset="0"/>
              </a:rPr>
              <a:t>Decisione</a:t>
            </a:r>
            <a:r>
              <a:rPr lang="en-GB" sz="2600" b="1">
                <a:latin typeface="Tahoma" panose="020B0604030504040204" pitchFamily="34" charset="0"/>
                <a:ea typeface="Tahoma" panose="020B0604030504040204" pitchFamily="34" charset="0"/>
                <a:cs typeface="Tahoma" panose="020B0604030504040204" pitchFamily="34" charset="0"/>
              </a:rPr>
              <a:t>: </a:t>
            </a:r>
            <a:r>
              <a:rPr lang="en-GB" sz="2600" b="1" err="1">
                <a:latin typeface="Tahoma" panose="020B0604030504040204" pitchFamily="34" charset="0"/>
                <a:ea typeface="Tahoma" panose="020B0604030504040204" pitchFamily="34" charset="0"/>
                <a:cs typeface="Tahoma" panose="020B0604030504040204" pitchFamily="34" charset="0"/>
              </a:rPr>
              <a:t>Entropia</a:t>
            </a:r>
            <a:endParaRPr lang="en-GB" sz="2600" b="1">
              <a:latin typeface="Tahoma" panose="020B0604030504040204" pitchFamily="34" charset="0"/>
              <a:ea typeface="Tahoma" panose="020B0604030504040204" pitchFamily="34" charset="0"/>
              <a:cs typeface="Tahoma" panose="020B0604030504040204" pitchFamily="34" charset="0"/>
            </a:endParaRPr>
          </a:p>
        </p:txBody>
      </p:sp>
      <p:sp>
        <p:nvSpPr>
          <p:cNvPr id="2" name="Rectangle 1">
            <a:extLst>
              <a:ext uri="{FF2B5EF4-FFF2-40B4-BE49-F238E27FC236}">
                <a16:creationId xmlns:a16="http://schemas.microsoft.com/office/drawing/2014/main" id="{FC21E2C8-091B-4DF8-9899-E47F2CE7D47B}"/>
              </a:ext>
            </a:extLst>
          </p:cNvPr>
          <p:cNvSpPr>
            <a:spLocks noChangeArrowheads="1"/>
          </p:cNvSpPr>
          <p:nvPr/>
        </p:nvSpPr>
        <p:spPr bwMode="auto">
          <a:xfrm>
            <a:off x="4095750" y="580398"/>
            <a:ext cx="8096250" cy="64633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it-IT" altLang="it-IT" b="1">
                <a:solidFill>
                  <a:srgbClr val="111111"/>
                </a:solidFill>
                <a:latin typeface="Tahoma" panose="020B0604030504040204" pitchFamily="34" charset="0"/>
                <a:ea typeface="Tahoma" panose="020B0604030504040204" pitchFamily="34" charset="0"/>
                <a:cs typeface="Tahoma" panose="020B0604030504040204" pitchFamily="34" charset="0"/>
              </a:rPr>
              <a:t>Entropia</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 essa fornisce la misura dell’impurità o casualità nei dati. Essa è data dalla seguente formula:</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a:solidFill>
                <a:srgbClr val="111111"/>
              </a:solidFill>
              <a:latin typeface="Tahoma" panose="020B0604030504040204" pitchFamily="34" charset="0"/>
              <a:ea typeface="Tahoma" panose="020B0604030504040204" pitchFamily="34" charset="0"/>
              <a:cs typeface="Tahoma" panose="020B0604030504040204" pitchFamily="34" charset="0"/>
            </a:endParaRPr>
          </a:p>
          <a:p>
            <a:pPr marR="0" lvl="0" algn="l" defTabSz="914400" rtl="0" eaLnBrk="0" fontAlgn="base" latinLnBrk="0" hangingPunct="0">
              <a:lnSpc>
                <a:spcPct val="100000"/>
              </a:lnSpc>
              <a:spcBef>
                <a:spcPct val="0"/>
              </a:spcBef>
              <a:spcAft>
                <a:spcPct val="0"/>
              </a:spcAft>
              <a:buClrTx/>
              <a:buSzTx/>
              <a:tabLst/>
            </a:pP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	</a:t>
            </a:r>
            <a:r>
              <a:rPr lang="it-IT" altLang="it-IT" b="1" err="1">
                <a:solidFill>
                  <a:srgbClr val="111111"/>
                </a:solidFill>
                <a:latin typeface="Tahoma" panose="020B0604030504040204" pitchFamily="34" charset="0"/>
                <a:ea typeface="Tahoma" panose="020B0604030504040204" pitchFamily="34" charset="0"/>
                <a:cs typeface="Tahoma" panose="020B0604030504040204" pitchFamily="34" charset="0"/>
              </a:rPr>
              <a:t>Entropy</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 — P(class 1) x Log(P(class 1)) — P(class 2) x 	Log(P(class 2))       dove P denota la probabilità.</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a:solidFill>
                <a:srgbClr val="111111"/>
              </a:solidFill>
              <a:latin typeface="Tahoma" panose="020B0604030504040204" pitchFamily="34" charset="0"/>
              <a:ea typeface="Tahoma" panose="020B0604030504040204" pitchFamily="34" charset="0"/>
              <a:cs typeface="Tahoma" panose="020B060403050404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Se ci sono solo due classi, classe 1 e classe 2, bilanciate, ovvero il numero di dati nella classe 1 è uguale al numero di entry nella classe 2, e selezioniamo casualmente una entry (dato), essa apparterrà a qualsiasi delle classi 1 o 2 con una probabilità del 50% ciascuna. In tali casi, l’entropia sarà alta, praticamente massima, non è possibile decidere.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Se un certo </a:t>
            </a:r>
            <a:r>
              <a:rPr lang="it-IT" altLang="it-IT" err="1">
                <a:solidFill>
                  <a:srgbClr val="111111"/>
                </a:solidFill>
                <a:latin typeface="Tahoma" panose="020B0604030504040204" pitchFamily="34" charset="0"/>
                <a:ea typeface="Tahoma" panose="020B0604030504040204" pitchFamily="34" charset="0"/>
                <a:cs typeface="Tahoma" panose="020B0604030504040204" pitchFamily="34" charset="0"/>
              </a:rPr>
              <a:t>datase</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 ha tutti i dati appartenenti alla classe 1 o alla classe 2, l’entropia ottenuta è 0, dal momento che in quel caso P(classe 1) or P(classe 2) saranno uguali a 0. Se P(classe 1) = 0 allora P(class2) dovrebbe essere uguale a 1.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In questo modo è evidente che l’entropia sarà alta solo se abbiamo </a:t>
            </a:r>
            <a:r>
              <a:rPr lang="it-IT" altLang="it-IT" err="1">
                <a:solidFill>
                  <a:srgbClr val="111111"/>
                </a:solidFill>
                <a:latin typeface="Tahoma" panose="020B0604030504040204" pitchFamily="34" charset="0"/>
                <a:ea typeface="Tahoma" panose="020B0604030504040204" pitchFamily="34" charset="0"/>
                <a:cs typeface="Tahoma" panose="020B0604030504040204" pitchFamily="34" charset="0"/>
              </a:rPr>
              <a:t>label</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 di classi impure o mixate in un </a:t>
            </a:r>
            <a:r>
              <a:rPr lang="it-IT" altLang="it-IT" err="1">
                <a:solidFill>
                  <a:srgbClr val="111111"/>
                </a:solidFill>
                <a:latin typeface="Tahoma" panose="020B0604030504040204" pitchFamily="34" charset="0"/>
                <a:ea typeface="Tahoma" panose="020B0604030504040204" pitchFamily="34" charset="0"/>
                <a:cs typeface="Tahoma" panose="020B0604030504040204" pitchFamily="34" charset="0"/>
              </a:rPr>
              <a:t>dataset</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 </a:t>
            </a:r>
          </a:p>
          <a:p>
            <a:pPr marL="285750" lvl="0" indent="-285750">
              <a:buFont typeface="Arial" panose="020B0604020202020204" pitchFamily="34" charset="0"/>
              <a:buChar char="•"/>
            </a:pPr>
            <a:r>
              <a:rPr lang="en-US">
                <a:solidFill>
                  <a:srgbClr val="111111"/>
                </a:solidFill>
                <a:latin typeface="Tahoma" panose="020B0604030504040204" pitchFamily="34" charset="0"/>
                <a:ea typeface="Tahoma" panose="020B0604030504040204" pitchFamily="34" charset="0"/>
                <a:cs typeface="Tahoma" panose="020B0604030504040204" pitchFamily="34" charset="0"/>
              </a:rPr>
              <a:t>Il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diagramma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lato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mostra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la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variazione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della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probabilità</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delle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etichette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al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variare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dell’entropia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Possiamo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vedere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che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se la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probabilità</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un’etichetta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(label) è 0.5,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allora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l’entropia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sarà</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massima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e secondo ID3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quell’attributo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sarà</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scartato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perchè</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impuro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quindi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poco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significativo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ai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fini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della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decisione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b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br>
            <a:endParaRPr lang="it-IT" altLang="it-IT">
              <a:solidFill>
                <a:srgbClr val="111111"/>
              </a:solidFill>
              <a:latin typeface="Tahoma" panose="020B0604030504040204" pitchFamily="34" charset="0"/>
              <a:ea typeface="Tahoma" panose="020B0604030504040204" pitchFamily="34" charset="0"/>
              <a:cs typeface="Tahoma" panose="020B0604030504040204" pitchFamily="34" charset="0"/>
            </a:endParaRPr>
          </a:p>
        </p:txBody>
      </p:sp>
      <p:pic>
        <p:nvPicPr>
          <p:cNvPr id="4" name="Immagine 3">
            <a:extLst>
              <a:ext uri="{FF2B5EF4-FFF2-40B4-BE49-F238E27FC236}">
                <a16:creationId xmlns:a16="http://schemas.microsoft.com/office/drawing/2014/main" id="{3D86DBFB-07BB-46EC-A170-75B4FD390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719262"/>
            <a:ext cx="3333750" cy="4443413"/>
          </a:xfrm>
          <a:prstGeom prst="rect">
            <a:avLst/>
          </a:prstGeom>
        </p:spPr>
      </p:pic>
    </p:spTree>
    <p:extLst>
      <p:ext uri="{BB962C8B-B14F-4D97-AF65-F5344CB8AC3E}">
        <p14:creationId xmlns:p14="http://schemas.microsoft.com/office/powerpoint/2010/main" val="3502926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49C0853-1E1B-4D7F-95EF-47938C7EE2B5}"/>
              </a:ext>
            </a:extLst>
          </p:cNvPr>
          <p:cNvSpPr txBox="1"/>
          <p:nvPr/>
        </p:nvSpPr>
        <p:spPr>
          <a:xfrm>
            <a:off x="1285875" y="453509"/>
            <a:ext cx="8730952" cy="892552"/>
          </a:xfrm>
          <a:prstGeom prst="rect">
            <a:avLst/>
          </a:prstGeom>
          <a:noFill/>
        </p:spPr>
        <p:txBody>
          <a:bodyPr wrap="square">
            <a:spAutoFit/>
          </a:bodyPr>
          <a:lstStyle/>
          <a:p>
            <a:r>
              <a:rPr lang="en-GB" sz="2600" b="1" err="1">
                <a:latin typeface="Tahoma" panose="020B0604030504040204" pitchFamily="34" charset="0"/>
                <a:ea typeface="Tahoma" panose="020B0604030504040204" pitchFamily="34" charset="0"/>
                <a:cs typeface="Tahoma" panose="020B0604030504040204" pitchFamily="34" charset="0"/>
              </a:rPr>
              <a:t>Addestramento</a:t>
            </a:r>
            <a:r>
              <a:rPr lang="en-GB" sz="2600" b="1">
                <a:latin typeface="Tahoma" panose="020B0604030504040204" pitchFamily="34" charset="0"/>
                <a:ea typeface="Tahoma" panose="020B0604030504040204" pitchFamily="34" charset="0"/>
                <a:cs typeface="Tahoma" panose="020B0604030504040204" pitchFamily="34" charset="0"/>
              </a:rPr>
              <a:t> di </a:t>
            </a:r>
            <a:r>
              <a:rPr lang="en-GB" sz="2600" b="1" err="1">
                <a:latin typeface="Tahoma" panose="020B0604030504040204" pitchFamily="34" charset="0"/>
                <a:ea typeface="Tahoma" panose="020B0604030504040204" pitchFamily="34" charset="0"/>
                <a:cs typeface="Tahoma" panose="020B0604030504040204" pitchFamily="34" charset="0"/>
              </a:rPr>
              <a:t>Alberi</a:t>
            </a:r>
            <a:r>
              <a:rPr lang="en-GB" sz="2600" b="1">
                <a:latin typeface="Tahoma" panose="020B0604030504040204" pitchFamily="34" charset="0"/>
                <a:ea typeface="Tahoma" panose="020B0604030504040204" pitchFamily="34" charset="0"/>
                <a:cs typeface="Tahoma" panose="020B0604030504040204" pitchFamily="34" charset="0"/>
              </a:rPr>
              <a:t> di </a:t>
            </a:r>
            <a:r>
              <a:rPr lang="en-GB" sz="2600" b="1" err="1">
                <a:latin typeface="Tahoma" panose="020B0604030504040204" pitchFamily="34" charset="0"/>
                <a:ea typeface="Tahoma" panose="020B0604030504040204" pitchFamily="34" charset="0"/>
                <a:cs typeface="Tahoma" panose="020B0604030504040204" pitchFamily="34" charset="0"/>
              </a:rPr>
              <a:t>Decisione</a:t>
            </a:r>
            <a:r>
              <a:rPr lang="en-GB" sz="2600" b="1">
                <a:latin typeface="Tahoma" panose="020B0604030504040204" pitchFamily="34" charset="0"/>
                <a:ea typeface="Tahoma" panose="020B0604030504040204" pitchFamily="34" charset="0"/>
                <a:cs typeface="Tahoma" panose="020B0604030504040204" pitchFamily="34" charset="0"/>
              </a:rPr>
              <a:t>: </a:t>
            </a:r>
            <a:r>
              <a:rPr lang="en-GB" sz="2600" b="1" err="1">
                <a:latin typeface="Tahoma" panose="020B0604030504040204" pitchFamily="34" charset="0"/>
                <a:ea typeface="Tahoma" panose="020B0604030504040204" pitchFamily="34" charset="0"/>
                <a:cs typeface="Tahoma" panose="020B0604030504040204" pitchFamily="34" charset="0"/>
              </a:rPr>
              <a:t>Guadagno</a:t>
            </a:r>
            <a:r>
              <a:rPr lang="en-GB" sz="2600" b="1">
                <a:latin typeface="Tahoma" panose="020B0604030504040204" pitchFamily="34" charset="0"/>
                <a:ea typeface="Tahoma" panose="020B0604030504040204" pitchFamily="34" charset="0"/>
                <a:cs typeface="Tahoma" panose="020B0604030504040204" pitchFamily="34" charset="0"/>
              </a:rPr>
              <a:t> di </a:t>
            </a:r>
            <a:r>
              <a:rPr lang="en-GB" sz="2600" b="1" err="1">
                <a:latin typeface="Tahoma" panose="020B0604030504040204" pitchFamily="34" charset="0"/>
                <a:ea typeface="Tahoma" panose="020B0604030504040204" pitchFamily="34" charset="0"/>
                <a:cs typeface="Tahoma" panose="020B0604030504040204" pitchFamily="34" charset="0"/>
              </a:rPr>
              <a:t>Informazione</a:t>
            </a:r>
            <a:endParaRPr lang="en-GB" sz="2600" b="1">
              <a:latin typeface="Tahoma" panose="020B0604030504040204" pitchFamily="34" charset="0"/>
              <a:ea typeface="Tahoma" panose="020B0604030504040204" pitchFamily="34" charset="0"/>
              <a:cs typeface="Tahoma" panose="020B0604030504040204" pitchFamily="34" charset="0"/>
            </a:endParaRPr>
          </a:p>
        </p:txBody>
      </p:sp>
      <p:sp>
        <p:nvSpPr>
          <p:cNvPr id="23" name="Rectangle 3">
            <a:extLst>
              <a:ext uri="{FF2B5EF4-FFF2-40B4-BE49-F238E27FC236}">
                <a16:creationId xmlns:a16="http://schemas.microsoft.com/office/drawing/2014/main" id="{E01ED6FC-E503-4384-9A45-F0F62856EE08}"/>
              </a:ext>
            </a:extLst>
          </p:cNvPr>
          <p:cNvSpPr>
            <a:spLocks noChangeArrowheads="1"/>
          </p:cNvSpPr>
          <p:nvPr/>
        </p:nvSpPr>
        <p:spPr bwMode="auto">
          <a:xfrm rot="10800000" flipV="1">
            <a:off x="6419849" y="1548204"/>
            <a:ext cx="5181600"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Il </a:t>
            </a:r>
            <a:r>
              <a:rPr lang="it-IT" altLang="it-IT" b="1">
                <a:solidFill>
                  <a:srgbClr val="111111"/>
                </a:solidFill>
                <a:latin typeface="Tahoma" panose="020B0604030504040204" pitchFamily="34" charset="0"/>
                <a:ea typeface="Tahoma" panose="020B0604030504040204" pitchFamily="34" charset="0"/>
                <a:cs typeface="Tahoma" panose="020B0604030504040204" pitchFamily="34" charset="0"/>
              </a:rPr>
              <a:t>Guadagno di Informazione (Information gain) </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è usato per decidere quale </a:t>
            </a:r>
            <a:r>
              <a:rPr lang="it-IT" altLang="it-IT" err="1">
                <a:solidFill>
                  <a:srgbClr val="111111"/>
                </a:solidFill>
                <a:latin typeface="Tahoma" panose="020B0604030504040204" pitchFamily="34" charset="0"/>
                <a:ea typeface="Tahoma" panose="020B0604030504040204" pitchFamily="34" charset="0"/>
                <a:cs typeface="Tahoma" panose="020B0604030504040204" pitchFamily="34" charset="0"/>
              </a:rPr>
              <a:t>feature</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 suddividere (</a:t>
            </a:r>
            <a:r>
              <a:rPr lang="it-IT" altLang="it-IT" err="1">
                <a:solidFill>
                  <a:srgbClr val="111111"/>
                </a:solidFill>
                <a:latin typeface="Tahoma" panose="020B0604030504040204" pitchFamily="34" charset="0"/>
                <a:ea typeface="Tahoma" panose="020B0604030504040204" pitchFamily="34" charset="0"/>
                <a:cs typeface="Tahoma" panose="020B0604030504040204" pitchFamily="34" charset="0"/>
              </a:rPr>
              <a:t>splitting</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 a ciascuno </a:t>
            </a:r>
            <a:r>
              <a:rPr lang="it-IT" altLang="it-IT" err="1">
                <a:solidFill>
                  <a:srgbClr val="111111"/>
                </a:solidFill>
                <a:latin typeface="Tahoma" panose="020B0604030504040204" pitchFamily="34" charset="0"/>
                <a:ea typeface="Tahoma" panose="020B0604030504040204" pitchFamily="34" charset="0"/>
                <a:cs typeface="Tahoma" panose="020B0604030504040204" pitchFamily="34" charset="0"/>
              </a:rPr>
              <a:t>step</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 della costruzione dell’albero. </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Semplicità vuol dire meglio, pertanto vogliamo mantenere il nostro albero più piccolo possibile.  Per fare questo, a ciascuno </a:t>
            </a:r>
            <a:r>
              <a:rPr lang="it-IT" altLang="it-IT" err="1">
                <a:solidFill>
                  <a:srgbClr val="111111"/>
                </a:solidFill>
                <a:latin typeface="Tahoma" panose="020B0604030504040204" pitchFamily="34" charset="0"/>
                <a:ea typeface="Tahoma" panose="020B0604030504040204" pitchFamily="34" charset="0"/>
                <a:cs typeface="Tahoma" panose="020B0604030504040204" pitchFamily="34" charset="0"/>
              </a:rPr>
              <a:t>step</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 dovremmo scegliere lo split che risulta il più puro possibile. Per ciascun nodo dell’albero il Guadagno di Informazione, misura quanta informazione una </a:t>
            </a:r>
            <a:r>
              <a:rPr lang="it-IT" altLang="it-IT" err="1">
                <a:solidFill>
                  <a:srgbClr val="111111"/>
                </a:solidFill>
                <a:latin typeface="Tahoma" panose="020B0604030504040204" pitchFamily="34" charset="0"/>
                <a:ea typeface="Tahoma" panose="020B0604030504040204" pitchFamily="34" charset="0"/>
                <a:cs typeface="Tahoma" panose="020B0604030504040204" pitchFamily="34" charset="0"/>
              </a:rPr>
              <a:t>feature</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 ci fornisce nei riguardi di una classe. Uno split con il più grande guadagno di informazione sarà considerato prioritariamente come primo split e il processo continuerà </a:t>
            </a:r>
            <a:r>
              <a:rPr lang="it-IT" altLang="it-IT" err="1">
                <a:solidFill>
                  <a:srgbClr val="111111"/>
                </a:solidFill>
                <a:latin typeface="Tahoma" panose="020B0604030504040204" pitchFamily="34" charset="0"/>
                <a:ea typeface="Tahoma" panose="020B0604030504040204" pitchFamily="34" charset="0"/>
                <a:cs typeface="Tahoma" panose="020B0604030504040204" pitchFamily="34" charset="0"/>
              </a:rPr>
              <a:t>finchè</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 tutti i nodi figli saranno puri, o </a:t>
            </a:r>
            <a:r>
              <a:rPr lang="it-IT" altLang="it-IT" err="1">
                <a:solidFill>
                  <a:srgbClr val="111111"/>
                </a:solidFill>
                <a:latin typeface="Tahoma" panose="020B0604030504040204" pitchFamily="34" charset="0"/>
                <a:ea typeface="Tahoma" panose="020B0604030504040204" pitchFamily="34" charset="0"/>
                <a:cs typeface="Tahoma" panose="020B0604030504040204" pitchFamily="34" charset="0"/>
              </a:rPr>
              <a:t>finchè</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 il guadagno di informazione è 0. </a:t>
            </a:r>
          </a:p>
        </p:txBody>
      </p:sp>
      <p:pic>
        <p:nvPicPr>
          <p:cNvPr id="25" name="Immagine 24">
            <a:extLst>
              <a:ext uri="{FF2B5EF4-FFF2-40B4-BE49-F238E27FC236}">
                <a16:creationId xmlns:a16="http://schemas.microsoft.com/office/drawing/2014/main" id="{4C45C8E2-BF71-4738-AB22-223314B292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950" y="1633536"/>
            <a:ext cx="5181600" cy="4700589"/>
          </a:xfrm>
          <a:prstGeom prst="rect">
            <a:avLst/>
          </a:prstGeom>
        </p:spPr>
      </p:pic>
    </p:spTree>
    <p:extLst>
      <p:ext uri="{BB962C8B-B14F-4D97-AF65-F5344CB8AC3E}">
        <p14:creationId xmlns:p14="http://schemas.microsoft.com/office/powerpoint/2010/main" val="2568192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49C0853-1E1B-4D7F-95EF-47938C7EE2B5}"/>
              </a:ext>
            </a:extLst>
          </p:cNvPr>
          <p:cNvSpPr txBox="1"/>
          <p:nvPr/>
        </p:nvSpPr>
        <p:spPr>
          <a:xfrm>
            <a:off x="1337633" y="144574"/>
            <a:ext cx="8730952" cy="892552"/>
          </a:xfrm>
          <a:prstGeom prst="rect">
            <a:avLst/>
          </a:prstGeom>
          <a:noFill/>
        </p:spPr>
        <p:txBody>
          <a:bodyPr wrap="square">
            <a:spAutoFit/>
          </a:bodyPr>
          <a:lstStyle/>
          <a:p>
            <a:r>
              <a:rPr lang="en-GB" sz="2600" b="1" err="1">
                <a:latin typeface="Tahoma" panose="020B0604030504040204" pitchFamily="34" charset="0"/>
                <a:ea typeface="Tahoma" panose="020B0604030504040204" pitchFamily="34" charset="0"/>
                <a:cs typeface="Tahoma" panose="020B0604030504040204" pitchFamily="34" charset="0"/>
              </a:rPr>
              <a:t>Addestramento</a:t>
            </a:r>
            <a:r>
              <a:rPr lang="en-GB" sz="2600" b="1">
                <a:latin typeface="Tahoma" panose="020B0604030504040204" pitchFamily="34" charset="0"/>
                <a:ea typeface="Tahoma" panose="020B0604030504040204" pitchFamily="34" charset="0"/>
                <a:cs typeface="Tahoma" panose="020B0604030504040204" pitchFamily="34" charset="0"/>
              </a:rPr>
              <a:t> di un </a:t>
            </a:r>
            <a:r>
              <a:rPr lang="en-GB" sz="2600" b="1" err="1">
                <a:latin typeface="Tahoma" panose="020B0604030504040204" pitchFamily="34" charset="0"/>
                <a:ea typeface="Tahoma" panose="020B0604030504040204" pitchFamily="34" charset="0"/>
                <a:cs typeface="Tahoma" panose="020B0604030504040204" pitchFamily="34" charset="0"/>
              </a:rPr>
              <a:t>Albero</a:t>
            </a:r>
            <a:r>
              <a:rPr lang="en-GB" sz="2600" b="1">
                <a:latin typeface="Tahoma" panose="020B0604030504040204" pitchFamily="34" charset="0"/>
                <a:ea typeface="Tahoma" panose="020B0604030504040204" pitchFamily="34" charset="0"/>
                <a:cs typeface="Tahoma" panose="020B0604030504040204" pitchFamily="34" charset="0"/>
              </a:rPr>
              <a:t> di </a:t>
            </a:r>
            <a:r>
              <a:rPr lang="en-GB" sz="2600" b="1" err="1">
                <a:latin typeface="Tahoma" panose="020B0604030504040204" pitchFamily="34" charset="0"/>
                <a:ea typeface="Tahoma" panose="020B0604030504040204" pitchFamily="34" charset="0"/>
                <a:cs typeface="Tahoma" panose="020B0604030504040204" pitchFamily="34" charset="0"/>
              </a:rPr>
              <a:t>Decisione</a:t>
            </a:r>
            <a:r>
              <a:rPr lang="en-GB" sz="2600" b="1">
                <a:latin typeface="Tahoma" panose="020B0604030504040204" pitchFamily="34" charset="0"/>
                <a:ea typeface="Tahoma" panose="020B0604030504040204" pitchFamily="34" charset="0"/>
                <a:cs typeface="Tahoma" panose="020B0604030504040204" pitchFamily="34" charset="0"/>
              </a:rPr>
              <a:t>: </a:t>
            </a:r>
            <a:r>
              <a:rPr lang="en-GB" sz="2600" b="1" err="1">
                <a:latin typeface="Tahoma" panose="020B0604030504040204" pitchFamily="34" charset="0"/>
                <a:ea typeface="Tahoma" panose="020B0604030504040204" pitchFamily="34" charset="0"/>
                <a:cs typeface="Tahoma" panose="020B0604030504040204" pitchFamily="34" charset="0"/>
              </a:rPr>
              <a:t>Guadagno</a:t>
            </a:r>
            <a:r>
              <a:rPr lang="en-GB" sz="2600" b="1">
                <a:latin typeface="Tahoma" panose="020B0604030504040204" pitchFamily="34" charset="0"/>
                <a:ea typeface="Tahoma" panose="020B0604030504040204" pitchFamily="34" charset="0"/>
                <a:cs typeface="Tahoma" panose="020B0604030504040204" pitchFamily="34" charset="0"/>
              </a:rPr>
              <a:t> di </a:t>
            </a:r>
            <a:r>
              <a:rPr lang="en-GB" sz="2600" b="1" err="1">
                <a:latin typeface="Tahoma" panose="020B0604030504040204" pitchFamily="34" charset="0"/>
                <a:ea typeface="Tahoma" panose="020B0604030504040204" pitchFamily="34" charset="0"/>
                <a:cs typeface="Tahoma" panose="020B0604030504040204" pitchFamily="34" charset="0"/>
              </a:rPr>
              <a:t>Informazione</a:t>
            </a:r>
            <a:endParaRPr lang="en-GB" sz="2600" b="1">
              <a:latin typeface="Tahoma" panose="020B0604030504040204" pitchFamily="34" charset="0"/>
              <a:ea typeface="Tahoma" panose="020B0604030504040204" pitchFamily="34" charset="0"/>
              <a:cs typeface="Tahoma" panose="020B0604030504040204" pitchFamily="34" charset="0"/>
            </a:endParaRPr>
          </a:p>
        </p:txBody>
      </p:sp>
      <p:sp>
        <p:nvSpPr>
          <p:cNvPr id="2" name="Rectangle 1">
            <a:extLst>
              <a:ext uri="{FF2B5EF4-FFF2-40B4-BE49-F238E27FC236}">
                <a16:creationId xmlns:a16="http://schemas.microsoft.com/office/drawing/2014/main" id="{E182ADEF-27A1-4F85-9D32-4EF84B3B99F2}"/>
              </a:ext>
            </a:extLst>
          </p:cNvPr>
          <p:cNvSpPr>
            <a:spLocks noChangeArrowheads="1"/>
          </p:cNvSpPr>
          <p:nvPr/>
        </p:nvSpPr>
        <p:spPr bwMode="auto">
          <a:xfrm flipH="1">
            <a:off x="5591174" y="1035981"/>
            <a:ext cx="5591175"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it-IT" altLang="it-IT" b="1">
                <a:solidFill>
                  <a:srgbClr val="111111"/>
                </a:solidFill>
                <a:latin typeface="Tahoma" panose="020B0604030504040204" pitchFamily="34" charset="0"/>
                <a:ea typeface="Tahoma" panose="020B0604030504040204" pitchFamily="34" charset="0"/>
                <a:cs typeface="Tahoma" panose="020B0604030504040204" pitchFamily="34" charset="0"/>
              </a:rPr>
              <a:t>Guadagno di Informazione: </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Il guadagno di informazione è pari al decremento di entropia dopo che il </a:t>
            </a:r>
            <a:r>
              <a:rPr lang="it-IT" altLang="it-IT" err="1">
                <a:solidFill>
                  <a:srgbClr val="111111"/>
                </a:solidFill>
                <a:latin typeface="Tahoma" panose="020B0604030504040204" pitchFamily="34" charset="0"/>
                <a:ea typeface="Tahoma" panose="020B0604030504040204" pitchFamily="34" charset="0"/>
                <a:cs typeface="Tahoma" panose="020B0604030504040204" pitchFamily="34" charset="0"/>
              </a:rPr>
              <a:t>dataset</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 viene </a:t>
            </a:r>
            <a:r>
              <a:rPr lang="it-IT" altLang="it-IT" err="1">
                <a:solidFill>
                  <a:srgbClr val="111111"/>
                </a:solidFill>
                <a:latin typeface="Tahoma" panose="020B0604030504040204" pitchFamily="34" charset="0"/>
                <a:ea typeface="Tahoma" panose="020B0604030504040204" pitchFamily="34" charset="0"/>
                <a:cs typeface="Tahoma" panose="020B0604030504040204" pitchFamily="34" charset="0"/>
              </a:rPr>
              <a:t>splittato</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 sulla base di un attributo a guadagno massimo. La costruzione di un Albero di Decisione consiste nel trovare l’attributo che </a:t>
            </a:r>
            <a:r>
              <a:rPr lang="it-IT" altLang="it-IT" err="1">
                <a:solidFill>
                  <a:srgbClr val="111111"/>
                </a:solidFill>
                <a:latin typeface="Tahoma" panose="020B0604030504040204" pitchFamily="34" charset="0"/>
                <a:ea typeface="Tahoma" panose="020B0604030504040204" pitchFamily="34" charset="0"/>
                <a:cs typeface="Tahoma" panose="020B0604030504040204" pitchFamily="34" charset="0"/>
              </a:rPr>
              <a:t>restituise</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 il più </a:t>
            </a:r>
            <a:r>
              <a:rPr lang="it-IT" altLang="it-IT" err="1">
                <a:solidFill>
                  <a:srgbClr val="111111"/>
                </a:solidFill>
                <a:latin typeface="Tahoma" panose="020B0604030504040204" pitchFamily="34" charset="0"/>
                <a:ea typeface="Tahoma" panose="020B0604030504040204" pitchFamily="34" charset="0"/>
                <a:cs typeface="Tahoma" panose="020B0604030504040204" pitchFamily="34" charset="0"/>
              </a:rPr>
              <a:t>altp</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 guadagno d’Informazione. Ciò aiuta a scegliere quale </a:t>
            </a:r>
            <a:r>
              <a:rPr lang="it-IT" altLang="it-IT" err="1">
                <a:solidFill>
                  <a:srgbClr val="111111"/>
                </a:solidFill>
                <a:latin typeface="Tahoma" panose="020B0604030504040204" pitchFamily="34" charset="0"/>
                <a:ea typeface="Tahoma" panose="020B0604030504040204" pitchFamily="34" charset="0"/>
                <a:cs typeface="Tahoma" panose="020B0604030504040204" pitchFamily="34" charset="0"/>
              </a:rPr>
              <a:t>feaure</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 o attributo sarà usato per creare il nodo interno di decisione ad un certo punto.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it-IT" altLang="it-IT">
              <a:solidFill>
                <a:srgbClr val="111111"/>
              </a:solidFill>
              <a:latin typeface="Tahoma" panose="020B0604030504040204" pitchFamily="34" charset="0"/>
              <a:ea typeface="Tahoma" panose="020B0604030504040204" pitchFamily="34" charset="0"/>
              <a:cs typeface="Tahoma" panose="020B060403050404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Information gain=</a:t>
            </a:r>
            <a:r>
              <a:rPr lang="it-IT" altLang="it-IT" err="1">
                <a:solidFill>
                  <a:srgbClr val="111111"/>
                </a:solidFill>
                <a:latin typeface="Tahoma" panose="020B0604030504040204" pitchFamily="34" charset="0"/>
                <a:ea typeface="Tahoma" panose="020B0604030504040204" pitchFamily="34" charset="0"/>
                <a:cs typeface="Tahoma" panose="020B0604030504040204" pitchFamily="34" charset="0"/>
              </a:rPr>
              <a:t>Entropy</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(s) — [(Media Pesata) x (Entropia di ciascuna </a:t>
            </a:r>
            <a:r>
              <a:rPr lang="it-IT" altLang="it-IT" err="1">
                <a:solidFill>
                  <a:srgbClr val="111111"/>
                </a:solidFill>
                <a:latin typeface="Tahoma" panose="020B0604030504040204" pitchFamily="34" charset="0"/>
                <a:ea typeface="Tahoma" panose="020B0604030504040204" pitchFamily="34" charset="0"/>
                <a:cs typeface="Tahoma" panose="020B0604030504040204" pitchFamily="34" charset="0"/>
              </a:rPr>
              <a:t>feature</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a:t>
            </a:r>
          </a:p>
        </p:txBody>
      </p:sp>
      <p:pic>
        <p:nvPicPr>
          <p:cNvPr id="7" name="Immagine 6">
            <a:extLst>
              <a:ext uri="{FF2B5EF4-FFF2-40B4-BE49-F238E27FC236}">
                <a16:creationId xmlns:a16="http://schemas.microsoft.com/office/drawing/2014/main" id="{3F55BE3A-D844-4EF8-A1CA-230A3DDBD6E9}"/>
              </a:ext>
            </a:extLst>
          </p:cNvPr>
          <p:cNvPicPr>
            <a:picLocks noChangeAspect="1"/>
          </p:cNvPicPr>
          <p:nvPr/>
        </p:nvPicPr>
        <p:blipFill>
          <a:blip r:embed="rId2"/>
          <a:stretch>
            <a:fillRect/>
          </a:stretch>
        </p:blipFill>
        <p:spPr>
          <a:xfrm>
            <a:off x="2175173" y="1174478"/>
            <a:ext cx="2234902" cy="2452688"/>
          </a:xfrm>
          <a:prstGeom prst="rect">
            <a:avLst/>
          </a:prstGeom>
        </p:spPr>
      </p:pic>
      <p:pic>
        <p:nvPicPr>
          <p:cNvPr id="9" name="Immagine 8">
            <a:extLst>
              <a:ext uri="{FF2B5EF4-FFF2-40B4-BE49-F238E27FC236}">
                <a16:creationId xmlns:a16="http://schemas.microsoft.com/office/drawing/2014/main" id="{3E9AFE65-B64A-47FD-A72B-36E2A24DD277}"/>
              </a:ext>
            </a:extLst>
          </p:cNvPr>
          <p:cNvPicPr>
            <a:picLocks noChangeAspect="1"/>
          </p:cNvPicPr>
          <p:nvPr/>
        </p:nvPicPr>
        <p:blipFill>
          <a:blip r:embed="rId3"/>
          <a:stretch>
            <a:fillRect/>
          </a:stretch>
        </p:blipFill>
        <p:spPr>
          <a:xfrm>
            <a:off x="400052" y="4133850"/>
            <a:ext cx="2438401" cy="1690687"/>
          </a:xfrm>
          <a:prstGeom prst="rect">
            <a:avLst/>
          </a:prstGeom>
        </p:spPr>
      </p:pic>
      <p:sp>
        <p:nvSpPr>
          <p:cNvPr id="11" name="CasellaDiTesto 10">
            <a:extLst>
              <a:ext uri="{FF2B5EF4-FFF2-40B4-BE49-F238E27FC236}">
                <a16:creationId xmlns:a16="http://schemas.microsoft.com/office/drawing/2014/main" id="{E50A9F89-C666-49AF-B601-319E83B7A790}"/>
              </a:ext>
            </a:extLst>
          </p:cNvPr>
          <p:cNvSpPr txBox="1"/>
          <p:nvPr/>
        </p:nvSpPr>
        <p:spPr>
          <a:xfrm>
            <a:off x="244624" y="5961889"/>
            <a:ext cx="6096000" cy="369332"/>
          </a:xfrm>
          <a:prstGeom prst="rect">
            <a:avLst/>
          </a:prstGeom>
          <a:noFill/>
        </p:spPr>
        <p:txBody>
          <a:bodyPr wrap="square">
            <a:spAutoFit/>
          </a:bodyPr>
          <a:lstStyle/>
          <a:p>
            <a:r>
              <a:rPr lang="it-IT" b="0" i="1">
                <a:solidFill>
                  <a:srgbClr val="292929"/>
                </a:solidFill>
                <a:effectLst/>
                <a:latin typeface="charter"/>
              </a:rPr>
              <a:t>Information Gain Ft1= 0.313</a:t>
            </a:r>
            <a:endParaRPr lang="it-IT"/>
          </a:p>
        </p:txBody>
      </p:sp>
      <p:pic>
        <p:nvPicPr>
          <p:cNvPr id="15" name="Immagine 14">
            <a:extLst>
              <a:ext uri="{FF2B5EF4-FFF2-40B4-BE49-F238E27FC236}">
                <a16:creationId xmlns:a16="http://schemas.microsoft.com/office/drawing/2014/main" id="{2C1C77DA-378A-42B5-89CE-15486C6D9584}"/>
              </a:ext>
            </a:extLst>
          </p:cNvPr>
          <p:cNvPicPr>
            <a:picLocks noChangeAspect="1"/>
          </p:cNvPicPr>
          <p:nvPr/>
        </p:nvPicPr>
        <p:blipFill>
          <a:blip r:embed="rId4"/>
          <a:stretch>
            <a:fillRect/>
          </a:stretch>
        </p:blipFill>
        <p:spPr>
          <a:xfrm>
            <a:off x="3390900" y="4135993"/>
            <a:ext cx="2438400" cy="1617107"/>
          </a:xfrm>
          <a:prstGeom prst="rect">
            <a:avLst/>
          </a:prstGeom>
        </p:spPr>
      </p:pic>
      <p:sp>
        <p:nvSpPr>
          <p:cNvPr id="17" name="CasellaDiTesto 16">
            <a:extLst>
              <a:ext uri="{FF2B5EF4-FFF2-40B4-BE49-F238E27FC236}">
                <a16:creationId xmlns:a16="http://schemas.microsoft.com/office/drawing/2014/main" id="{E709CF19-3C37-42FA-8FBE-9F3D4A4AE53F}"/>
              </a:ext>
            </a:extLst>
          </p:cNvPr>
          <p:cNvSpPr txBox="1"/>
          <p:nvPr/>
        </p:nvSpPr>
        <p:spPr>
          <a:xfrm>
            <a:off x="3390900" y="5961889"/>
            <a:ext cx="6096000" cy="369332"/>
          </a:xfrm>
          <a:prstGeom prst="rect">
            <a:avLst/>
          </a:prstGeom>
          <a:noFill/>
        </p:spPr>
        <p:txBody>
          <a:bodyPr wrap="square">
            <a:spAutoFit/>
          </a:bodyPr>
          <a:lstStyle/>
          <a:p>
            <a:r>
              <a:rPr lang="en-US" b="0" i="1">
                <a:solidFill>
                  <a:srgbClr val="292929"/>
                </a:solidFill>
                <a:effectLst/>
                <a:latin typeface="charter"/>
              </a:rPr>
              <a:t>Information Gain Ft2 = 0.1</a:t>
            </a:r>
            <a:endParaRPr lang="it-IT"/>
          </a:p>
        </p:txBody>
      </p:sp>
      <p:cxnSp>
        <p:nvCxnSpPr>
          <p:cNvPr id="19" name="Connettore 2 18">
            <a:extLst>
              <a:ext uri="{FF2B5EF4-FFF2-40B4-BE49-F238E27FC236}">
                <a16:creationId xmlns:a16="http://schemas.microsoft.com/office/drawing/2014/main" id="{FFAE3F9F-2272-4CFF-BB28-3526E2A7FAA5}"/>
              </a:ext>
            </a:extLst>
          </p:cNvPr>
          <p:cNvCxnSpPr/>
          <p:nvPr/>
        </p:nvCxnSpPr>
        <p:spPr>
          <a:xfrm flipH="1">
            <a:off x="1952625" y="3800475"/>
            <a:ext cx="885828" cy="161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0FEF580A-C3A7-4FCE-804F-0C14E3508B06}"/>
              </a:ext>
            </a:extLst>
          </p:cNvPr>
          <p:cNvCxnSpPr>
            <a:cxnSpLocks/>
          </p:cNvCxnSpPr>
          <p:nvPr/>
        </p:nvCxnSpPr>
        <p:spPr>
          <a:xfrm>
            <a:off x="4048123" y="3782328"/>
            <a:ext cx="509588" cy="204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654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49C0853-1E1B-4D7F-95EF-47938C7EE2B5}"/>
              </a:ext>
            </a:extLst>
          </p:cNvPr>
          <p:cNvSpPr txBox="1"/>
          <p:nvPr/>
        </p:nvSpPr>
        <p:spPr>
          <a:xfrm>
            <a:off x="943513" y="265504"/>
            <a:ext cx="10728025" cy="492443"/>
          </a:xfrm>
          <a:prstGeom prst="rect">
            <a:avLst/>
          </a:prstGeom>
          <a:noFill/>
        </p:spPr>
        <p:txBody>
          <a:bodyPr wrap="square">
            <a:spAutoFit/>
          </a:bodyPr>
          <a:lstStyle/>
          <a:p>
            <a:r>
              <a:rPr lang="en-GB" sz="2600" b="1" err="1">
                <a:latin typeface="Tahoma" panose="020B0604030504040204" pitchFamily="34" charset="0"/>
                <a:ea typeface="Tahoma" panose="020B0604030504040204" pitchFamily="34" charset="0"/>
                <a:cs typeface="Tahoma" panose="020B0604030504040204" pitchFamily="34" charset="0"/>
              </a:rPr>
              <a:t>Addestramento</a:t>
            </a:r>
            <a:r>
              <a:rPr lang="en-GB" sz="2600" b="1">
                <a:latin typeface="Tahoma" panose="020B0604030504040204" pitchFamily="34" charset="0"/>
                <a:ea typeface="Tahoma" panose="020B0604030504040204" pitchFamily="34" charset="0"/>
                <a:cs typeface="Tahoma" panose="020B0604030504040204" pitchFamily="34" charset="0"/>
              </a:rPr>
              <a:t> di un </a:t>
            </a:r>
            <a:r>
              <a:rPr lang="en-GB" sz="2600" b="1" err="1">
                <a:latin typeface="Tahoma" panose="020B0604030504040204" pitchFamily="34" charset="0"/>
                <a:ea typeface="Tahoma" panose="020B0604030504040204" pitchFamily="34" charset="0"/>
                <a:cs typeface="Tahoma" panose="020B0604030504040204" pitchFamily="34" charset="0"/>
              </a:rPr>
              <a:t>Albero</a:t>
            </a:r>
            <a:r>
              <a:rPr lang="en-GB" sz="2600" b="1">
                <a:latin typeface="Tahoma" panose="020B0604030504040204" pitchFamily="34" charset="0"/>
                <a:ea typeface="Tahoma" panose="020B0604030504040204" pitchFamily="34" charset="0"/>
                <a:cs typeface="Tahoma" panose="020B0604030504040204" pitchFamily="34" charset="0"/>
              </a:rPr>
              <a:t> di </a:t>
            </a:r>
            <a:r>
              <a:rPr lang="en-GB" sz="2600" b="1" err="1">
                <a:latin typeface="Tahoma" panose="020B0604030504040204" pitchFamily="34" charset="0"/>
                <a:ea typeface="Tahoma" panose="020B0604030504040204" pitchFamily="34" charset="0"/>
                <a:cs typeface="Tahoma" panose="020B0604030504040204" pitchFamily="34" charset="0"/>
              </a:rPr>
              <a:t>Decisione</a:t>
            </a:r>
            <a:r>
              <a:rPr lang="en-GB" sz="2600" b="1">
                <a:latin typeface="Tahoma" panose="020B0604030504040204" pitchFamily="34" charset="0"/>
                <a:ea typeface="Tahoma" panose="020B0604030504040204" pitchFamily="34" charset="0"/>
                <a:cs typeface="Tahoma" panose="020B0604030504040204" pitchFamily="34" charset="0"/>
              </a:rPr>
              <a:t>: </a:t>
            </a:r>
            <a:r>
              <a:rPr lang="en-GB" sz="2600" b="1" err="1">
                <a:latin typeface="Tahoma" panose="020B0604030504040204" pitchFamily="34" charset="0"/>
                <a:ea typeface="Tahoma" panose="020B0604030504040204" pitchFamily="34" charset="0"/>
                <a:cs typeface="Tahoma" panose="020B0604030504040204" pitchFamily="34" charset="0"/>
              </a:rPr>
              <a:t>Impurità</a:t>
            </a:r>
            <a:r>
              <a:rPr lang="en-GB" sz="2600" b="1">
                <a:latin typeface="Tahoma" panose="020B0604030504040204" pitchFamily="34" charset="0"/>
                <a:ea typeface="Tahoma" panose="020B0604030504040204" pitchFamily="34" charset="0"/>
                <a:cs typeface="Tahoma" panose="020B0604030504040204" pitchFamily="34" charset="0"/>
              </a:rPr>
              <a:t> di GINI </a:t>
            </a:r>
          </a:p>
        </p:txBody>
      </p:sp>
      <p:sp>
        <p:nvSpPr>
          <p:cNvPr id="3" name="Rectangle 1">
            <a:extLst>
              <a:ext uri="{FF2B5EF4-FFF2-40B4-BE49-F238E27FC236}">
                <a16:creationId xmlns:a16="http://schemas.microsoft.com/office/drawing/2014/main" id="{CA2A8F77-9A58-4175-9B39-1F9F49AEB393}"/>
              </a:ext>
            </a:extLst>
          </p:cNvPr>
          <p:cNvSpPr>
            <a:spLocks noChangeArrowheads="1"/>
          </p:cNvSpPr>
          <p:nvPr/>
        </p:nvSpPr>
        <p:spPr bwMode="auto">
          <a:xfrm>
            <a:off x="684063" y="741577"/>
            <a:ext cx="9991724"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Font typeface="Arial" panose="020B0604020202020204" pitchFamily="34" charset="0"/>
              <a:buChar char="•"/>
            </a:pPr>
            <a:r>
              <a:rPr lang="it-IT" altLang="it-IT" b="1">
                <a:solidFill>
                  <a:srgbClr val="111111"/>
                </a:solidFill>
                <a:latin typeface="Tahoma" panose="020B0604030504040204" pitchFamily="34" charset="0"/>
                <a:ea typeface="Tahoma" panose="020B0604030504040204" pitchFamily="34" charset="0"/>
                <a:cs typeface="Tahoma" panose="020B0604030504040204" pitchFamily="34" charset="0"/>
              </a:rPr>
              <a:t>Puro</a:t>
            </a:r>
          </a:p>
          <a:p>
            <a:pPr eaLnBrk="0" fontAlgn="base" hangingPunct="0">
              <a:spcBef>
                <a:spcPct val="0"/>
              </a:spcBef>
              <a:spcAft>
                <a:spcPct val="0"/>
              </a:spcAft>
            </a:pP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Puro significa, in un campione selezionato del </a:t>
            </a:r>
            <a:r>
              <a:rPr lang="it-IT" altLang="it-IT" err="1">
                <a:solidFill>
                  <a:srgbClr val="111111"/>
                </a:solidFill>
                <a:latin typeface="Tahoma" panose="020B0604030504040204" pitchFamily="34" charset="0"/>
                <a:ea typeface="Tahoma" panose="020B0604030504040204" pitchFamily="34" charset="0"/>
                <a:cs typeface="Tahoma" panose="020B0604030504040204" pitchFamily="34" charset="0"/>
              </a:rPr>
              <a:t>dataset</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 tutti i dati appartengono alla stessa classe (Puro)</a:t>
            </a:r>
          </a:p>
          <a:p>
            <a:pPr marL="285750" indent="-285750" eaLnBrk="0" fontAlgn="base" hangingPunct="0">
              <a:spcBef>
                <a:spcPct val="0"/>
              </a:spcBef>
              <a:spcAft>
                <a:spcPct val="0"/>
              </a:spcAft>
              <a:buFont typeface="Arial" panose="020B0604020202020204" pitchFamily="34" charset="0"/>
              <a:buChar char="•"/>
            </a:pPr>
            <a:r>
              <a:rPr lang="it-IT" altLang="it-IT" b="1">
                <a:solidFill>
                  <a:srgbClr val="111111"/>
                </a:solidFill>
                <a:latin typeface="Tahoma" panose="020B0604030504040204" pitchFamily="34" charset="0"/>
                <a:ea typeface="Tahoma" panose="020B0604030504040204" pitchFamily="34" charset="0"/>
                <a:cs typeface="Tahoma" panose="020B0604030504040204" pitchFamily="34" charset="0"/>
              </a:rPr>
              <a:t>Impuro</a:t>
            </a:r>
          </a:p>
          <a:p>
            <a:pPr eaLnBrk="0" fontAlgn="base" hangingPunct="0">
              <a:spcBef>
                <a:spcPct val="0"/>
              </a:spcBef>
              <a:spcAft>
                <a:spcPct val="0"/>
              </a:spcAft>
            </a:pP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Impuro significa, che i dati sono una mistura di classi differenti.</a:t>
            </a:r>
          </a:p>
          <a:p>
            <a:pPr marL="285750" indent="-285750" eaLnBrk="0" fontAlgn="base" hangingPunct="0">
              <a:spcBef>
                <a:spcPct val="0"/>
              </a:spcBef>
              <a:spcAft>
                <a:spcPct val="0"/>
              </a:spcAft>
              <a:buFont typeface="Arial" panose="020B0604020202020204" pitchFamily="34" charset="0"/>
              <a:buChar char="•"/>
            </a:pPr>
            <a:endParaRPr lang="it-IT" altLang="it-IT">
              <a:solidFill>
                <a:srgbClr val="111111"/>
              </a:solidFill>
              <a:latin typeface="Tahoma" panose="020B0604030504040204" pitchFamily="34" charset="0"/>
              <a:ea typeface="Tahoma" panose="020B0604030504040204" pitchFamily="34" charset="0"/>
              <a:cs typeface="Tahoma" panose="020B0604030504040204" pitchFamily="34" charset="0"/>
            </a:endParaRPr>
          </a:p>
          <a:p>
            <a:pPr marL="285750" indent="-285750" eaLnBrk="0" fontAlgn="base" hangingPunct="0">
              <a:spcBef>
                <a:spcPct val="0"/>
              </a:spcBef>
              <a:spcAft>
                <a:spcPct val="0"/>
              </a:spcAft>
              <a:buFont typeface="Arial" panose="020B0604020202020204" pitchFamily="34" charset="0"/>
              <a:buChar char="•"/>
            </a:pP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Definizione di Indice di Impurità di </a:t>
            </a:r>
            <a:r>
              <a:rPr lang="it-IT" altLang="it-IT" err="1">
                <a:solidFill>
                  <a:srgbClr val="111111"/>
                </a:solidFill>
                <a:latin typeface="Tahoma" panose="020B0604030504040204" pitchFamily="34" charset="0"/>
                <a:ea typeface="Tahoma" panose="020B0604030504040204" pitchFamily="34" charset="0"/>
                <a:cs typeface="Tahoma" panose="020B0604030504040204" pitchFamily="34" charset="0"/>
              </a:rPr>
              <a:t>Gini</a:t>
            </a:r>
            <a:endParaRPr lang="it-IT" altLang="it-IT">
              <a:solidFill>
                <a:srgbClr val="111111"/>
              </a:solidFill>
              <a:latin typeface="Tahoma" panose="020B0604030504040204" pitchFamily="34" charset="0"/>
              <a:ea typeface="Tahoma" panose="020B0604030504040204" pitchFamily="34" charset="0"/>
              <a:cs typeface="Tahoma" panose="020B0604030504040204" pitchFamily="34" charset="0"/>
            </a:endParaRPr>
          </a:p>
          <a:p>
            <a:pPr eaLnBrk="0" fontAlgn="base" hangingPunct="0">
              <a:spcBef>
                <a:spcPct val="0"/>
              </a:spcBef>
              <a:spcAft>
                <a:spcPct val="0"/>
              </a:spcAft>
            </a:pP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L’Impurità di </a:t>
            </a:r>
            <a:r>
              <a:rPr lang="it-IT" altLang="it-IT" err="1">
                <a:solidFill>
                  <a:srgbClr val="111111"/>
                </a:solidFill>
                <a:latin typeface="Tahoma" panose="020B0604030504040204" pitchFamily="34" charset="0"/>
                <a:ea typeface="Tahoma" panose="020B0604030504040204" pitchFamily="34" charset="0"/>
                <a:cs typeface="Tahoma" panose="020B0604030504040204" pitchFamily="34" charset="0"/>
              </a:rPr>
              <a:t>Gini</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 è una misura della probabilità di una classificazione incorretta di una nuova istanza di una variabile casuale, se quella nuova istanza è stata casualmente classificata a seconda di una distribuzione di etichette di classe da un </a:t>
            </a:r>
            <a:r>
              <a:rPr lang="it-IT" altLang="it-IT" err="1">
                <a:solidFill>
                  <a:srgbClr val="111111"/>
                </a:solidFill>
                <a:latin typeface="Tahoma" panose="020B0604030504040204" pitchFamily="34" charset="0"/>
                <a:ea typeface="Tahoma" panose="020B0604030504040204" pitchFamily="34" charset="0"/>
                <a:cs typeface="Tahoma" panose="020B0604030504040204" pitchFamily="34" charset="0"/>
              </a:rPr>
              <a:t>dataset</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a:t>
            </a:r>
          </a:p>
          <a:p>
            <a:pPr eaLnBrk="0" fontAlgn="base" hangingPunct="0">
              <a:spcBef>
                <a:spcPct val="0"/>
              </a:spcBef>
              <a:spcAft>
                <a:spcPct val="0"/>
              </a:spcAft>
            </a:pPr>
            <a:endParaRPr lang="it-IT" altLang="it-IT">
              <a:solidFill>
                <a:srgbClr val="111111"/>
              </a:solidFill>
              <a:latin typeface="Tahoma" panose="020B0604030504040204" pitchFamily="34" charset="0"/>
              <a:ea typeface="Tahoma" panose="020B0604030504040204" pitchFamily="34" charset="0"/>
              <a:cs typeface="Tahoma" panose="020B0604030504040204" pitchFamily="34" charset="0"/>
            </a:endParaRPr>
          </a:p>
          <a:p>
            <a:pPr eaLnBrk="0" fontAlgn="base" hangingPunct="0">
              <a:spcBef>
                <a:spcPct val="0"/>
              </a:spcBef>
              <a:spcAft>
                <a:spcPct val="0"/>
              </a:spcAft>
            </a:pP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Se il nostro </a:t>
            </a:r>
            <a:r>
              <a:rPr lang="it-IT" altLang="it-IT" err="1">
                <a:solidFill>
                  <a:srgbClr val="111111"/>
                </a:solidFill>
                <a:latin typeface="Tahoma" panose="020B0604030504040204" pitchFamily="34" charset="0"/>
                <a:ea typeface="Tahoma" panose="020B0604030504040204" pitchFamily="34" charset="0"/>
                <a:cs typeface="Tahoma" panose="020B0604030504040204" pitchFamily="34" charset="0"/>
              </a:rPr>
              <a:t>dataset</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 è Puro allora la probabilità di classificazione errata è 0. Se il nostro campione è una mistura di classi differenti allora la probabilità di classificazione errata sarà alta. </a:t>
            </a:r>
          </a:p>
        </p:txBody>
      </p:sp>
      <p:pic>
        <p:nvPicPr>
          <p:cNvPr id="6" name="Immagine 5">
            <a:extLst>
              <a:ext uri="{FF2B5EF4-FFF2-40B4-BE49-F238E27FC236}">
                <a16:creationId xmlns:a16="http://schemas.microsoft.com/office/drawing/2014/main" id="{2BD1AA6B-CFD5-4793-9335-E750DE623A26}"/>
              </a:ext>
            </a:extLst>
          </p:cNvPr>
          <p:cNvPicPr>
            <a:picLocks noChangeAspect="1"/>
          </p:cNvPicPr>
          <p:nvPr/>
        </p:nvPicPr>
        <p:blipFill>
          <a:blip r:embed="rId2"/>
          <a:stretch>
            <a:fillRect/>
          </a:stretch>
        </p:blipFill>
        <p:spPr>
          <a:xfrm>
            <a:off x="3976687" y="4418526"/>
            <a:ext cx="4486275" cy="1114425"/>
          </a:xfrm>
          <a:prstGeom prst="rect">
            <a:avLst/>
          </a:prstGeom>
        </p:spPr>
      </p:pic>
      <p:sp>
        <p:nvSpPr>
          <p:cNvPr id="16" name="CasellaDiTesto 15">
            <a:extLst>
              <a:ext uri="{FF2B5EF4-FFF2-40B4-BE49-F238E27FC236}">
                <a16:creationId xmlns:a16="http://schemas.microsoft.com/office/drawing/2014/main" id="{7767147A-1993-4DCF-8C0B-746BCF9D5E07}"/>
              </a:ext>
            </a:extLst>
          </p:cNvPr>
          <p:cNvSpPr txBox="1"/>
          <p:nvPr/>
        </p:nvSpPr>
        <p:spPr>
          <a:xfrm>
            <a:off x="806375" y="5777210"/>
            <a:ext cx="9747101" cy="923330"/>
          </a:xfrm>
          <a:prstGeom prst="rect">
            <a:avLst/>
          </a:prstGeom>
          <a:noFill/>
        </p:spPr>
        <p:txBody>
          <a:bodyPr wrap="square">
            <a:spAutoFit/>
          </a:bodyPr>
          <a:lstStyle/>
          <a:p>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Quando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usiamo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l’indice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di Gini come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criterio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per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l’algoritmo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addestramento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per la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selezione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del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nodo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radice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si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prende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in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considerazione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il</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Gini Index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più</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basso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possibile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in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pratica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in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quanto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coinciderà</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 dataset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puro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endParaRPr lang="it-IT">
              <a:solidFill>
                <a:srgbClr val="11111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67944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1">
            <a:extLst>
              <a:ext uri="{FF2B5EF4-FFF2-40B4-BE49-F238E27FC236}">
                <a16:creationId xmlns:a16="http://schemas.microsoft.com/office/drawing/2014/main" id="{C06E3216-2862-4A16-AAF0-E39A0E020B41}"/>
              </a:ext>
            </a:extLst>
          </p:cNvPr>
          <p:cNvSpPr txBox="1"/>
          <p:nvPr/>
        </p:nvSpPr>
        <p:spPr>
          <a:xfrm>
            <a:off x="3072420" y="242043"/>
            <a:ext cx="7210628" cy="492443"/>
          </a:xfrm>
          <a:prstGeom prst="rect">
            <a:avLst/>
          </a:prstGeom>
          <a:noFill/>
        </p:spPr>
        <p:txBody>
          <a:bodyPr wrap="none" rtlCol="0">
            <a:spAutoFit/>
          </a:bodyPr>
          <a:lstStyle/>
          <a:p>
            <a:r>
              <a:rPr lang="en-GB" sz="2600" b="1" err="1">
                <a:latin typeface="Tahoma" panose="020B0604030504040204" pitchFamily="34" charset="0"/>
                <a:ea typeface="Tahoma" panose="020B0604030504040204" pitchFamily="34" charset="0"/>
                <a:cs typeface="Tahoma" panose="020B0604030504040204" pitchFamily="34" charset="0"/>
              </a:rPr>
              <a:t>Addestramento</a:t>
            </a:r>
            <a:r>
              <a:rPr lang="en-GB" sz="2600" b="1">
                <a:latin typeface="Tahoma" panose="020B0604030504040204" pitchFamily="34" charset="0"/>
                <a:ea typeface="Tahoma" panose="020B0604030504040204" pitchFamily="34" charset="0"/>
                <a:cs typeface="Tahoma" panose="020B0604030504040204" pitchFamily="34" charset="0"/>
              </a:rPr>
              <a:t> di un </a:t>
            </a:r>
            <a:r>
              <a:rPr lang="en-GB" sz="2600" b="1" err="1">
                <a:latin typeface="Tahoma" panose="020B0604030504040204" pitchFamily="34" charset="0"/>
                <a:ea typeface="Tahoma" panose="020B0604030504040204" pitchFamily="34" charset="0"/>
                <a:cs typeface="Tahoma" panose="020B0604030504040204" pitchFamily="34" charset="0"/>
              </a:rPr>
              <a:t>Albero</a:t>
            </a:r>
            <a:r>
              <a:rPr lang="en-GB" sz="2600" b="1">
                <a:latin typeface="Tahoma" panose="020B0604030504040204" pitchFamily="34" charset="0"/>
                <a:ea typeface="Tahoma" panose="020B0604030504040204" pitchFamily="34" charset="0"/>
                <a:cs typeface="Tahoma" panose="020B0604030504040204" pitchFamily="34" charset="0"/>
              </a:rPr>
              <a:t> di </a:t>
            </a:r>
            <a:r>
              <a:rPr lang="en-GB" sz="2600" b="1" err="1">
                <a:latin typeface="Tahoma" panose="020B0604030504040204" pitchFamily="34" charset="0"/>
                <a:ea typeface="Tahoma" panose="020B0604030504040204" pitchFamily="34" charset="0"/>
                <a:cs typeface="Tahoma" panose="020B0604030504040204" pitchFamily="34" charset="0"/>
              </a:rPr>
              <a:t>Decisione</a:t>
            </a:r>
            <a:endParaRPr lang="en-GB" sz="2600" b="1">
              <a:latin typeface="Tahoma" panose="020B0604030504040204" pitchFamily="34" charset="0"/>
              <a:ea typeface="Tahoma" panose="020B0604030504040204" pitchFamily="34" charset="0"/>
              <a:cs typeface="Tahoma" panose="020B0604030504040204" pitchFamily="34" charset="0"/>
            </a:endParaRPr>
          </a:p>
        </p:txBody>
      </p:sp>
      <p:pic>
        <p:nvPicPr>
          <p:cNvPr id="6" name="Immagine 5">
            <a:extLst>
              <a:ext uri="{FF2B5EF4-FFF2-40B4-BE49-F238E27FC236}">
                <a16:creationId xmlns:a16="http://schemas.microsoft.com/office/drawing/2014/main" id="{ECA7D38D-AD0E-4FD8-A5BF-3C2DE46225A2}"/>
              </a:ext>
            </a:extLst>
          </p:cNvPr>
          <p:cNvPicPr>
            <a:picLocks noChangeAspect="1"/>
          </p:cNvPicPr>
          <p:nvPr/>
        </p:nvPicPr>
        <p:blipFill>
          <a:blip r:embed="rId3"/>
          <a:stretch>
            <a:fillRect/>
          </a:stretch>
        </p:blipFill>
        <p:spPr>
          <a:xfrm>
            <a:off x="685801" y="892748"/>
            <a:ext cx="11058482" cy="6012030"/>
          </a:xfrm>
          <a:prstGeom prst="rect">
            <a:avLst/>
          </a:prstGeom>
        </p:spPr>
      </p:pic>
    </p:spTree>
    <p:extLst>
      <p:ext uri="{BB962C8B-B14F-4D97-AF65-F5344CB8AC3E}">
        <p14:creationId xmlns:p14="http://schemas.microsoft.com/office/powerpoint/2010/main" val="13823156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3292889" cy="892552"/>
          </a:xfrm>
          <a:prstGeom prst="rect">
            <a:avLst/>
          </a:prstGeom>
          <a:noFill/>
        </p:spPr>
        <p:txBody>
          <a:bodyPr wrap="none" rtlCol="0">
            <a:spAutoFit/>
          </a:bodyPr>
          <a:lstStyle/>
          <a:p>
            <a:r>
              <a:rPr lang="en-GB" sz="2600" b="1" err="1">
                <a:latin typeface="Tahoma" panose="020B0604030504040204" pitchFamily="34" charset="0"/>
                <a:ea typeface="Tahoma" panose="020B0604030504040204" pitchFamily="34" charset="0"/>
                <a:cs typeface="Tahoma" panose="020B0604030504040204" pitchFamily="34" charset="0"/>
              </a:rPr>
              <a:t>Alberi</a:t>
            </a:r>
            <a:r>
              <a:rPr lang="en-GB" sz="2600" b="1">
                <a:latin typeface="Tahoma" panose="020B0604030504040204" pitchFamily="34" charset="0"/>
                <a:ea typeface="Tahoma" panose="020B0604030504040204" pitchFamily="34" charset="0"/>
                <a:cs typeface="Tahoma" panose="020B0604030504040204" pitchFamily="34" charset="0"/>
              </a:rPr>
              <a:t> di </a:t>
            </a:r>
            <a:r>
              <a:rPr lang="en-GB" sz="2600" b="1" err="1">
                <a:latin typeface="Tahoma" panose="020B0604030504040204" pitchFamily="34" charset="0"/>
                <a:ea typeface="Tahoma" panose="020B0604030504040204" pitchFamily="34" charset="0"/>
                <a:cs typeface="Tahoma" panose="020B0604030504040204" pitchFamily="34" charset="0"/>
              </a:rPr>
              <a:t>Decisione</a:t>
            </a:r>
            <a:endParaRPr lang="en-GB" sz="2600" b="1">
              <a:latin typeface="Tahoma" panose="020B0604030504040204" pitchFamily="34" charset="0"/>
              <a:ea typeface="Tahoma" panose="020B0604030504040204" pitchFamily="34" charset="0"/>
              <a:cs typeface="Tahoma" panose="020B0604030504040204" pitchFamily="34" charset="0"/>
            </a:endParaRPr>
          </a:p>
          <a:p>
            <a:endParaRPr lang="en-GB" sz="2600" b="1">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975995" y="1212691"/>
            <a:ext cx="10938510" cy="4801314"/>
          </a:xfrm>
          <a:prstGeom prst="rect">
            <a:avLst/>
          </a:prstGeom>
          <a:noFill/>
        </p:spPr>
        <p:txBody>
          <a:bodyPr wrap="square" rtlCol="0">
            <a:spAutoFit/>
          </a:bodyPr>
          <a:lstStyle/>
          <a:p>
            <a:pPr marL="285750" indent="-285750">
              <a:buFont typeface="Wingdings" pitchFamily="2" charset="2"/>
              <a:buChar char="ü"/>
            </a:pPr>
            <a:r>
              <a:rPr lang="en-GB" err="1">
                <a:latin typeface="Tahoma" panose="020B0604030504040204" pitchFamily="34" charset="0"/>
                <a:ea typeface="Tahoma" panose="020B0604030504040204" pitchFamily="34" charset="0"/>
                <a:cs typeface="Tahoma" panose="020B0604030504040204" pitchFamily="34" charset="0"/>
              </a:rPr>
              <a:t>Possono</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rappresentare</a:t>
            </a:r>
            <a:r>
              <a:rPr lang="en-GB">
                <a:latin typeface="Tahoma" panose="020B0604030504040204" pitchFamily="34" charset="0"/>
                <a:ea typeface="Tahoma" panose="020B0604030504040204" pitchFamily="34" charset="0"/>
                <a:cs typeface="Tahoma" panose="020B0604030504040204" pitchFamily="34" charset="0"/>
              </a:rPr>
              <a:t> un </a:t>
            </a:r>
            <a:r>
              <a:rPr lang="en-GB" err="1">
                <a:latin typeface="Tahoma" panose="020B0604030504040204" pitchFamily="34" charset="0"/>
                <a:ea typeface="Tahoma" panose="020B0604030504040204" pitchFamily="34" charset="0"/>
                <a:cs typeface="Tahoma" panose="020B0604030504040204" pitchFamily="34" charset="0"/>
              </a:rPr>
              <a:t>potente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algoritmo</a:t>
            </a:r>
            <a:r>
              <a:rPr lang="en-GB">
                <a:latin typeface="Tahoma" panose="020B0604030504040204" pitchFamily="34" charset="0"/>
                <a:ea typeface="Tahoma" panose="020B0604030504040204" pitchFamily="34" charset="0"/>
                <a:cs typeface="Tahoma" panose="020B0604030504040204" pitchFamily="34" charset="0"/>
              </a:rPr>
              <a:t> di Machine Learning per la </a:t>
            </a:r>
            <a:r>
              <a:rPr lang="en-GB" b="1" err="1">
                <a:latin typeface="Tahoma" panose="020B0604030504040204" pitchFamily="34" charset="0"/>
                <a:ea typeface="Tahoma" panose="020B0604030504040204" pitchFamily="34" charset="0"/>
                <a:cs typeface="Tahoma" panose="020B0604030504040204" pitchFamily="34" charset="0"/>
              </a:rPr>
              <a:t>classificazione</a:t>
            </a:r>
            <a:r>
              <a:rPr lang="en-GB">
                <a:latin typeface="Tahoma" panose="020B0604030504040204" pitchFamily="34" charset="0"/>
                <a:ea typeface="Tahoma" panose="020B0604030504040204" pitchFamily="34" charset="0"/>
                <a:cs typeface="Tahoma" panose="020B0604030504040204" pitchFamily="34" charset="0"/>
              </a:rPr>
              <a:t> e la </a:t>
            </a:r>
            <a:r>
              <a:rPr lang="en-GB" b="1" err="1">
                <a:latin typeface="Tahoma" panose="020B0604030504040204" pitchFamily="34" charset="0"/>
                <a:ea typeface="Tahoma" panose="020B0604030504040204" pitchFamily="34" charset="0"/>
                <a:cs typeface="Tahoma" panose="020B0604030504040204" pitchFamily="34" charset="0"/>
              </a:rPr>
              <a:t>regressione</a:t>
            </a:r>
            <a:r>
              <a:rPr lang="en-GB">
                <a:latin typeface="Tahoma" panose="020B0604030504040204" pitchFamily="34" charset="0"/>
                <a:ea typeface="Tahoma" panose="020B0604030504040204" pitchFamily="34" charset="0"/>
                <a:cs typeface="Tahoma" panose="020B0604030504040204" pitchFamily="34" charset="0"/>
              </a:rPr>
              <a:t>.</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err="1">
                <a:latin typeface="Tahoma" panose="020B0604030504040204" pitchFamily="34" charset="0"/>
                <a:ea typeface="Tahoma" panose="020B0604030504040204" pitchFamily="34" charset="0"/>
                <a:cs typeface="Tahoma" panose="020B0604030504040204" pitchFamily="34" charset="0"/>
              </a:rPr>
              <a:t>L’albero</a:t>
            </a:r>
            <a:r>
              <a:rPr lang="en-GB">
                <a:latin typeface="Tahoma" panose="020B0604030504040204" pitchFamily="34" charset="0"/>
                <a:ea typeface="Tahoma" panose="020B0604030504040204" pitchFamily="34" charset="0"/>
                <a:cs typeface="Tahoma" panose="020B0604030504040204" pitchFamily="34" charset="0"/>
              </a:rPr>
              <a:t> di </a:t>
            </a:r>
            <a:r>
              <a:rPr lang="en-GB" b="1" err="1">
                <a:latin typeface="Tahoma" panose="020B0604030504040204" pitchFamily="34" charset="0"/>
                <a:ea typeface="Tahoma" panose="020B0604030504040204" pitchFamily="34" charset="0"/>
                <a:cs typeface="Tahoma" panose="020B0604030504040204" pitchFamily="34" charset="0"/>
              </a:rPr>
              <a:t>Classificazione</a:t>
            </a:r>
            <a:r>
              <a:rPr lang="en-GB" b="1">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lavora</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sul</a:t>
            </a:r>
            <a:r>
              <a:rPr lang="en-GB">
                <a:latin typeface="Tahoma" panose="020B0604030504040204" pitchFamily="34" charset="0"/>
                <a:ea typeface="Tahoma" panose="020B0604030504040204" pitchFamily="34" charset="0"/>
                <a:cs typeface="Tahoma" panose="020B0604030504040204" pitchFamily="34" charset="0"/>
              </a:rPr>
              <a:t> target al fine di </a:t>
            </a:r>
            <a:r>
              <a:rPr lang="en-GB" err="1">
                <a:latin typeface="Tahoma" panose="020B0604030504040204" pitchFamily="34" charset="0"/>
                <a:ea typeface="Tahoma" panose="020B0604030504040204" pitchFamily="34" charset="0"/>
                <a:cs typeface="Tahoma" panose="020B0604030504040204" pitchFamily="34" charset="0"/>
              </a:rPr>
              <a:t>classificare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i</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dati</a:t>
            </a:r>
            <a:r>
              <a:rPr lang="en-GB">
                <a:latin typeface="Tahoma" panose="020B0604030504040204" pitchFamily="34" charset="0"/>
                <a:ea typeface="Tahoma" panose="020B0604030504040204" pitchFamily="34" charset="0"/>
                <a:cs typeface="Tahoma" panose="020B0604030504040204" pitchFamily="34" charset="0"/>
              </a:rPr>
              <a:t> in </a:t>
            </a:r>
            <a:r>
              <a:rPr lang="en-GB" err="1">
                <a:latin typeface="Tahoma" panose="020B0604030504040204" pitchFamily="34" charset="0"/>
                <a:ea typeface="Tahoma" panose="020B0604030504040204" pitchFamily="34" charset="0"/>
                <a:cs typeface="Tahoma" panose="020B0604030504040204" pitchFamily="34" charset="0"/>
              </a:rPr>
              <a:t>etichette</a:t>
            </a:r>
            <a:r>
              <a:rPr lang="en-GB">
                <a:latin typeface="Tahoma" panose="020B0604030504040204" pitchFamily="34" charset="0"/>
                <a:ea typeface="Tahoma" panose="020B0604030504040204" pitchFamily="34" charset="0"/>
                <a:cs typeface="Tahoma" panose="020B0604030504040204" pitchFamily="34" charset="0"/>
              </a:rPr>
              <a:t> di </a:t>
            </a:r>
            <a:r>
              <a:rPr lang="en-GB" err="1">
                <a:latin typeface="Tahoma" panose="020B0604030504040204" pitchFamily="34" charset="0"/>
                <a:ea typeface="Tahoma" panose="020B0604030504040204" pitchFamily="34" charset="0"/>
                <a:cs typeface="Tahoma" panose="020B0604030504040204" pitchFamily="34" charset="0"/>
              </a:rPr>
              <a:t>una</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variabile</a:t>
            </a:r>
            <a:r>
              <a:rPr lang="en-GB">
                <a:latin typeface="Tahoma" panose="020B0604030504040204" pitchFamily="34" charset="0"/>
                <a:ea typeface="Tahoma" panose="020B0604030504040204" pitchFamily="34" charset="0"/>
                <a:cs typeface="Tahoma" panose="020B0604030504040204" pitchFamily="34" charset="0"/>
              </a:rPr>
              <a:t> categorical </a:t>
            </a:r>
            <a:r>
              <a:rPr lang="en-GB" err="1">
                <a:latin typeface="Tahoma" panose="020B0604030504040204" pitchFamily="34" charset="0"/>
                <a:ea typeface="Tahoma" panose="020B0604030504040204" pitchFamily="34" charset="0"/>
                <a:cs typeface="Tahoma" panose="020B0604030504040204" pitchFamily="34" charset="0"/>
              </a:rPr>
              <a:t>discreta</a:t>
            </a:r>
            <a:r>
              <a:rPr lang="en-GB">
                <a:latin typeface="Tahoma" panose="020B0604030504040204" pitchFamily="34" charset="0"/>
                <a:ea typeface="Tahoma" panose="020B0604030504040204" pitchFamily="34" charset="0"/>
                <a:cs typeface="Tahoma" panose="020B0604030504040204" pitchFamily="34" charset="0"/>
              </a:rPr>
              <a:t>. </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err="1">
                <a:latin typeface="Tahoma" panose="020B0604030504040204" pitchFamily="34" charset="0"/>
                <a:ea typeface="Tahoma" panose="020B0604030504040204" pitchFamily="34" charset="0"/>
                <a:cs typeface="Tahoma" panose="020B0604030504040204" pitchFamily="34" charset="0"/>
              </a:rPr>
              <a:t>Invece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gli</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Alberi</a:t>
            </a:r>
            <a:r>
              <a:rPr lang="en-GB">
                <a:latin typeface="Tahoma" panose="020B0604030504040204" pitchFamily="34" charset="0"/>
                <a:ea typeface="Tahoma" panose="020B0604030504040204" pitchFamily="34" charset="0"/>
                <a:cs typeface="Tahoma" panose="020B0604030504040204" pitchFamily="34" charset="0"/>
              </a:rPr>
              <a:t> di </a:t>
            </a:r>
            <a:r>
              <a:rPr lang="en-GB" b="1" err="1">
                <a:latin typeface="Tahoma" panose="020B0604030504040204" pitchFamily="34" charset="0"/>
                <a:ea typeface="Tahoma" panose="020B0604030504040204" pitchFamily="34" charset="0"/>
                <a:cs typeface="Tahoma" panose="020B0604030504040204" pitchFamily="34" charset="0"/>
              </a:rPr>
              <a:t>Regressione</a:t>
            </a:r>
            <a:r>
              <a:rPr lang="en-GB" b="1">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sono</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rappresentati</a:t>
            </a:r>
            <a:r>
              <a:rPr lang="en-GB">
                <a:latin typeface="Tahoma" panose="020B0604030504040204" pitchFamily="34" charset="0"/>
                <a:ea typeface="Tahoma" panose="020B0604030504040204" pitchFamily="34" charset="0"/>
                <a:cs typeface="Tahoma" panose="020B0604030504040204" pitchFamily="34" charset="0"/>
              </a:rPr>
              <a:t> in </a:t>
            </a:r>
            <a:r>
              <a:rPr lang="en-GB" err="1">
                <a:latin typeface="Tahoma" panose="020B0604030504040204" pitchFamily="34" charset="0"/>
                <a:ea typeface="Tahoma" panose="020B0604030504040204" pitchFamily="34" charset="0"/>
                <a:cs typeface="Tahoma" panose="020B0604030504040204" pitchFamily="34" charset="0"/>
              </a:rPr>
              <a:t>modo</a:t>
            </a:r>
            <a:r>
              <a:rPr lang="en-GB">
                <a:latin typeface="Tahoma" panose="020B0604030504040204" pitchFamily="34" charset="0"/>
                <a:ea typeface="Tahoma" panose="020B0604030504040204" pitchFamily="34" charset="0"/>
                <a:cs typeface="Tahoma" panose="020B0604030504040204" pitchFamily="34" charset="0"/>
              </a:rPr>
              <a:t> simile, ma </a:t>
            </a:r>
            <a:r>
              <a:rPr lang="en-GB" err="1">
                <a:latin typeface="Tahoma" panose="020B0604030504040204" pitchFamily="34" charset="0"/>
                <a:ea typeface="Tahoma" panose="020B0604030504040204" pitchFamily="34" charset="0"/>
                <a:cs typeface="Tahoma" panose="020B0604030504040204" pitchFamily="34" charset="0"/>
              </a:rPr>
              <a:t>predicono</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valori</a:t>
            </a:r>
            <a:r>
              <a:rPr lang="en-GB">
                <a:latin typeface="Tahoma" panose="020B0604030504040204" pitchFamily="34" charset="0"/>
                <a:ea typeface="Tahoma" panose="020B0604030504040204" pitchFamily="34" charset="0"/>
                <a:cs typeface="Tahoma" panose="020B0604030504040204" pitchFamily="34" charset="0"/>
              </a:rPr>
              <a:t> </a:t>
            </a:r>
            <a:r>
              <a:rPr lang="en-GB" b="1" err="1">
                <a:latin typeface="Tahoma" panose="020B0604030504040204" pitchFamily="34" charset="0"/>
                <a:ea typeface="Tahoma" panose="020B0604030504040204" pitchFamily="34" charset="0"/>
                <a:cs typeface="Tahoma" panose="020B0604030504040204" pitchFamily="34" charset="0"/>
              </a:rPr>
              <a:t>continui</a:t>
            </a:r>
            <a:r>
              <a:rPr lang="en-GB" b="1">
                <a:latin typeface="Tahoma" panose="020B0604030504040204" pitchFamily="34" charset="0"/>
                <a:ea typeface="Tahoma" panose="020B0604030504040204" pitchFamily="34" charset="0"/>
                <a:cs typeface="Tahoma" panose="020B0604030504040204" pitchFamily="34" charset="0"/>
              </a:rPr>
              <a:t> </a:t>
            </a:r>
            <a:r>
              <a:rPr lang="en-GB">
                <a:latin typeface="Tahoma" panose="020B0604030504040204" pitchFamily="34" charset="0"/>
                <a:ea typeface="Tahoma" panose="020B0604030504040204" pitchFamily="34" charset="0"/>
                <a:cs typeface="Tahoma" panose="020B0604030504040204" pitchFamily="34" charset="0"/>
              </a:rPr>
              <a:t>come </a:t>
            </a:r>
            <a:r>
              <a:rPr lang="en-GB" err="1">
                <a:latin typeface="Tahoma" panose="020B0604030504040204" pitchFamily="34" charset="0"/>
                <a:ea typeface="Tahoma" panose="020B0604030504040204" pitchFamily="34" charset="0"/>
                <a:cs typeface="Tahoma" panose="020B0604030504040204" pitchFamily="34" charset="0"/>
              </a:rPr>
              <a:t>i</a:t>
            </a:r>
            <a:r>
              <a:rPr lang="en-GB">
                <a:latin typeface="Tahoma" panose="020B0604030504040204" pitchFamily="34" charset="0"/>
                <a:ea typeface="Tahoma" panose="020B0604030504040204" pitchFamily="34" charset="0"/>
                <a:cs typeface="Tahoma" panose="020B0604030504040204" pitchFamily="34" charset="0"/>
              </a:rPr>
              <a:t> </a:t>
            </a:r>
            <a:r>
              <a:rPr lang="en-GB" b="1" err="1">
                <a:latin typeface="Tahoma" panose="020B0604030504040204" pitchFamily="34" charset="0"/>
                <a:ea typeface="Tahoma" panose="020B0604030504040204" pitchFamily="34" charset="0"/>
                <a:cs typeface="Tahoma" panose="020B0604030504040204" pitchFamily="34" charset="0"/>
              </a:rPr>
              <a:t>prezzi</a:t>
            </a:r>
            <a:r>
              <a:rPr lang="en-GB" b="1">
                <a:latin typeface="Tahoma" panose="020B0604030504040204" pitchFamily="34" charset="0"/>
                <a:ea typeface="Tahoma" panose="020B0604030504040204" pitchFamily="34" charset="0"/>
                <a:cs typeface="Tahoma" panose="020B0604030504040204" pitchFamily="34" charset="0"/>
              </a:rPr>
              <a:t> </a:t>
            </a:r>
            <a:r>
              <a:rPr lang="en-GB" b="1" err="1">
                <a:latin typeface="Tahoma" panose="020B0604030504040204" pitchFamily="34" charset="0"/>
                <a:ea typeface="Tahoma" panose="020B0604030504040204" pitchFamily="34" charset="0"/>
                <a:cs typeface="Tahoma" panose="020B0604030504040204" pitchFamily="34" charset="0"/>
              </a:rPr>
              <a:t>delle</a:t>
            </a:r>
            <a:r>
              <a:rPr lang="en-GB" b="1">
                <a:latin typeface="Tahoma" panose="020B0604030504040204" pitchFamily="34" charset="0"/>
                <a:ea typeface="Tahoma" panose="020B0604030504040204" pitchFamily="34" charset="0"/>
                <a:cs typeface="Tahoma" panose="020B0604030504040204" pitchFamily="34" charset="0"/>
              </a:rPr>
              <a:t> case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nel</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vicinato</a:t>
            </a:r>
            <a:r>
              <a:rPr lang="en-GB">
                <a:latin typeface="Tahoma" panose="020B0604030504040204" pitchFamily="34" charset="0"/>
                <a:ea typeface="Tahoma" panose="020B0604030504040204" pitchFamily="34" charset="0"/>
                <a:cs typeface="Tahoma" panose="020B0604030504040204" pitchFamily="34" charset="0"/>
              </a:rPr>
              <a:t>. </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Il </a:t>
            </a:r>
            <a:r>
              <a:rPr lang="en-GB" err="1">
                <a:latin typeface="Tahoma" panose="020B0604030504040204" pitchFamily="34" charset="0"/>
                <a:ea typeface="Tahoma" panose="020B0604030504040204" pitchFamily="34" charset="0"/>
                <a:cs typeface="Tahoma" panose="020B0604030504040204" pitchFamily="34" charset="0"/>
              </a:rPr>
              <a:t>miglior</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aspetto</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degli</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alberi</a:t>
            </a:r>
            <a:r>
              <a:rPr lang="en-GB">
                <a:latin typeface="Tahoma" panose="020B0604030504040204" pitchFamily="34" charset="0"/>
                <a:ea typeface="Tahoma" panose="020B0604030504040204" pitchFamily="34" charset="0"/>
                <a:cs typeface="Tahoma" panose="020B0604030504040204" pitchFamily="34" charset="0"/>
              </a:rPr>
              <a:t> di </a:t>
            </a:r>
            <a:r>
              <a:rPr lang="en-GB" err="1">
                <a:latin typeface="Tahoma" panose="020B0604030504040204" pitchFamily="34" charset="0"/>
                <a:ea typeface="Tahoma" panose="020B0604030504040204" pitchFamily="34" charset="0"/>
                <a:cs typeface="Tahoma" panose="020B0604030504040204" pitchFamily="34" charset="0"/>
              </a:rPr>
              <a:t>decisione</a:t>
            </a:r>
            <a:r>
              <a:rPr lang="en-GB">
                <a:latin typeface="Tahoma" panose="020B0604030504040204" pitchFamily="34" charset="0"/>
                <a:ea typeface="Tahoma" panose="020B0604030504040204" pitchFamily="34" charset="0"/>
                <a:cs typeface="Tahoma" panose="020B0604030504040204" pitchFamily="34" charset="0"/>
              </a:rPr>
              <a:t>:</a:t>
            </a:r>
          </a:p>
          <a:p>
            <a:r>
              <a:rPr lang="en-GB">
                <a:latin typeface="Tahoma" panose="020B0604030504040204" pitchFamily="34" charset="0"/>
                <a:ea typeface="Tahoma" panose="020B0604030504040204" pitchFamily="34" charset="0"/>
                <a:cs typeface="Tahoma" panose="020B0604030504040204" pitchFamily="34" charset="0"/>
              </a:rPr>
              <a:t> </a:t>
            </a:r>
          </a:p>
          <a:p>
            <a:pPr marL="742950" lvl="1" indent="-285750">
              <a:buFont typeface="Wingdings" pitchFamily="2" charset="2"/>
              <a:buChar char="ü"/>
            </a:pPr>
            <a:r>
              <a:rPr lang="en-GB" err="1">
                <a:latin typeface="Tahoma" panose="020B0604030504040204" pitchFamily="34" charset="0"/>
                <a:ea typeface="Tahoma" panose="020B0604030504040204" pitchFamily="34" charset="0"/>
                <a:cs typeface="Tahoma" panose="020B0604030504040204" pitchFamily="34" charset="0"/>
              </a:rPr>
              <a:t>Gestiscono</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sia</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dati</a:t>
            </a:r>
            <a:r>
              <a:rPr lang="en-GB">
                <a:latin typeface="Tahoma" panose="020B0604030504040204" pitchFamily="34" charset="0"/>
                <a:ea typeface="Tahoma" panose="020B0604030504040204" pitchFamily="34" charset="0"/>
                <a:cs typeface="Tahoma" panose="020B0604030504040204" pitchFamily="34" charset="0"/>
              </a:rPr>
              <a:t> </a:t>
            </a:r>
            <a:r>
              <a:rPr lang="en-GB" b="1" err="1">
                <a:latin typeface="Tahoma" panose="020B0604030504040204" pitchFamily="34" charset="0"/>
                <a:ea typeface="Tahoma" panose="020B0604030504040204" pitchFamily="34" charset="0"/>
                <a:cs typeface="Tahoma" panose="020B0604030504040204" pitchFamily="34" charset="0"/>
              </a:rPr>
              <a:t>numerici</a:t>
            </a:r>
            <a:r>
              <a:rPr lang="en-GB" b="1">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che</a:t>
            </a:r>
            <a:r>
              <a:rPr lang="en-GB">
                <a:latin typeface="Tahoma" panose="020B0604030504040204" pitchFamily="34" charset="0"/>
                <a:ea typeface="Tahoma" panose="020B0604030504040204" pitchFamily="34" charset="0"/>
                <a:cs typeface="Tahoma" panose="020B0604030504040204" pitchFamily="34" charset="0"/>
              </a:rPr>
              <a:t> </a:t>
            </a:r>
            <a:r>
              <a:rPr lang="en-GB" b="1" err="1">
                <a:latin typeface="Tahoma" panose="020B0604030504040204" pitchFamily="34" charset="0"/>
                <a:ea typeface="Tahoma" panose="020B0604030504040204" pitchFamily="34" charset="0"/>
                <a:cs typeface="Tahoma" panose="020B0604030504040204" pitchFamily="34" charset="0"/>
              </a:rPr>
              <a:t>categorici</a:t>
            </a:r>
            <a:r>
              <a:rPr lang="en-GB">
                <a:latin typeface="Tahoma" panose="020B0604030504040204" pitchFamily="34" charset="0"/>
                <a:ea typeface="Tahoma" panose="020B0604030504040204" pitchFamily="34" charset="0"/>
                <a:cs typeface="Tahoma" panose="020B0604030504040204" pitchFamily="34" charset="0"/>
              </a:rPr>
              <a:t> </a:t>
            </a:r>
          </a:p>
          <a:p>
            <a:pPr marL="742950" lvl="1" indent="-285750">
              <a:buFont typeface="Wingdings" pitchFamily="2" charset="2"/>
              <a:buChar char="ü"/>
            </a:pPr>
            <a:r>
              <a:rPr lang="en-GB" err="1">
                <a:latin typeface="Tahoma" panose="020B0604030504040204" pitchFamily="34" charset="0"/>
                <a:ea typeface="Tahoma" panose="020B0604030504040204" pitchFamily="34" charset="0"/>
                <a:cs typeface="Tahoma" panose="020B0604030504040204" pitchFamily="34" charset="0"/>
              </a:rPr>
              <a:t>Gestiscono</a:t>
            </a:r>
            <a:r>
              <a:rPr lang="en-GB">
                <a:latin typeface="Tahoma" panose="020B0604030504040204" pitchFamily="34" charset="0"/>
                <a:ea typeface="Tahoma" panose="020B0604030504040204" pitchFamily="34" charset="0"/>
                <a:cs typeface="Tahoma" panose="020B0604030504040204" pitchFamily="34" charset="0"/>
              </a:rPr>
              <a:t> problem </a:t>
            </a:r>
            <a:r>
              <a:rPr lang="en-GB" b="1">
                <a:latin typeface="Tahoma" panose="020B0604030504040204" pitchFamily="34" charset="0"/>
                <a:ea typeface="Tahoma" panose="020B0604030504040204" pitchFamily="34" charset="0"/>
                <a:cs typeface="Tahoma" panose="020B0604030504040204" pitchFamily="34" charset="0"/>
              </a:rPr>
              <a:t>multi-output</a:t>
            </a:r>
          </a:p>
          <a:p>
            <a:pPr marL="742950" lvl="1" indent="-285750">
              <a:buFont typeface="Wingdings" pitchFamily="2" charset="2"/>
              <a:buChar char="ü"/>
            </a:pPr>
            <a:r>
              <a:rPr lang="en-GB" err="1">
                <a:latin typeface="Tahoma" panose="020B0604030504040204" pitchFamily="34" charset="0"/>
                <a:ea typeface="Tahoma" panose="020B0604030504040204" pitchFamily="34" charset="0"/>
                <a:cs typeface="Tahoma" panose="020B0604030504040204" pitchFamily="34" charset="0"/>
              </a:rPr>
              <a:t>Gli</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alberi</a:t>
            </a:r>
            <a:r>
              <a:rPr lang="en-GB">
                <a:latin typeface="Tahoma" panose="020B0604030504040204" pitchFamily="34" charset="0"/>
                <a:ea typeface="Tahoma" panose="020B0604030504040204" pitchFamily="34" charset="0"/>
                <a:cs typeface="Tahoma" panose="020B0604030504040204" pitchFamily="34" charset="0"/>
              </a:rPr>
              <a:t> di </a:t>
            </a:r>
            <a:r>
              <a:rPr lang="en-GB" err="1">
                <a:latin typeface="Tahoma" panose="020B0604030504040204" pitchFamily="34" charset="0"/>
                <a:ea typeface="Tahoma" panose="020B0604030504040204" pitchFamily="34" charset="0"/>
                <a:cs typeface="Tahoma" panose="020B0604030504040204" pitchFamily="34" charset="0"/>
              </a:rPr>
              <a:t>Decisione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richiedono</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uno</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sforzo</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relativamente</a:t>
            </a:r>
            <a:r>
              <a:rPr lang="en-GB">
                <a:latin typeface="Tahoma" panose="020B0604030504040204" pitchFamily="34" charset="0"/>
                <a:ea typeface="Tahoma" panose="020B0604030504040204" pitchFamily="34" charset="0"/>
                <a:cs typeface="Tahoma" panose="020B0604030504040204" pitchFamily="34" charset="0"/>
              </a:rPr>
              <a:t> inferior </a:t>
            </a:r>
            <a:r>
              <a:rPr lang="en-GB" err="1">
                <a:latin typeface="Tahoma" panose="020B0604030504040204" pitchFamily="34" charset="0"/>
                <a:ea typeface="Tahoma" panose="020B0604030504040204" pitchFamily="34" charset="0"/>
                <a:cs typeface="Tahoma" panose="020B0604030504040204" pitchFamily="34" charset="0"/>
              </a:rPr>
              <a:t>nella</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preparione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dei</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dati</a:t>
            </a:r>
            <a:r>
              <a:rPr lang="en-GB">
                <a:latin typeface="Tahoma" panose="020B0604030504040204" pitchFamily="34" charset="0"/>
                <a:ea typeface="Tahoma" panose="020B0604030504040204" pitchFamily="34" charset="0"/>
                <a:cs typeface="Tahoma" panose="020B0604030504040204" pitchFamily="34" charset="0"/>
              </a:rPr>
              <a:t> in </a:t>
            </a:r>
            <a:r>
              <a:rPr lang="en-GB" err="1">
                <a:latin typeface="Tahoma" panose="020B0604030504040204" pitchFamily="34" charset="0"/>
                <a:ea typeface="Tahoma" panose="020B0604030504040204" pitchFamily="34" charset="0"/>
                <a:cs typeface="Tahoma" panose="020B0604030504040204" pitchFamily="34" charset="0"/>
              </a:rPr>
              <a:t>quanto</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gestiscono</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direttamente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dati</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simbolici</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senza</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necessità</a:t>
            </a:r>
            <a:r>
              <a:rPr lang="en-GB">
                <a:latin typeface="Tahoma" panose="020B0604030504040204" pitchFamily="34" charset="0"/>
                <a:ea typeface="Tahoma" panose="020B0604030504040204" pitchFamily="34" charset="0"/>
                <a:cs typeface="Tahoma" panose="020B0604030504040204" pitchFamily="34" charset="0"/>
              </a:rPr>
              <a:t> di </a:t>
            </a:r>
            <a:r>
              <a:rPr lang="en-GB" b="1" err="1">
                <a:latin typeface="Tahoma" panose="020B0604030504040204" pitchFamily="34" charset="0"/>
                <a:ea typeface="Tahoma" panose="020B0604030504040204" pitchFamily="34" charset="0"/>
                <a:cs typeface="Tahoma" panose="020B0604030504040204" pitchFamily="34" charset="0"/>
              </a:rPr>
              <a:t>normalizzazione</a:t>
            </a:r>
            <a:r>
              <a:rPr lang="en-GB">
                <a:latin typeface="Tahoma" panose="020B0604030504040204" pitchFamily="34" charset="0"/>
                <a:ea typeface="Tahoma" panose="020B0604030504040204" pitchFamily="34" charset="0"/>
                <a:cs typeface="Tahoma" panose="020B0604030504040204" pitchFamily="34" charset="0"/>
              </a:rPr>
              <a:t> o </a:t>
            </a:r>
            <a:r>
              <a:rPr lang="en-GB" b="1" err="1">
                <a:latin typeface="Tahoma" panose="020B0604030504040204" pitchFamily="34" charset="0"/>
                <a:ea typeface="Tahoma" panose="020B0604030504040204" pitchFamily="34" charset="0"/>
                <a:cs typeface="Tahoma" panose="020B0604030504040204" pitchFamily="34" charset="0"/>
              </a:rPr>
              <a:t>standardizzazione</a:t>
            </a:r>
            <a:r>
              <a:rPr lang="en-GB">
                <a:latin typeface="Tahoma" panose="020B0604030504040204" pitchFamily="34" charset="0"/>
                <a:ea typeface="Tahoma" panose="020B0604030504040204" pitchFamily="34" charset="0"/>
                <a:cs typeface="Tahoma" panose="020B0604030504040204" pitchFamily="34" charset="0"/>
              </a:rPr>
              <a:t> per </a:t>
            </a:r>
            <a:r>
              <a:rPr lang="en-GB" err="1">
                <a:latin typeface="Tahoma" panose="020B0604030504040204" pitchFamily="34" charset="0"/>
                <a:ea typeface="Tahoma" panose="020B0604030504040204" pitchFamily="34" charset="0"/>
                <a:cs typeface="Tahoma" panose="020B0604030504040204" pitchFamily="34" charset="0"/>
              </a:rPr>
              <a:t>esempio</a:t>
            </a:r>
            <a:r>
              <a:rPr lang="en-GB">
                <a:latin typeface="Tahoma" panose="020B0604030504040204" pitchFamily="34" charset="0"/>
                <a:ea typeface="Tahoma" panose="020B0604030504040204" pitchFamily="34" charset="0"/>
                <a:cs typeface="Tahoma" panose="020B0604030504040204" pitchFamily="34" charset="0"/>
              </a:rPr>
              <a:t>. </a:t>
            </a:r>
          </a:p>
          <a:p>
            <a:pPr marL="742950" lvl="1"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Le </a:t>
            </a:r>
            <a:r>
              <a:rPr lang="en-GB" err="1">
                <a:latin typeface="Tahoma" panose="020B0604030504040204" pitchFamily="34" charset="0"/>
                <a:ea typeface="Tahoma" panose="020B0604030504040204" pitchFamily="34" charset="0"/>
                <a:cs typeface="Tahoma" panose="020B0604030504040204" pitchFamily="34" charset="0"/>
              </a:rPr>
              <a:t>relazioni</a:t>
            </a:r>
            <a:r>
              <a:rPr lang="en-GB">
                <a:latin typeface="Tahoma" panose="020B0604030504040204" pitchFamily="34" charset="0"/>
                <a:ea typeface="Tahoma" panose="020B0604030504040204" pitchFamily="34" charset="0"/>
                <a:cs typeface="Tahoma" panose="020B0604030504040204" pitchFamily="34" charset="0"/>
              </a:rPr>
              <a:t> </a:t>
            </a:r>
            <a:r>
              <a:rPr lang="en-GB" b="1">
                <a:latin typeface="Tahoma" panose="020B0604030504040204" pitchFamily="34" charset="0"/>
                <a:ea typeface="Tahoma" panose="020B0604030504040204" pitchFamily="34" charset="0"/>
                <a:cs typeface="Tahoma" panose="020B0604030504040204" pitchFamily="34" charset="0"/>
              </a:rPr>
              <a:t>non </a:t>
            </a:r>
            <a:r>
              <a:rPr lang="en-GB" b="1" err="1">
                <a:latin typeface="Tahoma" panose="020B0604030504040204" pitchFamily="34" charset="0"/>
                <a:ea typeface="Tahoma" panose="020B0604030504040204" pitchFamily="34" charset="0"/>
                <a:cs typeface="Tahoma" panose="020B0604030504040204" pitchFamily="34" charset="0"/>
              </a:rPr>
              <a:t>lineari</a:t>
            </a:r>
            <a:r>
              <a:rPr lang="en-GB" b="1">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tra</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i</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parametri</a:t>
            </a:r>
            <a:r>
              <a:rPr lang="en-GB">
                <a:latin typeface="Tahoma" panose="020B0604030504040204" pitchFamily="34" charset="0"/>
                <a:ea typeface="Tahoma" panose="020B0604030504040204" pitchFamily="34" charset="0"/>
                <a:cs typeface="Tahoma" panose="020B0604030504040204" pitchFamily="34" charset="0"/>
              </a:rPr>
              <a:t> non </a:t>
            </a:r>
            <a:r>
              <a:rPr lang="en-GB" err="1">
                <a:latin typeface="Tahoma" panose="020B0604030504040204" pitchFamily="34" charset="0"/>
                <a:ea typeface="Tahoma" panose="020B0604030504040204" pitchFamily="34" charset="0"/>
                <a:cs typeface="Tahoma" panose="020B0604030504040204" pitchFamily="34" charset="0"/>
              </a:rPr>
              <a:t>influenzano</a:t>
            </a:r>
            <a:r>
              <a:rPr lang="en-GB">
                <a:latin typeface="Tahoma" panose="020B0604030504040204" pitchFamily="34" charset="0"/>
                <a:ea typeface="Tahoma" panose="020B0604030504040204" pitchFamily="34" charset="0"/>
                <a:cs typeface="Tahoma" panose="020B0604030504040204" pitchFamily="34" charset="0"/>
              </a:rPr>
              <a:t> le </a:t>
            </a:r>
            <a:r>
              <a:rPr lang="en-GB" err="1">
                <a:latin typeface="Tahoma" panose="020B0604030504040204" pitchFamily="34" charset="0"/>
                <a:ea typeface="Tahoma" panose="020B0604030504040204" pitchFamily="34" charset="0"/>
                <a:cs typeface="Tahoma" panose="020B0604030504040204" pitchFamily="34" charset="0"/>
              </a:rPr>
              <a:t>prestazioni</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dell’albero</a:t>
            </a:r>
            <a:r>
              <a:rPr lang="en-GB">
                <a:latin typeface="Tahoma" panose="020B0604030504040204" pitchFamily="34" charset="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2502721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89A2BCB-2790-45CB-A53D-566CC4F79681}"/>
              </a:ext>
            </a:extLst>
          </p:cNvPr>
          <p:cNvPicPr>
            <a:picLocks noChangeAspect="1"/>
          </p:cNvPicPr>
          <p:nvPr/>
        </p:nvPicPr>
        <p:blipFill>
          <a:blip r:embed="rId2"/>
          <a:stretch>
            <a:fillRect/>
          </a:stretch>
        </p:blipFill>
        <p:spPr>
          <a:xfrm>
            <a:off x="0" y="647700"/>
            <a:ext cx="12096750" cy="6210300"/>
          </a:xfrm>
          <a:prstGeom prst="rect">
            <a:avLst/>
          </a:prstGeom>
        </p:spPr>
      </p:pic>
      <p:sp>
        <p:nvSpPr>
          <p:cNvPr id="6" name="TextBox 4">
            <a:extLst>
              <a:ext uri="{FF2B5EF4-FFF2-40B4-BE49-F238E27FC236}">
                <a16:creationId xmlns:a16="http://schemas.microsoft.com/office/drawing/2014/main" id="{56FE0B39-97A8-4158-9CB5-5C0F1C30A433}"/>
              </a:ext>
            </a:extLst>
          </p:cNvPr>
          <p:cNvSpPr txBox="1"/>
          <p:nvPr/>
        </p:nvSpPr>
        <p:spPr>
          <a:xfrm>
            <a:off x="432435" y="74652"/>
            <a:ext cx="8675773" cy="553998"/>
          </a:xfrm>
          <a:prstGeom prst="rect">
            <a:avLst/>
          </a:prstGeom>
          <a:noFill/>
        </p:spPr>
        <p:txBody>
          <a:bodyPr wrap="none" rtlCol="0">
            <a:spAutoFit/>
          </a:bodyPr>
          <a:lstStyle/>
          <a:p>
            <a:r>
              <a:rPr lang="en-GB" sz="3000" b="1">
                <a:latin typeface="Tahoma" panose="020B0604030504040204" pitchFamily="34" charset="0"/>
                <a:ea typeface="Tahoma" panose="020B0604030504040204" pitchFamily="34" charset="0"/>
                <a:cs typeface="Tahoma" panose="020B0604030504040204" pitchFamily="34" charset="0"/>
              </a:rPr>
              <a:t>Machine Learning e </a:t>
            </a:r>
            <a:r>
              <a:rPr lang="en-GB" sz="3000" b="1" err="1">
                <a:latin typeface="Tahoma" panose="020B0604030504040204" pitchFamily="34" charset="0"/>
                <a:ea typeface="Tahoma" panose="020B0604030504040204" pitchFamily="34" charset="0"/>
                <a:cs typeface="Tahoma" panose="020B0604030504040204" pitchFamily="34" charset="0"/>
              </a:rPr>
              <a:t>Universo</a:t>
            </a:r>
            <a:r>
              <a:rPr lang="en-GB" sz="3000" b="1">
                <a:latin typeface="Tahoma" panose="020B0604030504040204" pitchFamily="34" charset="0"/>
                <a:ea typeface="Tahoma" panose="020B0604030504040204" pitchFamily="34" charset="0"/>
                <a:cs typeface="Tahoma" panose="020B0604030504040204" pitchFamily="34" charset="0"/>
              </a:rPr>
              <a:t> di </a:t>
            </a:r>
            <a:r>
              <a:rPr lang="en-GB" sz="3000" b="1" err="1">
                <a:latin typeface="Tahoma" panose="020B0604030504040204" pitchFamily="34" charset="0"/>
                <a:ea typeface="Tahoma" panose="020B0604030504040204" pitchFamily="34" charset="0"/>
                <a:cs typeface="Tahoma" panose="020B0604030504040204" pitchFamily="34" charset="0"/>
              </a:rPr>
              <a:t>Scikit</a:t>
            </a:r>
            <a:r>
              <a:rPr lang="en-GB" sz="3000" b="1">
                <a:latin typeface="Tahoma" panose="020B0604030504040204" pitchFamily="34" charset="0"/>
                <a:ea typeface="Tahoma" panose="020B0604030504040204" pitchFamily="34" charset="0"/>
                <a:cs typeface="Tahoma" panose="020B0604030504040204" pitchFamily="34" charset="0"/>
              </a:rPr>
              <a:t>-Learn</a:t>
            </a:r>
          </a:p>
        </p:txBody>
      </p:sp>
    </p:spTree>
    <p:extLst>
      <p:ext uri="{BB962C8B-B14F-4D97-AF65-F5344CB8AC3E}">
        <p14:creationId xmlns:p14="http://schemas.microsoft.com/office/powerpoint/2010/main" val="175591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6125395" cy="492443"/>
          </a:xfrm>
          <a:prstGeom prst="rect">
            <a:avLst/>
          </a:prstGeom>
          <a:noFill/>
        </p:spPr>
        <p:txBody>
          <a:bodyPr wrap="none" rtlCol="0">
            <a:spAutoFit/>
          </a:bodyPr>
          <a:lstStyle/>
          <a:p>
            <a:r>
              <a:rPr lang="en-GB" sz="2600" b="1" err="1">
                <a:latin typeface="Tahoma" panose="020B0604030504040204" pitchFamily="34" charset="0"/>
                <a:ea typeface="Tahoma" panose="020B0604030504040204" pitchFamily="34" charset="0"/>
                <a:cs typeface="Tahoma" panose="020B0604030504040204" pitchFamily="34" charset="0"/>
              </a:rPr>
              <a:t>Applicazioni</a:t>
            </a:r>
            <a:r>
              <a:rPr lang="en-GB" sz="2600" b="1">
                <a:latin typeface="Tahoma" panose="020B0604030504040204" pitchFamily="34" charset="0"/>
                <a:ea typeface="Tahoma" panose="020B0604030504040204" pitchFamily="34" charset="0"/>
                <a:cs typeface="Tahoma" panose="020B0604030504040204" pitchFamily="34" charset="0"/>
              </a:rPr>
              <a:t> </a:t>
            </a:r>
            <a:r>
              <a:rPr lang="en-GB" sz="2600" b="1" err="1">
                <a:latin typeface="Tahoma" panose="020B0604030504040204" pitchFamily="34" charset="0"/>
                <a:ea typeface="Tahoma" panose="020B0604030504040204" pitchFamily="34" charset="0"/>
                <a:cs typeface="Tahoma" panose="020B0604030504040204" pitchFamily="34" charset="0"/>
              </a:rPr>
              <a:t>degli</a:t>
            </a:r>
            <a:r>
              <a:rPr lang="en-GB" sz="2600" b="1">
                <a:latin typeface="Tahoma" panose="020B0604030504040204" pitchFamily="34" charset="0"/>
                <a:ea typeface="Tahoma" panose="020B0604030504040204" pitchFamily="34" charset="0"/>
                <a:cs typeface="Tahoma" panose="020B0604030504040204" pitchFamily="34" charset="0"/>
              </a:rPr>
              <a:t> </a:t>
            </a:r>
            <a:r>
              <a:rPr lang="en-GB" sz="2600" b="1" err="1">
                <a:latin typeface="Tahoma" panose="020B0604030504040204" pitchFamily="34" charset="0"/>
                <a:ea typeface="Tahoma" panose="020B0604030504040204" pitchFamily="34" charset="0"/>
                <a:cs typeface="Tahoma" panose="020B0604030504040204" pitchFamily="34" charset="0"/>
              </a:rPr>
              <a:t>Alberi</a:t>
            </a:r>
            <a:r>
              <a:rPr lang="en-GB" sz="2600" b="1">
                <a:latin typeface="Tahoma" panose="020B0604030504040204" pitchFamily="34" charset="0"/>
                <a:ea typeface="Tahoma" panose="020B0604030504040204" pitchFamily="34" charset="0"/>
                <a:cs typeface="Tahoma" panose="020B0604030504040204" pitchFamily="34" charset="0"/>
              </a:rPr>
              <a:t> </a:t>
            </a:r>
            <a:r>
              <a:rPr lang="en-GB" sz="2600" b="1" err="1">
                <a:latin typeface="Tahoma" panose="020B0604030504040204" pitchFamily="34" charset="0"/>
                <a:ea typeface="Tahoma" panose="020B0604030504040204" pitchFamily="34" charset="0"/>
                <a:cs typeface="Tahoma" panose="020B0604030504040204" pitchFamily="34" charset="0"/>
              </a:rPr>
              <a:t>Decisionali</a:t>
            </a:r>
            <a:endParaRPr lang="en-GB" sz="2600" b="1">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916360" y="1222629"/>
            <a:ext cx="10938510" cy="2862322"/>
          </a:xfrm>
          <a:prstGeom prst="rect">
            <a:avLst/>
          </a:prstGeom>
          <a:noFill/>
        </p:spPr>
        <p:txBody>
          <a:bodyPr wrap="square" rtlCol="0">
            <a:spAutoFit/>
          </a:bodyPr>
          <a:lstStyle/>
          <a:p>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err="1">
                <a:latin typeface="Tahoma" panose="020B0604030504040204" pitchFamily="34" charset="0"/>
                <a:ea typeface="Tahoma" panose="020B0604030504040204" pitchFamily="34" charset="0"/>
                <a:cs typeface="Tahoma" panose="020B0604030504040204" pitchFamily="34" charset="0"/>
              </a:rPr>
              <a:t>Decidere</a:t>
            </a:r>
            <a:r>
              <a:rPr lang="en-GB">
                <a:latin typeface="Tahoma" panose="020B0604030504040204" pitchFamily="34" charset="0"/>
                <a:ea typeface="Tahoma" panose="020B0604030504040204" pitchFamily="34" charset="0"/>
                <a:cs typeface="Tahoma" panose="020B0604030504040204" pitchFamily="34" charset="0"/>
              </a:rPr>
              <a:t> un </a:t>
            </a:r>
            <a:r>
              <a:rPr lang="en-GB" err="1">
                <a:latin typeface="Tahoma" panose="020B0604030504040204" pitchFamily="34" charset="0"/>
                <a:ea typeface="Tahoma" panose="020B0604030504040204" pitchFamily="34" charset="0"/>
                <a:cs typeface="Tahoma" panose="020B0604030504040204" pitchFamily="34" charset="0"/>
              </a:rPr>
              <a:t>volo</a:t>
            </a:r>
            <a:r>
              <a:rPr lang="en-GB">
                <a:latin typeface="Tahoma" panose="020B0604030504040204" pitchFamily="34" charset="0"/>
                <a:ea typeface="Tahoma" panose="020B0604030504040204" pitchFamily="34" charset="0"/>
                <a:cs typeface="Tahoma" panose="020B0604030504040204" pitchFamily="34" charset="0"/>
              </a:rPr>
              <a:t> per un </a:t>
            </a:r>
            <a:r>
              <a:rPr lang="en-GB" err="1">
                <a:latin typeface="Tahoma" panose="020B0604030504040204" pitchFamily="34" charset="0"/>
                <a:ea typeface="Tahoma" panose="020B0604030504040204" pitchFamily="34" charset="0"/>
                <a:cs typeface="Tahoma" panose="020B0604030504040204" pitchFamily="34" charset="0"/>
              </a:rPr>
              <a:t>viaggio</a:t>
            </a: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err="1">
                <a:latin typeface="Tahoma" panose="020B0604030504040204" pitchFamily="34" charset="0"/>
                <a:ea typeface="Tahoma" panose="020B0604030504040204" pitchFamily="34" charset="0"/>
                <a:cs typeface="Tahoma" panose="020B0604030504040204" pitchFamily="34" charset="0"/>
              </a:rPr>
              <a:t>Predire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l’occupazione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delle</a:t>
            </a:r>
            <a:r>
              <a:rPr lang="en-GB">
                <a:latin typeface="Tahoma" panose="020B0604030504040204" pitchFamily="34" charset="0"/>
                <a:ea typeface="Tahoma" panose="020B0604030504040204" pitchFamily="34" charset="0"/>
                <a:cs typeface="Tahoma" panose="020B0604030504040204" pitchFamily="34" charset="0"/>
              </a:rPr>
              <a:t> date per hotel</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err="1">
                <a:latin typeface="Tahoma" panose="020B0604030504040204" pitchFamily="34" charset="0"/>
                <a:ea typeface="Tahoma" panose="020B0604030504040204" pitchFamily="34" charset="0"/>
                <a:cs typeface="Tahoma" panose="020B0604030504040204" pitchFamily="34" charset="0"/>
              </a:rPr>
              <a:t>Decidere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il</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numero</a:t>
            </a:r>
            <a:r>
              <a:rPr lang="en-GB">
                <a:latin typeface="Tahoma" panose="020B0604030504040204" pitchFamily="34" charset="0"/>
                <a:ea typeface="Tahoma" panose="020B0604030504040204" pitchFamily="34" charset="0"/>
                <a:cs typeface="Tahoma" panose="020B0604030504040204" pitchFamily="34" charset="0"/>
              </a:rPr>
              <a:t> di </a:t>
            </a:r>
            <a:r>
              <a:rPr lang="en-GB" err="1">
                <a:latin typeface="Tahoma" panose="020B0604030504040204" pitchFamily="34" charset="0"/>
                <a:ea typeface="Tahoma" panose="020B0604030504040204" pitchFamily="34" charset="0"/>
                <a:cs typeface="Tahoma" panose="020B0604030504040204" pitchFamily="34" charset="0"/>
              </a:rPr>
              <a:t>drogherie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nelle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vicinanze</a:t>
            </a:r>
            <a:r>
              <a:rPr lang="en-GB">
                <a:latin typeface="Tahoma" panose="020B0604030504040204" pitchFamily="34" charset="0"/>
                <a:ea typeface="Tahoma" panose="020B0604030504040204" pitchFamily="34" charset="0"/>
                <a:cs typeface="Tahoma" panose="020B0604030504040204" pitchFamily="34" charset="0"/>
              </a:rPr>
              <a:t> di </a:t>
            </a:r>
            <a:r>
              <a:rPr lang="en-GB" err="1">
                <a:latin typeface="Tahoma" panose="020B0604030504040204" pitchFamily="34" charset="0"/>
                <a:ea typeface="Tahoma" panose="020B0604030504040204" pitchFamily="34" charset="0"/>
                <a:cs typeface="Tahoma" panose="020B0604030504040204" pitchFamily="34" charset="0"/>
              </a:rPr>
              <a:t>interesse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particolare</a:t>
            </a:r>
            <a:r>
              <a:rPr lang="en-GB">
                <a:latin typeface="Tahoma" panose="020B0604030504040204" pitchFamily="34" charset="0"/>
                <a:ea typeface="Tahoma" panose="020B0604030504040204" pitchFamily="34" charset="0"/>
                <a:cs typeface="Tahoma" panose="020B0604030504040204" pitchFamily="34" charset="0"/>
              </a:rPr>
              <a:t> per </a:t>
            </a:r>
            <a:r>
              <a:rPr lang="en-GB" err="1">
                <a:latin typeface="Tahoma" panose="020B0604030504040204" pitchFamily="34" charset="0"/>
                <a:ea typeface="Tahoma" panose="020B0604030504040204" pitchFamily="34" charset="0"/>
                <a:cs typeface="Tahoma" panose="020B0604030504040204" pitchFamily="34" charset="0"/>
              </a:rPr>
              <a:t>il</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cliente</a:t>
            </a:r>
            <a:r>
              <a:rPr lang="en-GB">
                <a:latin typeface="Tahoma" panose="020B0604030504040204" pitchFamily="34" charset="0"/>
                <a:ea typeface="Tahoma" panose="020B0604030504040204" pitchFamily="34" charset="0"/>
                <a:cs typeface="Tahoma" panose="020B0604030504040204" pitchFamily="34" charset="0"/>
              </a:rPr>
              <a:t> X </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err="1">
                <a:latin typeface="Tahoma" panose="020B0604030504040204" pitchFamily="34" charset="0"/>
                <a:ea typeface="Tahoma" panose="020B0604030504040204" pitchFamily="34" charset="0"/>
                <a:cs typeface="Tahoma" panose="020B0604030504040204" pitchFamily="34" charset="0"/>
              </a:rPr>
              <a:t>Classificazione</a:t>
            </a:r>
            <a:r>
              <a:rPr lang="en-GB">
                <a:latin typeface="Tahoma" panose="020B0604030504040204" pitchFamily="34" charset="0"/>
                <a:ea typeface="Tahoma" panose="020B0604030504040204" pitchFamily="34" charset="0"/>
                <a:cs typeface="Tahoma" panose="020B0604030504040204" pitchFamily="34" charset="0"/>
              </a:rPr>
              <a:t> di cellule </a:t>
            </a:r>
            <a:r>
              <a:rPr lang="en-GB" err="1">
                <a:latin typeface="Tahoma" panose="020B0604030504040204" pitchFamily="34" charset="0"/>
                <a:ea typeface="Tahoma" panose="020B0604030504040204" pitchFamily="34" charset="0"/>
                <a:cs typeface="Tahoma" panose="020B0604030504040204" pitchFamily="34" charset="0"/>
              </a:rPr>
              <a:t>cancerogene</a:t>
            </a:r>
            <a:r>
              <a:rPr lang="en-GB">
                <a:latin typeface="Tahoma" panose="020B0604030504040204" pitchFamily="34" charset="0"/>
                <a:ea typeface="Tahoma" panose="020B0604030504040204" pitchFamily="34" charset="0"/>
                <a:cs typeface="Tahoma" panose="020B0604030504040204" pitchFamily="34" charset="0"/>
              </a:rPr>
              <a:t> vs cellule non-</a:t>
            </a:r>
            <a:r>
              <a:rPr lang="en-GB" err="1">
                <a:latin typeface="Tahoma" panose="020B0604030504040204" pitchFamily="34" charset="0"/>
                <a:ea typeface="Tahoma" panose="020B0604030504040204" pitchFamily="34" charset="0"/>
                <a:cs typeface="Tahoma" panose="020B0604030504040204" pitchFamily="34" charset="0"/>
              </a:rPr>
              <a:t>cancerogene</a:t>
            </a: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err="1">
                <a:latin typeface="Tahoma" panose="020B0604030504040204" pitchFamily="34" charset="0"/>
                <a:ea typeface="Tahoma" panose="020B0604030504040204" pitchFamily="34" charset="0"/>
                <a:cs typeface="Tahoma" panose="020B0604030504040204" pitchFamily="34" charset="0"/>
              </a:rPr>
              <a:t>Suggerire</a:t>
            </a:r>
            <a:r>
              <a:rPr lang="en-GB">
                <a:latin typeface="Tahoma" panose="020B0604030504040204" pitchFamily="34" charset="0"/>
                <a:ea typeface="Tahoma" panose="020B0604030504040204" pitchFamily="34" charset="0"/>
                <a:cs typeface="Tahoma" panose="020B0604030504040204" pitchFamily="34" charset="0"/>
              </a:rPr>
              <a:t> ad un </a:t>
            </a:r>
            <a:r>
              <a:rPr lang="en-GB" err="1">
                <a:latin typeface="Tahoma" panose="020B0604030504040204" pitchFamily="34" charset="0"/>
                <a:ea typeface="Tahoma" panose="020B0604030504040204" pitchFamily="34" charset="0"/>
                <a:cs typeface="Tahoma" panose="020B0604030504040204" pitchFamily="34" charset="0"/>
              </a:rPr>
              <a:t>cliente</a:t>
            </a:r>
            <a:r>
              <a:rPr lang="en-GB">
                <a:latin typeface="Tahoma" panose="020B0604030504040204" pitchFamily="34" charset="0"/>
                <a:ea typeface="Tahoma" panose="020B0604030504040204" pitchFamily="34" charset="0"/>
                <a:cs typeface="Tahoma" panose="020B0604030504040204" pitchFamily="34" charset="0"/>
              </a:rPr>
              <a:t> quale automobile </a:t>
            </a:r>
            <a:r>
              <a:rPr lang="en-GB" err="1">
                <a:latin typeface="Tahoma" panose="020B0604030504040204" pitchFamily="34" charset="0"/>
                <a:ea typeface="Tahoma" panose="020B0604030504040204" pitchFamily="34" charset="0"/>
                <a:cs typeface="Tahoma" panose="020B0604030504040204" pitchFamily="34" charset="0"/>
              </a:rPr>
              <a:t>acquistare</a:t>
            </a:r>
            <a:endParaRPr lang="en-GB">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23950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2722220" cy="492443"/>
          </a:xfrm>
          <a:prstGeom prst="rect">
            <a:avLst/>
          </a:prstGeom>
          <a:noFill/>
        </p:spPr>
        <p:txBody>
          <a:bodyPr wrap="none" rtlCol="0">
            <a:spAutoFit/>
          </a:bodyPr>
          <a:lstStyle/>
          <a:p>
            <a:r>
              <a:rPr lang="en-GB" sz="2600" b="1">
                <a:latin typeface="Tahoma" panose="020B0604030504040204" pitchFamily="34" charset="0"/>
                <a:ea typeface="Tahoma" panose="020B0604030504040204" pitchFamily="34" charset="0"/>
                <a:cs typeface="Tahoma" panose="020B0604030504040204" pitchFamily="34" charset="0"/>
              </a:rPr>
              <a:t>Random Forest</a:t>
            </a:r>
          </a:p>
        </p:txBody>
      </p:sp>
      <p:sp>
        <p:nvSpPr>
          <p:cNvPr id="3" name="TextBox 2">
            <a:extLst>
              <a:ext uri="{FF2B5EF4-FFF2-40B4-BE49-F238E27FC236}">
                <a16:creationId xmlns:a16="http://schemas.microsoft.com/office/drawing/2014/main" id="{0380D1DD-8D7B-9E4C-A72A-083E008477B6}"/>
              </a:ext>
            </a:extLst>
          </p:cNvPr>
          <p:cNvSpPr txBox="1"/>
          <p:nvPr/>
        </p:nvSpPr>
        <p:spPr>
          <a:xfrm>
            <a:off x="966056" y="1043726"/>
            <a:ext cx="10938510" cy="5078313"/>
          </a:xfrm>
          <a:prstGeom prst="rect">
            <a:avLst/>
          </a:prstGeom>
          <a:noFill/>
        </p:spPr>
        <p:txBody>
          <a:bodyPr wrap="square" rtlCol="0">
            <a:spAutoFit/>
          </a:bodyPr>
          <a:lstStyle/>
          <a:p>
            <a:pPr marL="285750" indent="-285750">
              <a:lnSpc>
                <a:spcPct val="150000"/>
              </a:lnSpc>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E’ </a:t>
            </a:r>
            <a:r>
              <a:rPr lang="en-GB" err="1">
                <a:latin typeface="Tahoma" panose="020B0604030504040204" pitchFamily="34" charset="0"/>
                <a:ea typeface="Tahoma" panose="020B0604030504040204" pitchFamily="34" charset="0"/>
                <a:cs typeface="Tahoma" panose="020B0604030504040204" pitchFamily="34" charset="0"/>
              </a:rPr>
              <a:t>una</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tecnica</a:t>
            </a:r>
            <a:r>
              <a:rPr lang="en-GB">
                <a:latin typeface="Tahoma" panose="020B0604030504040204" pitchFamily="34" charset="0"/>
                <a:ea typeface="Tahoma" panose="020B0604030504040204" pitchFamily="34" charset="0"/>
                <a:cs typeface="Tahoma" panose="020B0604030504040204" pitchFamily="34" charset="0"/>
              </a:rPr>
              <a:t> di </a:t>
            </a:r>
            <a:r>
              <a:rPr lang="en-GB" b="1">
                <a:latin typeface="Tahoma" panose="020B0604030504040204" pitchFamily="34" charset="0"/>
                <a:ea typeface="Tahoma" panose="020B0604030504040204" pitchFamily="34" charset="0"/>
                <a:cs typeface="Tahoma" panose="020B0604030504040204" pitchFamily="34" charset="0"/>
              </a:rPr>
              <a:t>“ensemble learning”</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comprendente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classificazion</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regressione</a:t>
            </a:r>
            <a:r>
              <a:rPr lang="en-GB">
                <a:latin typeface="Tahoma" panose="020B0604030504040204" pitchFamily="34" charset="0"/>
                <a:ea typeface="Tahoma" panose="020B0604030504040204" pitchFamily="34" charset="0"/>
                <a:cs typeface="Tahoma" panose="020B0604030504040204" pitchFamily="34" charset="0"/>
              </a:rPr>
              <a:t> e </a:t>
            </a:r>
            <a:r>
              <a:rPr lang="en-GB" err="1">
                <a:latin typeface="Tahoma" panose="020B0604030504040204" pitchFamily="34" charset="0"/>
                <a:ea typeface="Tahoma" panose="020B0604030504040204" pitchFamily="34" charset="0"/>
                <a:cs typeface="Tahoma" panose="020B0604030504040204" pitchFamily="34" charset="0"/>
              </a:rPr>
              <a:t>altre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operazioni</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che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dipendono</a:t>
            </a:r>
            <a:r>
              <a:rPr lang="en-GB">
                <a:latin typeface="Tahoma" panose="020B0604030504040204" pitchFamily="34" charset="0"/>
                <a:ea typeface="Tahoma" panose="020B0604030504040204" pitchFamily="34" charset="0"/>
                <a:cs typeface="Tahoma" panose="020B0604030504040204" pitchFamily="34" charset="0"/>
              </a:rPr>
              <a:t> da </a:t>
            </a:r>
            <a:r>
              <a:rPr lang="en-GB" err="1">
                <a:latin typeface="Tahoma" panose="020B0604030504040204" pitchFamily="34" charset="0"/>
                <a:ea typeface="Tahoma" panose="020B0604030504040204" pitchFamily="34" charset="0"/>
                <a:cs typeface="Tahoma" panose="020B0604030504040204" pitchFamily="34" charset="0"/>
              </a:rPr>
              <a:t>una</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moltitudine</a:t>
            </a:r>
            <a:r>
              <a:rPr lang="en-GB">
                <a:latin typeface="Tahoma" panose="020B0604030504040204" pitchFamily="34" charset="0"/>
                <a:ea typeface="Tahoma" panose="020B0604030504040204" pitchFamily="34" charset="0"/>
                <a:cs typeface="Tahoma" panose="020B0604030504040204" pitchFamily="34" charset="0"/>
              </a:rPr>
              <a:t> di </a:t>
            </a:r>
            <a:r>
              <a:rPr lang="en-GB" err="1">
                <a:latin typeface="Tahoma" panose="020B0604030504040204" pitchFamily="34" charset="0"/>
                <a:ea typeface="Tahoma" panose="020B0604030504040204" pitchFamily="34" charset="0"/>
                <a:cs typeface="Tahoma" panose="020B0604030504040204" pitchFamily="34" charset="0"/>
              </a:rPr>
              <a:t>alberi</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decisionali</a:t>
            </a:r>
            <a:r>
              <a:rPr lang="en-GB">
                <a:latin typeface="Tahoma" panose="020B0604030504040204" pitchFamily="34" charset="0"/>
                <a:ea typeface="Tahoma" panose="020B0604030504040204" pitchFamily="34" charset="0"/>
                <a:cs typeface="Tahoma" panose="020B0604030504040204" pitchFamily="34" charset="0"/>
              </a:rPr>
              <a:t> a tempo di </a:t>
            </a:r>
            <a:r>
              <a:rPr lang="en-GB" err="1">
                <a:latin typeface="Tahoma" panose="020B0604030504040204" pitchFamily="34" charset="0"/>
                <a:ea typeface="Tahoma" panose="020B0604030504040204" pitchFamily="34" charset="0"/>
                <a:cs typeface="Tahoma" panose="020B0604030504040204" pitchFamily="34" charset="0"/>
              </a:rPr>
              <a:t>addestramento</a:t>
            </a:r>
            <a:r>
              <a:rPr lang="en-GB">
                <a:latin typeface="Tahoma" panose="020B0604030504040204" pitchFamily="34" charset="0"/>
                <a:ea typeface="Tahoma" panose="020B0604030504040204" pitchFamily="34" charset="0"/>
                <a:cs typeface="Tahoma" panose="020B0604030504040204" pitchFamily="34" charset="0"/>
              </a:rPr>
              <a:t>. </a:t>
            </a:r>
          </a:p>
          <a:p>
            <a:pPr marL="285750" indent="-285750">
              <a:lnSpc>
                <a:spcPct val="150000"/>
              </a:lnSpc>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E’ </a:t>
            </a:r>
            <a:r>
              <a:rPr lang="en-GB" err="1">
                <a:latin typeface="Tahoma" panose="020B0604030504040204" pitchFamily="34" charset="0"/>
                <a:ea typeface="Tahoma" panose="020B0604030504040204" pitchFamily="34" charset="0"/>
                <a:cs typeface="Tahoma" panose="020B0604030504040204" pitchFamily="34" charset="0"/>
              </a:rPr>
              <a:t>veloce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flessibile</a:t>
            </a:r>
            <a:r>
              <a:rPr lang="en-GB">
                <a:latin typeface="Tahoma" panose="020B0604030504040204" pitchFamily="34" charset="0"/>
                <a:ea typeface="Tahoma" panose="020B0604030504040204" pitchFamily="34" charset="0"/>
                <a:cs typeface="Tahoma" panose="020B0604030504040204" pitchFamily="34" charset="0"/>
              </a:rPr>
              <a:t>, e </a:t>
            </a:r>
            <a:r>
              <a:rPr lang="en-GB" err="1">
                <a:latin typeface="Tahoma" panose="020B0604030504040204" pitchFamily="34" charset="0"/>
                <a:ea typeface="Tahoma" panose="020B0604030504040204" pitchFamily="34" charset="0"/>
                <a:cs typeface="Tahoma" panose="020B0604030504040204" pitchFamily="34" charset="0"/>
              </a:rPr>
              <a:t>rappresenta</a:t>
            </a:r>
            <a:r>
              <a:rPr lang="en-GB">
                <a:latin typeface="Tahoma" panose="020B0604030504040204" pitchFamily="34" charset="0"/>
                <a:ea typeface="Tahoma" panose="020B0604030504040204" pitchFamily="34" charset="0"/>
                <a:cs typeface="Tahoma" panose="020B0604030504040204" pitchFamily="34" charset="0"/>
              </a:rPr>
              <a:t> un </a:t>
            </a:r>
            <a:r>
              <a:rPr lang="en-GB" err="1">
                <a:latin typeface="Tahoma" panose="020B0604030504040204" pitchFamily="34" charset="0"/>
                <a:ea typeface="Tahoma" panose="020B0604030504040204" pitchFamily="34" charset="0"/>
                <a:cs typeface="Tahoma" panose="020B0604030504040204" pitchFamily="34" charset="0"/>
              </a:rPr>
              <a:t>robuto</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approccio</a:t>
            </a:r>
            <a:r>
              <a:rPr lang="en-GB">
                <a:latin typeface="Tahoma" panose="020B0604030504040204" pitchFamily="34" charset="0"/>
                <a:ea typeface="Tahoma" panose="020B0604030504040204" pitchFamily="34" charset="0"/>
                <a:cs typeface="Tahoma" panose="020B0604030504040204" pitchFamily="34" charset="0"/>
              </a:rPr>
              <a:t> al mining di </a:t>
            </a:r>
            <a:r>
              <a:rPr lang="en-GB" err="1">
                <a:latin typeface="Tahoma" panose="020B0604030504040204" pitchFamily="34" charset="0"/>
                <a:ea typeface="Tahoma" panose="020B0604030504040204" pitchFamily="34" charset="0"/>
                <a:cs typeface="Tahoma" panose="020B0604030504040204" pitchFamily="34" charset="0"/>
              </a:rPr>
              <a:t>dati</a:t>
            </a:r>
            <a:r>
              <a:rPr lang="en-GB">
                <a:latin typeface="Tahoma" panose="020B0604030504040204" pitchFamily="34" charset="0"/>
                <a:ea typeface="Tahoma" panose="020B0604030504040204" pitchFamily="34" charset="0"/>
                <a:cs typeface="Tahoma" panose="020B0604030504040204" pitchFamily="34" charset="0"/>
              </a:rPr>
              <a:t> ad </a:t>
            </a:r>
            <a:r>
              <a:rPr lang="en-GB" err="1">
                <a:latin typeface="Tahoma" panose="020B0604030504040204" pitchFamily="34" charset="0"/>
                <a:ea typeface="Tahoma" panose="020B0604030504040204" pitchFamily="34" charset="0"/>
                <a:cs typeface="Tahoma" panose="020B0604030504040204" pitchFamily="34" charset="0"/>
              </a:rPr>
              <a:t>alta</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dimensionalità</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ed</a:t>
            </a:r>
            <a:r>
              <a:rPr lang="en-GB">
                <a:latin typeface="Tahoma" panose="020B0604030504040204" pitchFamily="34" charset="0"/>
                <a:ea typeface="Tahoma" panose="020B0604030504040204" pitchFamily="34" charset="0"/>
                <a:cs typeface="Tahoma" panose="020B0604030504040204" pitchFamily="34" charset="0"/>
              </a:rPr>
              <a:t> è un </a:t>
            </a:r>
            <a:r>
              <a:rPr lang="en-GB" err="1">
                <a:latin typeface="Tahoma" panose="020B0604030504040204" pitchFamily="34" charset="0"/>
                <a:ea typeface="Tahoma" panose="020B0604030504040204" pitchFamily="34" charset="0"/>
                <a:cs typeface="Tahoma" panose="020B0604030504040204" pitchFamily="34" charset="0"/>
              </a:rPr>
              <a:t>estensione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degli</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alberi</a:t>
            </a:r>
            <a:r>
              <a:rPr lang="en-GB">
                <a:latin typeface="Tahoma" panose="020B0604030504040204" pitchFamily="34" charset="0"/>
                <a:ea typeface="Tahoma" panose="020B0604030504040204" pitchFamily="34" charset="0"/>
                <a:cs typeface="Tahoma" panose="020B0604030504040204" pitchFamily="34" charset="0"/>
              </a:rPr>
              <a:t> di </a:t>
            </a:r>
            <a:r>
              <a:rPr lang="en-GB" err="1">
                <a:latin typeface="Tahoma" panose="020B0604030504040204" pitchFamily="34" charset="0"/>
                <a:ea typeface="Tahoma" panose="020B0604030504040204" pitchFamily="34" charset="0"/>
                <a:cs typeface="Tahoma" panose="020B0604030504040204" pitchFamily="34" charset="0"/>
              </a:rPr>
              <a:t>decisione</a:t>
            </a:r>
            <a:r>
              <a:rPr lang="en-GB">
                <a:latin typeface="Tahoma" panose="020B0604030504040204" pitchFamily="34" charset="0"/>
                <a:ea typeface="Tahoma" panose="020B0604030504040204" pitchFamily="34" charset="0"/>
                <a:cs typeface="Tahoma" panose="020B0604030504040204" pitchFamily="34" charset="0"/>
              </a:rPr>
              <a:t> per </a:t>
            </a:r>
            <a:r>
              <a:rPr lang="en-GB" err="1">
                <a:latin typeface="Tahoma" panose="020B0604030504040204" pitchFamily="34" charset="0"/>
                <a:ea typeface="Tahoma" panose="020B0604030504040204" pitchFamily="34" charset="0"/>
                <a:cs typeface="Tahoma" panose="020B0604030504040204" pitchFamily="34" charset="0"/>
              </a:rPr>
              <a:t>classificazione</a:t>
            </a:r>
            <a:r>
              <a:rPr lang="en-GB">
                <a:latin typeface="Tahoma" panose="020B0604030504040204" pitchFamily="34" charset="0"/>
                <a:ea typeface="Tahoma" panose="020B0604030504040204" pitchFamily="34" charset="0"/>
                <a:cs typeface="Tahoma" panose="020B0604030504040204" pitchFamily="34" charset="0"/>
              </a:rPr>
              <a:t> e </a:t>
            </a:r>
            <a:r>
              <a:rPr lang="en-GB" err="1">
                <a:latin typeface="Tahoma" panose="020B0604030504040204" pitchFamily="34" charset="0"/>
                <a:ea typeface="Tahoma" panose="020B0604030504040204" pitchFamily="34" charset="0"/>
                <a:cs typeface="Tahoma" panose="020B0604030504040204" pitchFamily="34" charset="0"/>
              </a:rPr>
              <a:t>regressione</a:t>
            </a:r>
            <a:r>
              <a:rPr lang="en-GB">
                <a:latin typeface="Tahoma" panose="020B0604030504040204" pitchFamily="34" charset="0"/>
                <a:ea typeface="Tahoma" panose="020B0604030504040204" pitchFamily="34" charset="0"/>
                <a:cs typeface="Tahoma" panose="020B0604030504040204" pitchFamily="34" charset="0"/>
              </a:rPr>
              <a:t> di cui </a:t>
            </a:r>
            <a:r>
              <a:rPr lang="en-GB" err="1">
                <a:latin typeface="Tahoma" panose="020B0604030504040204" pitchFamily="34" charset="0"/>
                <a:ea typeface="Tahoma" panose="020B0604030504040204" pitchFamily="34" charset="0"/>
                <a:cs typeface="Tahoma" panose="020B0604030504040204" pitchFamily="34" charset="0"/>
              </a:rPr>
              <a:t>abbiamo</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parlato</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poco</a:t>
            </a:r>
            <a:r>
              <a:rPr lang="en-GB">
                <a:latin typeface="Tahoma" panose="020B0604030504040204" pitchFamily="34" charset="0"/>
                <a:ea typeface="Tahoma" panose="020B0604030504040204" pitchFamily="34" charset="0"/>
                <a:cs typeface="Tahoma" panose="020B0604030504040204" pitchFamily="34" charset="0"/>
              </a:rPr>
              <a:t> fa. </a:t>
            </a:r>
          </a:p>
          <a:p>
            <a:pPr marL="285750" indent="-285750">
              <a:lnSpc>
                <a:spcPct val="150000"/>
              </a:lnSpc>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L’ ”Ensemble learning”, in </a:t>
            </a:r>
            <a:r>
              <a:rPr lang="en-GB" err="1">
                <a:latin typeface="Tahoma" panose="020B0604030504040204" pitchFamily="34" charset="0"/>
                <a:ea typeface="Tahoma" panose="020B0604030504040204" pitchFamily="34" charset="0"/>
                <a:cs typeface="Tahoma" panose="020B0604030504040204" pitchFamily="34" charset="0"/>
              </a:rPr>
              <a:t>generale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può</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essere</a:t>
            </a:r>
            <a:r>
              <a:rPr lang="en-GB">
                <a:latin typeface="Tahoma" panose="020B0604030504040204" pitchFamily="34" charset="0"/>
                <a:ea typeface="Tahoma" panose="020B0604030504040204" pitchFamily="34" charset="0"/>
                <a:cs typeface="Tahoma" panose="020B0604030504040204" pitchFamily="34" charset="0"/>
              </a:rPr>
              <a:t> definite come un </a:t>
            </a:r>
            <a:r>
              <a:rPr lang="en-GB" err="1">
                <a:latin typeface="Tahoma" panose="020B0604030504040204" pitchFamily="34" charset="0"/>
                <a:ea typeface="Tahoma" panose="020B0604030504040204" pitchFamily="34" charset="0"/>
                <a:cs typeface="Tahoma" panose="020B0604030504040204" pitchFamily="34" charset="0"/>
              </a:rPr>
              <a:t>modello</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che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effettua</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delle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predizioni</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combinando</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i</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risultati</a:t>
            </a:r>
            <a:r>
              <a:rPr lang="en-GB">
                <a:latin typeface="Tahoma" panose="020B0604030504040204" pitchFamily="34" charset="0"/>
                <a:ea typeface="Tahoma" panose="020B0604030504040204" pitchFamily="34" charset="0"/>
                <a:cs typeface="Tahoma" panose="020B0604030504040204" pitchFamily="34" charset="0"/>
              </a:rPr>
              <a:t> di </a:t>
            </a:r>
            <a:r>
              <a:rPr lang="en-GB" err="1">
                <a:latin typeface="Tahoma" panose="020B0604030504040204" pitchFamily="34" charset="0"/>
                <a:ea typeface="Tahoma" panose="020B0604030504040204" pitchFamily="34" charset="0"/>
                <a:cs typeface="Tahoma" panose="020B0604030504040204" pitchFamily="34" charset="0"/>
              </a:rPr>
              <a:t>modelli</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individuali</a:t>
            </a:r>
            <a:r>
              <a:rPr lang="en-GB">
                <a:latin typeface="Tahoma" panose="020B0604030504040204" pitchFamily="34" charset="0"/>
                <a:ea typeface="Tahoma" panose="020B0604030504040204" pitchFamily="34" charset="0"/>
                <a:cs typeface="Tahoma" panose="020B0604030504040204" pitchFamily="34" charset="0"/>
              </a:rPr>
              <a:t>. </a:t>
            </a:r>
          </a:p>
          <a:p>
            <a:pPr marL="285750" indent="-285750">
              <a:lnSpc>
                <a:spcPct val="150000"/>
              </a:lnSpc>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Il </a:t>
            </a:r>
            <a:r>
              <a:rPr lang="en-GB" err="1">
                <a:latin typeface="Tahoma" panose="020B0604030504040204" pitchFamily="34" charset="0"/>
                <a:ea typeface="Tahoma" panose="020B0604030504040204" pitchFamily="34" charset="0"/>
                <a:cs typeface="Tahoma" panose="020B0604030504040204" pitchFamily="34" charset="0"/>
              </a:rPr>
              <a:t>modello</a:t>
            </a:r>
            <a:r>
              <a:rPr lang="en-GB">
                <a:latin typeface="Tahoma" panose="020B0604030504040204" pitchFamily="34" charset="0"/>
                <a:ea typeface="Tahoma" panose="020B0604030504040204" pitchFamily="34" charset="0"/>
                <a:cs typeface="Tahoma" panose="020B0604030504040204" pitchFamily="34" charset="0"/>
              </a:rPr>
              <a:t> ensemble </a:t>
            </a:r>
            <a:r>
              <a:rPr lang="en-GB" err="1">
                <a:latin typeface="Tahoma" panose="020B0604030504040204" pitchFamily="34" charset="0"/>
                <a:ea typeface="Tahoma" panose="020B0604030504040204" pitchFamily="34" charset="0"/>
                <a:cs typeface="Tahoma" panose="020B0604030504040204" pitchFamily="34" charset="0"/>
              </a:rPr>
              <a:t>tende</a:t>
            </a:r>
            <a:r>
              <a:rPr lang="en-GB">
                <a:latin typeface="Tahoma" panose="020B0604030504040204" pitchFamily="34" charset="0"/>
                <a:ea typeface="Tahoma" panose="020B0604030504040204" pitchFamily="34" charset="0"/>
                <a:cs typeface="Tahoma" panose="020B0604030504040204" pitchFamily="34" charset="0"/>
              </a:rPr>
              <a:t> ad </a:t>
            </a:r>
            <a:r>
              <a:rPr lang="en-GB" err="1">
                <a:latin typeface="Tahoma" panose="020B0604030504040204" pitchFamily="34" charset="0"/>
                <a:ea typeface="Tahoma" panose="020B0604030504040204" pitchFamily="34" charset="0"/>
                <a:cs typeface="Tahoma" panose="020B0604030504040204" pitchFamily="34" charset="0"/>
              </a:rPr>
              <a:t>essere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molto</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più</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flessibile</a:t>
            </a:r>
            <a:r>
              <a:rPr lang="en-GB">
                <a:latin typeface="Tahoma" panose="020B0604030504040204" pitchFamily="34" charset="0"/>
                <a:ea typeface="Tahoma" panose="020B0604030504040204" pitchFamily="34" charset="0"/>
                <a:cs typeface="Tahoma" panose="020B0604030504040204" pitchFamily="34" charset="0"/>
              </a:rPr>
              <a:t> con </a:t>
            </a:r>
            <a:r>
              <a:rPr lang="en-GB" err="1">
                <a:latin typeface="Tahoma" panose="020B0604030504040204" pitchFamily="34" charset="0"/>
                <a:ea typeface="Tahoma" panose="020B0604030504040204" pitchFamily="34" charset="0"/>
                <a:cs typeface="Tahoma" panose="020B0604030504040204" pitchFamily="34" charset="0"/>
              </a:rPr>
              <a:t>meno</a:t>
            </a:r>
            <a:r>
              <a:rPr lang="en-GB">
                <a:latin typeface="Tahoma" panose="020B0604030504040204" pitchFamily="34" charset="0"/>
                <a:ea typeface="Tahoma" panose="020B0604030504040204" pitchFamily="34" charset="0"/>
                <a:cs typeface="Tahoma" panose="020B0604030504040204" pitchFamily="34" charset="0"/>
              </a:rPr>
              <a:t> bias e </a:t>
            </a:r>
            <a:r>
              <a:rPr lang="en-GB" err="1">
                <a:latin typeface="Tahoma" panose="020B0604030504040204" pitchFamily="34" charset="0"/>
                <a:ea typeface="Tahoma" panose="020B0604030504040204" pitchFamily="34" charset="0"/>
                <a:cs typeface="Tahoma" panose="020B0604030504040204" pitchFamily="34" charset="0"/>
              </a:rPr>
              <a:t>meno</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varianza</a:t>
            </a:r>
            <a:r>
              <a:rPr lang="en-GB">
                <a:latin typeface="Tahoma" panose="020B0604030504040204" pitchFamily="34" charset="0"/>
                <a:ea typeface="Tahoma" panose="020B0604030504040204" pitchFamily="34" charset="0"/>
                <a:cs typeface="Tahoma" panose="020B0604030504040204" pitchFamily="34" charset="0"/>
              </a:rPr>
              <a:t>. </a:t>
            </a:r>
          </a:p>
          <a:p>
            <a:pPr marL="285750" indent="-285750">
              <a:lnSpc>
                <a:spcPct val="150000"/>
              </a:lnSpc>
              <a:buFont typeface="Wingdings" pitchFamily="2" charset="2"/>
              <a:buChar char="ü"/>
            </a:pPr>
            <a:r>
              <a:rPr lang="en-GB" err="1">
                <a:latin typeface="Tahoma" panose="020B0604030504040204" pitchFamily="34" charset="0"/>
                <a:ea typeface="Tahoma" panose="020B0604030504040204" pitchFamily="34" charset="0"/>
                <a:cs typeface="Tahoma" panose="020B0604030504040204" pitchFamily="34" charset="0"/>
              </a:rPr>
              <a:t>L’Ensemble</a:t>
            </a:r>
            <a:r>
              <a:rPr lang="en-GB">
                <a:latin typeface="Tahoma" panose="020B0604030504040204" pitchFamily="34" charset="0"/>
                <a:ea typeface="Tahoma" panose="020B0604030504040204" pitchFamily="34" charset="0"/>
                <a:cs typeface="Tahoma" panose="020B0604030504040204" pitchFamily="34" charset="0"/>
              </a:rPr>
              <a:t> Learning ha due </a:t>
            </a:r>
            <a:r>
              <a:rPr lang="en-GB" err="1">
                <a:latin typeface="Tahoma" panose="020B0604030504040204" pitchFamily="34" charset="0"/>
                <a:ea typeface="Tahoma" panose="020B0604030504040204" pitchFamily="34" charset="0"/>
                <a:cs typeface="Tahoma" panose="020B0604030504040204" pitchFamily="34" charset="0"/>
              </a:rPr>
              <a:t>metodi</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popolari</a:t>
            </a:r>
            <a:r>
              <a:rPr lang="en-GB">
                <a:latin typeface="Tahoma" panose="020B0604030504040204" pitchFamily="34" charset="0"/>
                <a:ea typeface="Tahoma" panose="020B0604030504040204" pitchFamily="34" charset="0"/>
                <a:cs typeface="Tahoma" panose="020B0604030504040204" pitchFamily="34" charset="0"/>
              </a:rPr>
              <a:t> come: </a:t>
            </a:r>
          </a:p>
          <a:p>
            <a:pPr marL="742950" lvl="1" indent="-285750">
              <a:lnSpc>
                <a:spcPct val="150000"/>
              </a:lnSpc>
              <a:buFont typeface="Wingdings" pitchFamily="2" charset="2"/>
              <a:buChar char="ü"/>
            </a:pPr>
            <a:r>
              <a:rPr lang="en-GB" b="1">
                <a:latin typeface="Tahoma" panose="020B0604030504040204" pitchFamily="34" charset="0"/>
                <a:ea typeface="Tahoma" panose="020B0604030504040204" pitchFamily="34" charset="0"/>
                <a:cs typeface="Tahoma" panose="020B0604030504040204" pitchFamily="34" charset="0"/>
              </a:rPr>
              <a:t>Bagging</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Ciascun</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albero</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individuale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viene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addestrato</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su</a:t>
            </a:r>
            <a:r>
              <a:rPr lang="en-GB">
                <a:latin typeface="Tahoma" panose="020B0604030504040204" pitchFamily="34" charset="0"/>
                <a:ea typeface="Tahoma" panose="020B0604030504040204" pitchFamily="34" charset="0"/>
                <a:cs typeface="Tahoma" panose="020B0604030504040204" pitchFamily="34" charset="0"/>
              </a:rPr>
              <a:t> un </a:t>
            </a:r>
            <a:r>
              <a:rPr lang="en-GB" err="1">
                <a:latin typeface="Tahoma" panose="020B0604030504040204" pitchFamily="34" charset="0"/>
                <a:ea typeface="Tahoma" panose="020B0604030504040204" pitchFamily="34" charset="0"/>
                <a:cs typeface="Tahoma" panose="020B0604030504040204" pitchFamily="34" charset="0"/>
              </a:rPr>
              <a:t>campione</a:t>
            </a:r>
            <a:r>
              <a:rPr lang="en-GB">
                <a:latin typeface="Tahoma" panose="020B0604030504040204" pitchFamily="34" charset="0"/>
                <a:ea typeface="Tahoma" panose="020B0604030504040204" pitchFamily="34" charset="0"/>
                <a:cs typeface="Tahoma" panose="020B0604030504040204" pitchFamily="34" charset="0"/>
              </a:rPr>
              <a:t> s casuale del dataset </a:t>
            </a:r>
            <a:r>
              <a:rPr lang="en-GB" err="1">
                <a:latin typeface="Tahoma" panose="020B0604030504040204" pitchFamily="34" charset="0"/>
                <a:ea typeface="Tahoma" panose="020B0604030504040204" pitchFamily="34" charset="0"/>
                <a:cs typeface="Tahoma" panose="020B0604030504040204" pitchFamily="34" charset="0"/>
              </a:rPr>
              <a:t>risultante</a:t>
            </a:r>
            <a:r>
              <a:rPr lang="en-GB">
                <a:latin typeface="Tahoma" panose="020B0604030504040204" pitchFamily="34" charset="0"/>
                <a:ea typeface="Tahoma" panose="020B0604030504040204" pitchFamily="34" charset="0"/>
                <a:cs typeface="Tahoma" panose="020B0604030504040204" pitchFamily="34" charset="0"/>
              </a:rPr>
              <a:t> in </a:t>
            </a:r>
            <a:r>
              <a:rPr lang="en-GB" err="1">
                <a:latin typeface="Tahoma" panose="020B0604030504040204" pitchFamily="34" charset="0"/>
                <a:ea typeface="Tahoma" panose="020B0604030504040204" pitchFamily="34" charset="0"/>
                <a:cs typeface="Tahoma" panose="020B0604030504040204" pitchFamily="34" charset="0"/>
              </a:rPr>
              <a:t>diversi</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alberi</a:t>
            </a:r>
            <a:r>
              <a:rPr lang="en-GB">
                <a:latin typeface="Tahoma" panose="020B0604030504040204" pitchFamily="34" charset="0"/>
                <a:ea typeface="Tahoma" panose="020B0604030504040204" pitchFamily="34" charset="0"/>
                <a:cs typeface="Tahoma" panose="020B0604030504040204" pitchFamily="34" charset="0"/>
              </a:rPr>
              <a:t>. </a:t>
            </a:r>
          </a:p>
          <a:p>
            <a:pPr marL="742950" lvl="1" indent="-285750">
              <a:lnSpc>
                <a:spcPct val="150000"/>
              </a:lnSpc>
              <a:buFont typeface="Wingdings" pitchFamily="2" charset="2"/>
              <a:buChar char="ü"/>
            </a:pPr>
            <a:r>
              <a:rPr lang="en-GB" b="1">
                <a:latin typeface="Tahoma" panose="020B0604030504040204" pitchFamily="34" charset="0"/>
                <a:ea typeface="Tahoma" panose="020B0604030504040204" pitchFamily="34" charset="0"/>
                <a:cs typeface="Tahoma" panose="020B0604030504040204" pitchFamily="34" charset="0"/>
              </a:rPr>
              <a:t>Boosting</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Ciascun</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albero</a:t>
            </a:r>
            <a:r>
              <a:rPr lang="en-GB">
                <a:latin typeface="Tahoma" panose="020B0604030504040204" pitchFamily="34" charset="0"/>
                <a:ea typeface="Tahoma" panose="020B0604030504040204" pitchFamily="34" charset="0"/>
                <a:cs typeface="Tahoma" panose="020B0604030504040204" pitchFamily="34" charset="0"/>
              </a:rPr>
              <a:t>/</a:t>
            </a:r>
            <a:r>
              <a:rPr lang="en-GB" err="1">
                <a:latin typeface="Tahoma" panose="020B0604030504040204" pitchFamily="34" charset="0"/>
                <a:ea typeface="Tahoma" panose="020B0604030504040204" pitchFamily="34" charset="0"/>
                <a:cs typeface="Tahoma" panose="020B0604030504040204" pitchFamily="34" charset="0"/>
              </a:rPr>
              <a:t>modello</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individuale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apprende</a:t>
            </a:r>
            <a:r>
              <a:rPr lang="en-GB">
                <a:latin typeface="Tahoma" panose="020B0604030504040204" pitchFamily="34" charset="0"/>
                <a:ea typeface="Tahoma" panose="020B0604030504040204" pitchFamily="34" charset="0"/>
                <a:cs typeface="Tahoma" panose="020B0604030504040204" pitchFamily="34" charset="0"/>
              </a:rPr>
              <a:t> da </a:t>
            </a:r>
            <a:r>
              <a:rPr lang="en-GB" err="1">
                <a:latin typeface="Tahoma" panose="020B0604030504040204" pitchFamily="34" charset="0"/>
                <a:ea typeface="Tahoma" panose="020B0604030504040204" pitchFamily="34" charset="0"/>
                <a:cs typeface="Tahoma" panose="020B0604030504040204" pitchFamily="34" charset="0"/>
              </a:rPr>
              <a:t>errori</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fatti</a:t>
            </a:r>
            <a:r>
              <a:rPr lang="en-GB">
                <a:latin typeface="Tahoma" panose="020B0604030504040204" pitchFamily="34" charset="0"/>
                <a:ea typeface="Tahoma" panose="020B0604030504040204" pitchFamily="34" charset="0"/>
                <a:cs typeface="Tahoma" panose="020B0604030504040204" pitchFamily="34" charset="0"/>
              </a:rPr>
              <a:t> dal </a:t>
            </a:r>
            <a:r>
              <a:rPr lang="en-GB" err="1">
                <a:latin typeface="Tahoma" panose="020B0604030504040204" pitchFamily="34" charset="0"/>
                <a:ea typeface="Tahoma" panose="020B0604030504040204" pitchFamily="34" charset="0"/>
                <a:cs typeface="Tahoma" panose="020B0604030504040204" pitchFamily="34" charset="0"/>
              </a:rPr>
              <a:t>modello</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precedente</a:t>
            </a:r>
            <a:r>
              <a:rPr lang="en-GB">
                <a:latin typeface="Tahoma" panose="020B0604030504040204" pitchFamily="34" charset="0"/>
                <a:ea typeface="Tahoma" panose="020B0604030504040204" pitchFamily="34" charset="0"/>
                <a:cs typeface="Tahoma" panose="020B0604030504040204" pitchFamily="34" charset="0"/>
              </a:rPr>
              <a:t> e </a:t>
            </a:r>
            <a:r>
              <a:rPr lang="en-GB" err="1">
                <a:latin typeface="Tahoma" panose="020B0604030504040204" pitchFamily="34" charset="0"/>
                <a:ea typeface="Tahoma" panose="020B0604030504040204" pitchFamily="34" charset="0"/>
                <a:cs typeface="Tahoma" panose="020B0604030504040204" pitchFamily="34" charset="0"/>
              </a:rPr>
              <a:t>migliora</a:t>
            </a:r>
            <a:r>
              <a:rPr lang="en-GB">
                <a:latin typeface="Tahoma" panose="020B0604030504040204" pitchFamily="34" charset="0"/>
                <a:ea typeface="Tahoma" panose="020B0604030504040204" pitchFamily="34" charset="0"/>
                <a:cs typeface="Tahoma" panose="020B0604030504040204" pitchFamily="34" charset="0"/>
              </a:rPr>
              <a:t> di </a:t>
            </a:r>
            <a:r>
              <a:rPr lang="en-GB" err="1">
                <a:latin typeface="Tahoma" panose="020B0604030504040204" pitchFamily="34" charset="0"/>
                <a:ea typeface="Tahoma" panose="020B0604030504040204" pitchFamily="34" charset="0"/>
                <a:cs typeface="Tahoma" panose="020B0604030504040204" pitchFamily="34" charset="0"/>
              </a:rPr>
              <a:t>volta</a:t>
            </a:r>
            <a:r>
              <a:rPr lang="en-GB">
                <a:latin typeface="Tahoma" panose="020B0604030504040204" pitchFamily="34" charset="0"/>
                <a:ea typeface="Tahoma" panose="020B0604030504040204" pitchFamily="34" charset="0"/>
                <a:cs typeface="Tahoma" panose="020B0604030504040204" pitchFamily="34" charset="0"/>
              </a:rPr>
              <a:t> in </a:t>
            </a:r>
            <a:r>
              <a:rPr lang="en-GB" err="1">
                <a:latin typeface="Tahoma" panose="020B0604030504040204" pitchFamily="34" charset="0"/>
                <a:ea typeface="Tahoma" panose="020B0604030504040204" pitchFamily="34" charset="0"/>
                <a:cs typeface="Tahoma" panose="020B0604030504040204" pitchFamily="34" charset="0"/>
              </a:rPr>
              <a:t>volta</a:t>
            </a:r>
            <a:r>
              <a:rPr lang="en-GB">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448616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2722220" cy="492443"/>
          </a:xfrm>
          <a:prstGeom prst="rect">
            <a:avLst/>
          </a:prstGeom>
          <a:noFill/>
        </p:spPr>
        <p:txBody>
          <a:bodyPr wrap="none" rtlCol="0">
            <a:spAutoFit/>
          </a:bodyPr>
          <a:lstStyle/>
          <a:p>
            <a:r>
              <a:rPr lang="en-GB" sz="2600" b="1">
                <a:latin typeface="Tahoma" panose="020B0604030504040204" pitchFamily="34" charset="0"/>
                <a:ea typeface="Tahoma" panose="020B0604030504040204" pitchFamily="34" charset="0"/>
                <a:cs typeface="Tahoma" panose="020B0604030504040204" pitchFamily="34" charset="0"/>
              </a:rPr>
              <a:t>Random Forest</a:t>
            </a:r>
          </a:p>
        </p:txBody>
      </p:sp>
      <p:sp>
        <p:nvSpPr>
          <p:cNvPr id="5" name="CasellaDiTesto 4">
            <a:extLst>
              <a:ext uri="{FF2B5EF4-FFF2-40B4-BE49-F238E27FC236}">
                <a16:creationId xmlns:a16="http://schemas.microsoft.com/office/drawing/2014/main" id="{720DACF6-FA72-440B-A174-33C14CC637E2}"/>
              </a:ext>
            </a:extLst>
          </p:cNvPr>
          <p:cNvSpPr txBox="1"/>
          <p:nvPr/>
        </p:nvSpPr>
        <p:spPr>
          <a:xfrm>
            <a:off x="5969610" y="438150"/>
            <a:ext cx="5822339" cy="6463308"/>
          </a:xfrm>
          <a:prstGeom prst="rect">
            <a:avLst/>
          </a:prstGeom>
          <a:noFill/>
        </p:spPr>
        <p:txBody>
          <a:bodyPr wrap="square">
            <a:spAutoFit/>
          </a:bodyPr>
          <a:lstStyle/>
          <a:p>
            <a:pPr marL="285750" indent="-285750">
              <a:buFont typeface="Arial" panose="020B0604020202020204" pitchFamily="34" charset="0"/>
              <a:buChar char="•"/>
            </a:pPr>
            <a:r>
              <a:rPr lang="en-US" b="1">
                <a:latin typeface="Tahoma" panose="020B0604030504040204" pitchFamily="34" charset="0"/>
                <a:ea typeface="Tahoma" panose="020B0604030504040204" pitchFamily="34" charset="0"/>
                <a:cs typeface="Tahoma" panose="020B0604030504040204" pitchFamily="34" charset="0"/>
              </a:rPr>
              <a:t>Random forest</a:t>
            </a:r>
            <a:r>
              <a:rPr lang="en-US">
                <a:latin typeface="Tahoma" panose="020B0604030504040204" pitchFamily="34" charset="0"/>
                <a:ea typeface="Tahoma" panose="020B0604030504040204" pitchFamily="34" charset="0"/>
                <a:cs typeface="Tahoma" panose="020B0604030504040204" pitchFamily="34" charset="0"/>
              </a:rPr>
              <a:t>, come </a:t>
            </a:r>
            <a:r>
              <a:rPr lang="en-US" err="1">
                <a:latin typeface="Tahoma" panose="020B0604030504040204" pitchFamily="34" charset="0"/>
                <a:ea typeface="Tahoma" panose="020B0604030504040204" pitchFamily="34" charset="0"/>
                <a:cs typeface="Tahoma" panose="020B0604030504040204" pitchFamily="34" charset="0"/>
              </a:rPr>
              <a:t>implica</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il</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nome</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stesso</a:t>
            </a:r>
            <a:r>
              <a:rPr lang="en-US">
                <a:latin typeface="Tahoma" panose="020B0604030504040204" pitchFamily="34" charset="0"/>
                <a:ea typeface="Tahoma" panose="020B0604030504040204" pitchFamily="34" charset="0"/>
                <a:cs typeface="Tahoma" panose="020B0604030504040204" pitchFamily="34" charset="0"/>
              </a:rPr>
              <a:t>, è </a:t>
            </a:r>
            <a:r>
              <a:rPr lang="en-US" err="1">
                <a:latin typeface="Tahoma" panose="020B0604030504040204" pitchFamily="34" charset="0"/>
                <a:ea typeface="Tahoma" panose="020B0604030504040204" pitchFamily="34" charset="0"/>
                <a:cs typeface="Tahoma" panose="020B0604030504040204" pitchFamily="34" charset="0"/>
              </a:rPr>
              <a:t>costituito</a:t>
            </a:r>
            <a:r>
              <a:rPr lang="en-US">
                <a:latin typeface="Tahoma" panose="020B0604030504040204" pitchFamily="34" charset="0"/>
                <a:ea typeface="Tahoma" panose="020B0604030504040204" pitchFamily="34" charset="0"/>
                <a:cs typeface="Tahoma" panose="020B0604030504040204" pitchFamily="34" charset="0"/>
              </a:rPr>
              <a:t> da un gran </a:t>
            </a:r>
            <a:r>
              <a:rPr lang="en-US" err="1">
                <a:latin typeface="Tahoma" panose="020B0604030504040204" pitchFamily="34" charset="0"/>
                <a:ea typeface="Tahoma" panose="020B0604030504040204" pitchFamily="34" charset="0"/>
                <a:cs typeface="Tahoma" panose="020B0604030504040204" pitchFamily="34" charset="0"/>
              </a:rPr>
              <a:t>numero</a:t>
            </a:r>
            <a:r>
              <a:rPr lang="en-US">
                <a:latin typeface="Tahoma" panose="020B0604030504040204" pitchFamily="34" charset="0"/>
                <a:ea typeface="Tahoma" panose="020B0604030504040204" pitchFamily="34" charset="0"/>
                <a:cs typeface="Tahoma" panose="020B0604030504040204" pitchFamily="34" charset="0"/>
              </a:rPr>
              <a:t> di </a:t>
            </a:r>
            <a:r>
              <a:rPr lang="en-US" err="1">
                <a:latin typeface="Tahoma" panose="020B0604030504040204" pitchFamily="34" charset="0"/>
                <a:ea typeface="Tahoma" panose="020B0604030504040204" pitchFamily="34" charset="0"/>
                <a:cs typeface="Tahoma" panose="020B0604030504040204" pitchFamily="34" charset="0"/>
              </a:rPr>
              <a:t>alberi</a:t>
            </a:r>
            <a:r>
              <a:rPr lang="en-US">
                <a:latin typeface="Tahoma" panose="020B0604030504040204" pitchFamily="34" charset="0"/>
                <a:ea typeface="Tahoma" panose="020B0604030504040204" pitchFamily="34" charset="0"/>
                <a:cs typeface="Tahoma" panose="020B0604030504040204" pitchFamily="34" charset="0"/>
              </a:rPr>
              <a:t> di </a:t>
            </a:r>
            <a:r>
              <a:rPr lang="en-US" err="1">
                <a:latin typeface="Tahoma" panose="020B0604030504040204" pitchFamily="34" charset="0"/>
                <a:ea typeface="Tahoma" panose="020B0604030504040204" pitchFamily="34" charset="0"/>
                <a:cs typeface="Tahoma" panose="020B0604030504040204" pitchFamily="34" charset="0"/>
              </a:rPr>
              <a:t>decisione</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individuali</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foresta</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che</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operano</a:t>
            </a:r>
            <a:r>
              <a:rPr lang="en-US">
                <a:latin typeface="Tahoma" panose="020B0604030504040204" pitchFamily="34" charset="0"/>
                <a:ea typeface="Tahoma" panose="020B0604030504040204" pitchFamily="34" charset="0"/>
                <a:cs typeface="Tahoma" panose="020B0604030504040204" pitchFamily="34" charset="0"/>
              </a:rPr>
              <a:t> come un ensemble di </a:t>
            </a:r>
            <a:r>
              <a:rPr lang="en-US" err="1">
                <a:latin typeface="Tahoma" panose="020B0604030504040204" pitchFamily="34" charset="0"/>
                <a:ea typeface="Tahoma" panose="020B0604030504040204" pitchFamily="34" charset="0"/>
                <a:cs typeface="Tahoma" panose="020B0604030504040204" pitchFamily="34" charset="0"/>
              </a:rPr>
              <a:t>modelli</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Ciascun</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albero</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individuale</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all’interno</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della</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foresta</a:t>
            </a:r>
            <a:r>
              <a:rPr lang="en-US">
                <a:latin typeface="Tahoma" panose="020B0604030504040204" pitchFamily="34" charset="0"/>
                <a:ea typeface="Tahoma" panose="020B0604030504040204" pitchFamily="34" charset="0"/>
                <a:cs typeface="Tahoma" panose="020B0604030504040204" pitchFamily="34" charset="0"/>
              </a:rPr>
              <a:t> casuale produce una predizione della classe e la classe con un elezione a maggioranza (classe più frequente) diventa la predizione del modello ensemble. </a:t>
            </a:r>
          </a:p>
          <a:p>
            <a:pPr marL="285750" indent="-285750">
              <a:buFont typeface="Arial" panose="020B0604020202020204" pitchFamily="34" charset="0"/>
              <a:buChar char="•"/>
            </a:pPr>
            <a:endParaRPr lang="en-US">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Un gran numero di modelli relativamente non correlate tra loro (alberi) operano come un comitato che supera in prestazioni qualsiasi altro modello individuale costituente il comitato (ensemble). </a:t>
            </a:r>
          </a:p>
          <a:p>
            <a:pPr marL="285750" indent="-285750">
              <a:buFont typeface="Arial" panose="020B0604020202020204" pitchFamily="34" charset="0"/>
              <a:buChar char="•"/>
            </a:pPr>
            <a:endParaRPr lang="en-US">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b="1">
                <a:latin typeface="Tahoma" panose="020B0604030504040204" pitchFamily="34" charset="0"/>
                <a:ea typeface="Tahoma" panose="020B0604030504040204" pitchFamily="34" charset="0"/>
                <a:cs typeface="Tahoma" panose="020B0604030504040204" pitchFamily="34" charset="0"/>
              </a:rPr>
              <a:t>Bagging (Bootstrap Aggregation)</a:t>
            </a:r>
            <a:r>
              <a:rPr lang="en-US">
                <a:latin typeface="Tahoma" panose="020B0604030504040204" pitchFamily="34" charset="0"/>
                <a:ea typeface="Tahoma" panose="020B0604030504040204" pitchFamily="34" charset="0"/>
                <a:cs typeface="Tahoma" panose="020B0604030504040204" pitchFamily="34" charset="0"/>
              </a:rPr>
              <a:t> — Gli Alberi di Decisione sono molto sensibili ai dati su cui vengono addestrati, dunque piccoli cambiamenti sul training set possono generare strutture di alberi differenti. Random forest trae vantaggio da questo permettengo a ciascun albero individuale di campionare casualmente il dataset con rimpiazzo, generando differenti alberi. Questo processo è noto come </a:t>
            </a:r>
            <a:r>
              <a:rPr lang="en-US" b="1">
                <a:latin typeface="Tahoma" panose="020B0604030504040204" pitchFamily="34" charset="0"/>
                <a:ea typeface="Tahoma" panose="020B0604030504040204" pitchFamily="34" charset="0"/>
                <a:cs typeface="Tahoma" panose="020B0604030504040204" pitchFamily="34" charset="0"/>
              </a:rPr>
              <a:t>bagging</a:t>
            </a:r>
            <a:r>
              <a:rPr lang="en-US">
                <a:latin typeface="Tahoma" panose="020B0604030504040204" pitchFamily="34" charset="0"/>
                <a:ea typeface="Tahoma" panose="020B0604030504040204" pitchFamily="34" charset="0"/>
                <a:cs typeface="Tahoma" panose="020B0604030504040204" pitchFamily="34" charset="0"/>
              </a:rPr>
              <a:t>.</a:t>
            </a:r>
            <a:endParaRPr lang="it-IT">
              <a:latin typeface="Tahoma" panose="020B0604030504040204" pitchFamily="34" charset="0"/>
              <a:ea typeface="Tahoma" panose="020B0604030504040204" pitchFamily="34" charset="0"/>
              <a:cs typeface="Tahoma" panose="020B0604030504040204" pitchFamily="34" charset="0"/>
            </a:endParaRPr>
          </a:p>
        </p:txBody>
      </p:sp>
      <p:pic>
        <p:nvPicPr>
          <p:cNvPr id="7" name="Immagine 6">
            <a:extLst>
              <a:ext uri="{FF2B5EF4-FFF2-40B4-BE49-F238E27FC236}">
                <a16:creationId xmlns:a16="http://schemas.microsoft.com/office/drawing/2014/main" id="{C0D143DA-B13A-4196-BAFB-CFD76471CE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460" y="1585912"/>
            <a:ext cx="5010150" cy="5095875"/>
          </a:xfrm>
          <a:prstGeom prst="rect">
            <a:avLst/>
          </a:prstGeom>
        </p:spPr>
      </p:pic>
    </p:spTree>
    <p:extLst>
      <p:ext uri="{BB962C8B-B14F-4D97-AF65-F5344CB8AC3E}">
        <p14:creationId xmlns:p14="http://schemas.microsoft.com/office/powerpoint/2010/main" val="2639158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4315605" cy="492443"/>
          </a:xfrm>
          <a:prstGeom prst="rect">
            <a:avLst/>
          </a:prstGeom>
          <a:noFill/>
        </p:spPr>
        <p:txBody>
          <a:bodyPr wrap="none" rtlCol="0">
            <a:spAutoFit/>
          </a:bodyPr>
          <a:lstStyle/>
          <a:p>
            <a:r>
              <a:rPr lang="en-GB" sz="2600" b="1">
                <a:latin typeface="Tahoma" panose="020B0604030504040204" pitchFamily="34" charset="0"/>
                <a:ea typeface="Tahoma" panose="020B0604030504040204" pitchFamily="34" charset="0"/>
                <a:cs typeface="Tahoma" panose="020B0604030504040204" pitchFamily="34" charset="0"/>
              </a:rPr>
              <a:t>Random Forest: Bagging</a:t>
            </a:r>
          </a:p>
        </p:txBody>
      </p:sp>
      <p:sp>
        <p:nvSpPr>
          <p:cNvPr id="5" name="CasellaDiTesto 4">
            <a:extLst>
              <a:ext uri="{FF2B5EF4-FFF2-40B4-BE49-F238E27FC236}">
                <a16:creationId xmlns:a16="http://schemas.microsoft.com/office/drawing/2014/main" id="{720DACF6-FA72-440B-A174-33C14CC637E2}"/>
              </a:ext>
            </a:extLst>
          </p:cNvPr>
          <p:cNvSpPr txBox="1"/>
          <p:nvPr/>
        </p:nvSpPr>
        <p:spPr>
          <a:xfrm>
            <a:off x="6417285" y="930593"/>
            <a:ext cx="5476875" cy="5078313"/>
          </a:xfrm>
          <a:prstGeom prst="rect">
            <a:avLst/>
          </a:prstGeom>
          <a:noFill/>
        </p:spPr>
        <p:txBody>
          <a:bodyPr wrap="square">
            <a:spAutoFit/>
          </a:bodyPr>
          <a:lstStyle/>
          <a:p>
            <a:pPr marL="285750" indent="-285750">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Non andiamo a divider il training set in piccoli gruppi e addestrare ciascun albero su un diverso chunk. Piuttosto, se abbiamo un campione di dimensione N, cerchiamo di alimentare ciascun albero con un training set di dimensione N (a meno che non sia specificato altrimenti). Tuttavia invece dei dati di training originali, prendiamo un campione casual di dimensione N con rimpiazzo. </a:t>
            </a:r>
          </a:p>
          <a:p>
            <a:pPr marL="285750" indent="-285750">
              <a:buFont typeface="Arial" panose="020B0604020202020204" pitchFamily="34" charset="0"/>
              <a:buChar char="•"/>
            </a:pPr>
            <a:endParaRPr lang="en-US">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Per esempio, se i nostril training data fossero [1, 2, 3, 4, 5, 6] allora potremmo alimentare uno dei nostril alberi con la seguente lista di elementi [1, 2, 2, 3, 6, 6]. Nota che entrambe le liste sono di lunghezza 6, tuttavia sia il “2” che l’elemento “6” sono entrambi ripetuti nei dati di training estratti casualmente e poi forniti in pasto all’albero (questo vuol dire che campioniamo con rimpiazzo</a:t>
            </a:r>
            <a:r>
              <a:rPr lang="en-US" b="0" i="0">
                <a:solidFill>
                  <a:srgbClr val="292929"/>
                </a:solidFill>
                <a:effectLst/>
                <a:latin typeface="charter"/>
              </a:rPr>
              <a:t>).</a:t>
            </a:r>
            <a:endParaRPr lang="it-IT">
              <a:latin typeface="Tahoma" panose="020B0604030504040204" pitchFamily="34" charset="0"/>
              <a:ea typeface="Tahoma" panose="020B0604030504040204" pitchFamily="34" charset="0"/>
              <a:cs typeface="Tahoma" panose="020B0604030504040204" pitchFamily="34" charset="0"/>
            </a:endParaRPr>
          </a:p>
        </p:txBody>
      </p:sp>
      <p:pic>
        <p:nvPicPr>
          <p:cNvPr id="4" name="Immagine 3">
            <a:extLst>
              <a:ext uri="{FF2B5EF4-FFF2-40B4-BE49-F238E27FC236}">
                <a16:creationId xmlns:a16="http://schemas.microsoft.com/office/drawing/2014/main" id="{6CF778B5-F39B-4DE3-A779-3BFCBA126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785" y="1466850"/>
            <a:ext cx="5905500" cy="3657600"/>
          </a:xfrm>
          <a:prstGeom prst="rect">
            <a:avLst/>
          </a:prstGeom>
        </p:spPr>
      </p:pic>
    </p:spTree>
    <p:extLst>
      <p:ext uri="{BB962C8B-B14F-4D97-AF65-F5344CB8AC3E}">
        <p14:creationId xmlns:p14="http://schemas.microsoft.com/office/powerpoint/2010/main" val="89352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2722220" cy="492443"/>
          </a:xfrm>
          <a:prstGeom prst="rect">
            <a:avLst/>
          </a:prstGeom>
          <a:noFill/>
        </p:spPr>
        <p:txBody>
          <a:bodyPr wrap="none" rtlCol="0">
            <a:spAutoFit/>
          </a:bodyPr>
          <a:lstStyle/>
          <a:p>
            <a:r>
              <a:rPr lang="en-GB" sz="2600" b="1">
                <a:latin typeface="Tahoma" panose="020B0604030504040204" pitchFamily="34" charset="0"/>
                <a:ea typeface="Tahoma" panose="020B0604030504040204" pitchFamily="34" charset="0"/>
                <a:cs typeface="Tahoma" panose="020B0604030504040204" pitchFamily="34" charset="0"/>
              </a:rPr>
              <a:t>Random Forest</a:t>
            </a:r>
          </a:p>
        </p:txBody>
      </p:sp>
      <p:sp>
        <p:nvSpPr>
          <p:cNvPr id="6" name="CasellaDiTesto 5">
            <a:extLst>
              <a:ext uri="{FF2B5EF4-FFF2-40B4-BE49-F238E27FC236}">
                <a16:creationId xmlns:a16="http://schemas.microsoft.com/office/drawing/2014/main" id="{253CC54A-8B84-4A14-9430-AE43DB137961}"/>
              </a:ext>
            </a:extLst>
          </p:cNvPr>
          <p:cNvSpPr txBox="1"/>
          <p:nvPr/>
        </p:nvSpPr>
        <p:spPr>
          <a:xfrm>
            <a:off x="7336817" y="1624816"/>
            <a:ext cx="4038600" cy="4801314"/>
          </a:xfrm>
          <a:prstGeom prst="rect">
            <a:avLst/>
          </a:prstGeom>
          <a:noFill/>
        </p:spPr>
        <p:txBody>
          <a:bodyPr wrap="square">
            <a:spAutoFit/>
          </a:bodyPr>
          <a:lstStyle/>
          <a:p>
            <a:r>
              <a:rPr lang="en-US" b="1">
                <a:latin typeface="Tahoma" panose="020B0604030504040204" pitchFamily="34" charset="0"/>
                <a:ea typeface="Tahoma" panose="020B0604030504040204" pitchFamily="34" charset="0"/>
                <a:cs typeface="Tahoma" panose="020B0604030504040204" pitchFamily="34" charset="0"/>
              </a:rPr>
              <a:t>Casualità delle Feature </a:t>
            </a:r>
            <a:r>
              <a:rPr lang="en-US">
                <a:latin typeface="Tahoma" panose="020B0604030504040204" pitchFamily="34" charset="0"/>
                <a:ea typeface="Tahoma" panose="020B0604030504040204" pitchFamily="34" charset="0"/>
                <a:cs typeface="Tahoma" panose="020B0604030504040204" pitchFamily="34" charset="0"/>
              </a:rPr>
              <a:t>— In un normale albero di decisione, quando è il mometo di splittare un nodo consideriamo ogni possibile feature ed estraiamo quella che produce la migliore separazione tra le osservazioni nel nodo di sinistra e quelle che sono nel nodo di destra. Al contrario, ciascun albero in un Random Forest può estrarre solo un sottoinsieme random di feature. Questo forza la presenza anche di una maggiore variazione tra gli alberi all’interno del modello e alla fine produce una minore correlazione tra gli alberi ed una maggiore diversificazione. </a:t>
            </a:r>
          </a:p>
        </p:txBody>
      </p:sp>
      <p:pic>
        <p:nvPicPr>
          <p:cNvPr id="8" name="Immagine 7">
            <a:extLst>
              <a:ext uri="{FF2B5EF4-FFF2-40B4-BE49-F238E27FC236}">
                <a16:creationId xmlns:a16="http://schemas.microsoft.com/office/drawing/2014/main" id="{483DD2FF-97C6-4D60-9F31-96EDFB973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315" y="1495130"/>
            <a:ext cx="5639587" cy="4229690"/>
          </a:xfrm>
          <a:prstGeom prst="rect">
            <a:avLst/>
          </a:prstGeom>
        </p:spPr>
      </p:pic>
    </p:spTree>
    <p:extLst>
      <p:ext uri="{BB962C8B-B14F-4D97-AF65-F5344CB8AC3E}">
        <p14:creationId xmlns:p14="http://schemas.microsoft.com/office/powerpoint/2010/main" val="2910209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2722220" cy="492443"/>
          </a:xfrm>
          <a:prstGeom prst="rect">
            <a:avLst/>
          </a:prstGeom>
          <a:noFill/>
        </p:spPr>
        <p:txBody>
          <a:bodyPr wrap="none" rtlCol="0">
            <a:spAutoFit/>
          </a:bodyPr>
          <a:lstStyle/>
          <a:p>
            <a:r>
              <a:rPr lang="en-GB" sz="2600" b="1">
                <a:latin typeface="Tahoma" panose="020B0604030504040204" pitchFamily="34" charset="0"/>
                <a:ea typeface="Tahoma" panose="020B0604030504040204" pitchFamily="34" charset="0"/>
                <a:cs typeface="Tahoma" panose="020B0604030504040204" pitchFamily="34" charset="0"/>
              </a:rPr>
              <a:t>Random Forest</a:t>
            </a:r>
          </a:p>
        </p:txBody>
      </p:sp>
      <p:sp>
        <p:nvSpPr>
          <p:cNvPr id="3" name="TextBox 2">
            <a:extLst>
              <a:ext uri="{FF2B5EF4-FFF2-40B4-BE49-F238E27FC236}">
                <a16:creationId xmlns:a16="http://schemas.microsoft.com/office/drawing/2014/main" id="{0380D1DD-8D7B-9E4C-A72A-083E008477B6}"/>
              </a:ext>
            </a:extLst>
          </p:cNvPr>
          <p:cNvSpPr txBox="1"/>
          <p:nvPr/>
        </p:nvSpPr>
        <p:spPr>
          <a:xfrm>
            <a:off x="966056" y="1043726"/>
            <a:ext cx="10938510" cy="4190891"/>
          </a:xfrm>
          <a:prstGeom prst="rect">
            <a:avLst/>
          </a:prstGeom>
          <a:noFill/>
        </p:spPr>
        <p:txBody>
          <a:bodyPr wrap="square" rtlCol="0">
            <a:spAutoFit/>
          </a:bodyPr>
          <a:lstStyle/>
          <a:p>
            <a:pPr marL="285750" indent="-285750">
              <a:lnSpc>
                <a:spcPct val="150000"/>
              </a:lnSpc>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I tempi di esecuzione di Random Forest sono piuttosto veloci. </a:t>
            </a:r>
          </a:p>
          <a:p>
            <a:pPr marL="285750" indent="-285750">
              <a:lnSpc>
                <a:spcPct val="150000"/>
              </a:lnSpc>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QUesto algoritmo è piuttosto efficiente con i dati che presentano dati mancanti o dati incorretti. </a:t>
            </a:r>
          </a:p>
          <a:p>
            <a:pPr marL="285750" indent="-285750">
              <a:lnSpc>
                <a:spcPct val="150000"/>
              </a:lnSpc>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Sui dati negative, RF non può predire oltre l'intervallo definite nei dati di addestramento, e può over-fittare i dataset che sono particolarmente rumorosi. </a:t>
            </a:r>
          </a:p>
          <a:p>
            <a:pPr marL="285750" indent="-285750">
              <a:lnSpc>
                <a:spcPct val="150000"/>
              </a:lnSpc>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Un Rando Forest dovrebbe avere un numeri di alberi tra </a:t>
            </a:r>
            <a:r>
              <a:rPr lang="en-GB" b="1">
                <a:latin typeface="Tahoma" panose="020B0604030504040204" pitchFamily="34" charset="0"/>
                <a:ea typeface="Tahoma" panose="020B0604030504040204" pitchFamily="34" charset="0"/>
                <a:cs typeface="Tahoma" panose="020B0604030504040204" pitchFamily="34" charset="0"/>
              </a:rPr>
              <a:t>64–128.</a:t>
            </a: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Wingdings" pitchFamily="2" charset="2"/>
              <a:buChar char="ü"/>
            </a:pPr>
            <a:r>
              <a:rPr lang="en-GB" b="1">
                <a:latin typeface="Tahoma" panose="020B0604030504040204" pitchFamily="34" charset="0"/>
                <a:ea typeface="Tahoma" panose="020B0604030504040204" pitchFamily="34" charset="0"/>
                <a:cs typeface="Tahoma" panose="020B0604030504040204" pitchFamily="34" charset="0"/>
              </a:rPr>
              <a:t>Random Forest vs Decision Tree</a:t>
            </a:r>
            <a:r>
              <a:rPr lang="en-GB">
                <a:latin typeface="Tahoma" panose="020B0604030504040204" pitchFamily="34" charset="0"/>
                <a:ea typeface="Tahoma" panose="020B0604030504040204" pitchFamily="34" charset="0"/>
                <a:cs typeface="Tahoma" panose="020B0604030504040204" pitchFamily="34" charset="0"/>
              </a:rPr>
              <a:t>: </a:t>
            </a:r>
          </a:p>
          <a:p>
            <a:pPr marL="742950" lvl="1" indent="-285750">
              <a:lnSpc>
                <a:spcPct val="150000"/>
              </a:lnSpc>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Random Forest è essenzialmente una collezione di Alberi di Decisione. </a:t>
            </a:r>
          </a:p>
          <a:p>
            <a:pPr marL="742950" lvl="1" indent="-285750">
              <a:lnSpc>
                <a:spcPct val="150000"/>
              </a:lnSpc>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Un albero di decisione è costruito su un intero dataset, che usa tutte le feature/variabili di interesse, mentre un un random forest </a:t>
            </a:r>
            <a:r>
              <a:rPr lang="en-GB" b="1">
                <a:latin typeface="Tahoma" panose="020B0604030504040204" pitchFamily="34" charset="0"/>
                <a:ea typeface="Tahoma" panose="020B0604030504040204" pitchFamily="34" charset="0"/>
                <a:cs typeface="Tahoma" panose="020B0604030504040204" pitchFamily="34" charset="0"/>
              </a:rPr>
              <a:t>randomicamente </a:t>
            </a:r>
            <a:r>
              <a:rPr lang="en-GB">
                <a:latin typeface="Tahoma" panose="020B0604030504040204" pitchFamily="34" charset="0"/>
                <a:ea typeface="Tahoma" panose="020B0604030504040204" pitchFamily="34" charset="0"/>
                <a:cs typeface="Tahoma" panose="020B0604030504040204" pitchFamily="34" charset="0"/>
              </a:rPr>
              <a:t>selezione </a:t>
            </a:r>
            <a:r>
              <a:rPr lang="en-GB" b="1">
                <a:latin typeface="Tahoma" panose="020B0604030504040204" pitchFamily="34" charset="0"/>
                <a:ea typeface="Tahoma" panose="020B0604030504040204" pitchFamily="34" charset="0"/>
                <a:cs typeface="Tahoma" panose="020B0604030504040204" pitchFamily="34" charset="0"/>
              </a:rPr>
              <a:t>osservazioni/righe </a:t>
            </a:r>
            <a:r>
              <a:rPr lang="en-GB">
                <a:latin typeface="Tahoma" panose="020B0604030504040204" pitchFamily="34" charset="0"/>
                <a:ea typeface="Tahoma" panose="020B0604030504040204" pitchFamily="34" charset="0"/>
                <a:cs typeface="Tahoma" panose="020B0604030504040204" pitchFamily="34" charset="0"/>
              </a:rPr>
              <a:t>e  </a:t>
            </a:r>
            <a:r>
              <a:rPr lang="en-GB" b="1">
                <a:latin typeface="Tahoma" panose="020B0604030504040204" pitchFamily="34" charset="0"/>
                <a:ea typeface="Tahoma" panose="020B0604030504040204" pitchFamily="34" charset="0"/>
                <a:cs typeface="Tahoma" panose="020B0604030504040204" pitchFamily="34" charset="0"/>
              </a:rPr>
              <a:t>specifiche features/variabili </a:t>
            </a:r>
            <a:r>
              <a:rPr lang="en-GB">
                <a:latin typeface="Tahoma" panose="020B0604030504040204" pitchFamily="34" charset="0"/>
                <a:ea typeface="Tahoma" panose="020B0604030504040204" pitchFamily="34" charset="0"/>
                <a:cs typeface="Tahoma" panose="020B0604030504040204" pitchFamily="34" charset="0"/>
              </a:rPr>
              <a:t>per costruire alberi di decisione multipli e poi </a:t>
            </a:r>
            <a:r>
              <a:rPr lang="en-GB" b="1">
                <a:latin typeface="Tahoma" panose="020B0604030504040204" pitchFamily="34" charset="0"/>
                <a:ea typeface="Tahoma" panose="020B0604030504040204" pitchFamily="34" charset="0"/>
                <a:cs typeface="Tahoma" panose="020B0604030504040204" pitchFamily="34" charset="0"/>
              </a:rPr>
              <a:t>mediarne </a:t>
            </a:r>
            <a:r>
              <a:rPr lang="en-GB">
                <a:latin typeface="Tahoma" panose="020B0604030504040204" pitchFamily="34" charset="0"/>
                <a:ea typeface="Tahoma" panose="020B0604030504040204" pitchFamily="34" charset="0"/>
                <a:cs typeface="Tahoma" panose="020B0604030504040204" pitchFamily="34" charset="0"/>
              </a:rPr>
              <a:t>i risultati. </a:t>
            </a:r>
          </a:p>
        </p:txBody>
      </p:sp>
    </p:spTree>
    <p:extLst>
      <p:ext uri="{BB962C8B-B14F-4D97-AF65-F5344CB8AC3E}">
        <p14:creationId xmlns:p14="http://schemas.microsoft.com/office/powerpoint/2010/main" val="614307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2722220" cy="492443"/>
          </a:xfrm>
          <a:prstGeom prst="rect">
            <a:avLst/>
          </a:prstGeom>
          <a:noFill/>
        </p:spPr>
        <p:txBody>
          <a:bodyPr wrap="none" rtlCol="0">
            <a:spAutoFit/>
          </a:bodyPr>
          <a:lstStyle/>
          <a:p>
            <a:r>
              <a:rPr lang="en-GB" sz="2600" b="1">
                <a:latin typeface="Tahoma" panose="020B0604030504040204" pitchFamily="34" charset="0"/>
                <a:ea typeface="Tahoma" panose="020B0604030504040204" pitchFamily="34" charset="0"/>
                <a:cs typeface="Tahoma" panose="020B0604030504040204" pitchFamily="34" charset="0"/>
              </a:rPr>
              <a:t>Random Forest</a:t>
            </a:r>
          </a:p>
        </p:txBody>
      </p:sp>
      <p:pic>
        <p:nvPicPr>
          <p:cNvPr id="5" name="Picture 4">
            <a:extLst>
              <a:ext uri="{FF2B5EF4-FFF2-40B4-BE49-F238E27FC236}">
                <a16:creationId xmlns:a16="http://schemas.microsoft.com/office/drawing/2014/main" id="{D32EBE43-9F4E-674C-AF2F-BFB3C971E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427" y="1509083"/>
            <a:ext cx="7394713" cy="3758978"/>
          </a:xfrm>
          <a:prstGeom prst="rect">
            <a:avLst/>
          </a:prstGeom>
        </p:spPr>
      </p:pic>
    </p:spTree>
    <p:extLst>
      <p:ext uri="{BB962C8B-B14F-4D97-AF65-F5344CB8AC3E}">
        <p14:creationId xmlns:p14="http://schemas.microsoft.com/office/powerpoint/2010/main" val="1624535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5250155" cy="492443"/>
          </a:xfrm>
          <a:prstGeom prst="rect">
            <a:avLst/>
          </a:prstGeom>
          <a:noFill/>
        </p:spPr>
        <p:txBody>
          <a:bodyPr wrap="none" rtlCol="0">
            <a:spAutoFit/>
          </a:bodyPr>
          <a:lstStyle/>
          <a:p>
            <a:r>
              <a:rPr lang="en-GB" sz="2600" b="1">
                <a:latin typeface="Tahoma" panose="020B0604030504040204" pitchFamily="34" charset="0"/>
                <a:ea typeface="Tahoma" panose="020B0604030504040204" pitchFamily="34" charset="0"/>
                <a:cs typeface="Tahoma" panose="020B0604030504040204" pitchFamily="34" charset="0"/>
              </a:rPr>
              <a:t>Applicazioni di Random Forest</a:t>
            </a:r>
          </a:p>
        </p:txBody>
      </p:sp>
      <p:sp>
        <p:nvSpPr>
          <p:cNvPr id="3" name="TextBox 2">
            <a:extLst>
              <a:ext uri="{FF2B5EF4-FFF2-40B4-BE49-F238E27FC236}">
                <a16:creationId xmlns:a16="http://schemas.microsoft.com/office/drawing/2014/main" id="{0380D1DD-8D7B-9E4C-A72A-083E008477B6}"/>
              </a:ext>
            </a:extLst>
          </p:cNvPr>
          <p:cNvSpPr txBox="1"/>
          <p:nvPr/>
        </p:nvSpPr>
        <p:spPr>
          <a:xfrm>
            <a:off x="916360" y="1222629"/>
            <a:ext cx="10938510" cy="2585323"/>
          </a:xfrm>
          <a:prstGeom prst="rect">
            <a:avLst/>
          </a:prstGeom>
          <a:noFill/>
        </p:spPr>
        <p:txBody>
          <a:bodyPr wrap="square" rtlCol="0">
            <a:spAutoFit/>
          </a:bodyPr>
          <a:lstStyle/>
          <a:p>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Fraud detection per conti correnti bancari, carte di credito.</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Individuare e predire la sensibilità alle droghe di una medicina.</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Identificare la malattia di un paziente analizzando i loro registri medici.</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Predire la perdita stimata o il profitto dopo l'acquisto di una particolare azione finanziaria. </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43857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2116285" cy="492443"/>
          </a:xfrm>
          <a:prstGeom prst="rect">
            <a:avLst/>
          </a:prstGeom>
          <a:noFill/>
        </p:spPr>
        <p:txBody>
          <a:bodyPr wrap="none" rtlCol="0">
            <a:spAutoFit/>
          </a:bodyPr>
          <a:lstStyle/>
          <a:p>
            <a:r>
              <a:rPr lang="en-GB" sz="2600" b="1">
                <a:latin typeface="Tahoma" panose="020B0604030504040204" pitchFamily="34" charset="0"/>
                <a:ea typeface="Tahoma" panose="020B0604030504040204" pitchFamily="34" charset="0"/>
                <a:cs typeface="Tahoma" panose="020B0604030504040204" pitchFamily="34" charset="0"/>
              </a:rPr>
              <a:t>Bibliografia</a:t>
            </a:r>
          </a:p>
        </p:txBody>
      </p:sp>
      <p:sp>
        <p:nvSpPr>
          <p:cNvPr id="4" name="CasellaDiTesto 3">
            <a:extLst>
              <a:ext uri="{FF2B5EF4-FFF2-40B4-BE49-F238E27FC236}">
                <a16:creationId xmlns:a16="http://schemas.microsoft.com/office/drawing/2014/main" id="{8519307F-431E-49B8-A738-71685E1A4C5F}"/>
              </a:ext>
            </a:extLst>
          </p:cNvPr>
          <p:cNvSpPr txBox="1"/>
          <p:nvPr/>
        </p:nvSpPr>
        <p:spPr>
          <a:xfrm>
            <a:off x="742315" y="1324660"/>
            <a:ext cx="10659110" cy="6186309"/>
          </a:xfrm>
          <a:prstGeom prst="rect">
            <a:avLst/>
          </a:prstGeom>
          <a:noFill/>
        </p:spPr>
        <p:txBody>
          <a:bodyPr wrap="square">
            <a:spAutoFit/>
          </a:bodyPr>
          <a:lstStyle/>
          <a:p>
            <a:r>
              <a:rPr lang="en-US" b="0" i="0">
                <a:solidFill>
                  <a:srgbClr val="222222"/>
                </a:solidFill>
                <a:effectLst/>
                <a:latin typeface="Arial" panose="020B0604020202020204" pitchFamily="34" charset="0"/>
              </a:rPr>
              <a:t>Kingsford, C., &amp; </a:t>
            </a:r>
            <a:r>
              <a:rPr lang="en-US" b="0" i="0" err="1">
                <a:solidFill>
                  <a:srgbClr val="222222"/>
                </a:solidFill>
                <a:effectLst/>
                <a:latin typeface="Arial" panose="020B0604020202020204" pitchFamily="34" charset="0"/>
              </a:rPr>
              <a:t>Salzberg</a:t>
            </a:r>
            <a:r>
              <a:rPr lang="en-US" b="0" i="0">
                <a:solidFill>
                  <a:srgbClr val="222222"/>
                </a:solidFill>
                <a:effectLst/>
                <a:latin typeface="Arial" panose="020B0604020202020204" pitchFamily="34" charset="0"/>
              </a:rPr>
              <a:t>, S. L. (2008). What are decision trees?. </a:t>
            </a:r>
            <a:r>
              <a:rPr lang="en-US" b="0" i="1">
                <a:solidFill>
                  <a:srgbClr val="222222"/>
                </a:solidFill>
                <a:effectLst/>
                <a:latin typeface="Arial" panose="020B0604020202020204" pitchFamily="34" charset="0"/>
              </a:rPr>
              <a:t>Nature biotechnology</a:t>
            </a:r>
            <a:r>
              <a:rPr lang="en-US" b="0" i="0">
                <a:solidFill>
                  <a:srgbClr val="222222"/>
                </a:solidFill>
                <a:effectLst/>
                <a:latin typeface="Arial" panose="020B0604020202020204" pitchFamily="34" charset="0"/>
              </a:rPr>
              <a:t>, </a:t>
            </a:r>
            <a:r>
              <a:rPr lang="en-US" b="0" i="1">
                <a:solidFill>
                  <a:srgbClr val="222222"/>
                </a:solidFill>
                <a:effectLst/>
                <a:latin typeface="Arial" panose="020B0604020202020204" pitchFamily="34" charset="0"/>
              </a:rPr>
              <a:t>26</a:t>
            </a:r>
            <a:r>
              <a:rPr lang="en-US" b="0" i="0">
                <a:solidFill>
                  <a:srgbClr val="222222"/>
                </a:solidFill>
                <a:effectLst/>
                <a:latin typeface="Arial" panose="020B0604020202020204" pitchFamily="34" charset="0"/>
              </a:rPr>
              <a:t>(9), 1011-1013.</a:t>
            </a:r>
          </a:p>
          <a:p>
            <a:endParaRPr lang="en-US">
              <a:solidFill>
                <a:srgbClr val="222222"/>
              </a:solidFill>
              <a:latin typeface="Arial" panose="020B0604020202020204" pitchFamily="34" charset="0"/>
            </a:endParaRPr>
          </a:p>
          <a:p>
            <a:r>
              <a:rPr lang="it-IT" b="0" i="0">
                <a:solidFill>
                  <a:srgbClr val="222222"/>
                </a:solidFill>
                <a:effectLst/>
                <a:latin typeface="Arial" panose="020B0604020202020204" pitchFamily="34" charset="0"/>
              </a:rPr>
              <a:t>Cheng, J., </a:t>
            </a:r>
            <a:r>
              <a:rPr lang="it-IT" b="0" i="0" err="1">
                <a:solidFill>
                  <a:srgbClr val="222222"/>
                </a:solidFill>
                <a:effectLst/>
                <a:latin typeface="Arial" panose="020B0604020202020204" pitchFamily="34" charset="0"/>
              </a:rPr>
              <a:t>Fayyad</a:t>
            </a:r>
            <a:r>
              <a:rPr lang="it-IT" b="0" i="0">
                <a:solidFill>
                  <a:srgbClr val="222222"/>
                </a:solidFill>
                <a:effectLst/>
                <a:latin typeface="Arial" panose="020B0604020202020204" pitchFamily="34" charset="0"/>
              </a:rPr>
              <a:t>, U. M., </a:t>
            </a:r>
            <a:r>
              <a:rPr lang="it-IT" b="0" i="0" err="1">
                <a:solidFill>
                  <a:srgbClr val="222222"/>
                </a:solidFill>
                <a:effectLst/>
                <a:latin typeface="Arial" panose="020B0604020202020204" pitchFamily="34" charset="0"/>
              </a:rPr>
              <a:t>Irani</a:t>
            </a:r>
            <a:r>
              <a:rPr lang="it-IT" b="0" i="0">
                <a:solidFill>
                  <a:srgbClr val="222222"/>
                </a:solidFill>
                <a:effectLst/>
                <a:latin typeface="Arial" panose="020B0604020202020204" pitchFamily="34" charset="0"/>
              </a:rPr>
              <a:t>, K. B., &amp; Qian, Z. (1988). </a:t>
            </a:r>
            <a:r>
              <a:rPr lang="it-IT" b="0" i="0" err="1">
                <a:solidFill>
                  <a:srgbClr val="222222"/>
                </a:solidFill>
                <a:effectLst/>
                <a:latin typeface="Arial" panose="020B0604020202020204" pitchFamily="34" charset="0"/>
              </a:rPr>
              <a:t>Improved</a:t>
            </a:r>
            <a:r>
              <a:rPr lang="it-IT" b="0" i="0">
                <a:solidFill>
                  <a:srgbClr val="222222"/>
                </a:solidFill>
                <a:effectLst/>
                <a:latin typeface="Arial" panose="020B0604020202020204" pitchFamily="34" charset="0"/>
              </a:rPr>
              <a:t> </a:t>
            </a:r>
            <a:r>
              <a:rPr lang="it-IT" b="0" i="0" err="1">
                <a:solidFill>
                  <a:srgbClr val="222222"/>
                </a:solidFill>
                <a:effectLst/>
                <a:latin typeface="Arial" panose="020B0604020202020204" pitchFamily="34" charset="0"/>
              </a:rPr>
              <a:t>decision</a:t>
            </a:r>
            <a:r>
              <a:rPr lang="it-IT" b="0" i="0">
                <a:solidFill>
                  <a:srgbClr val="222222"/>
                </a:solidFill>
                <a:effectLst/>
                <a:latin typeface="Arial" panose="020B0604020202020204" pitchFamily="34" charset="0"/>
              </a:rPr>
              <a:t> </a:t>
            </a:r>
            <a:r>
              <a:rPr lang="it-IT" b="0" i="0" err="1">
                <a:solidFill>
                  <a:srgbClr val="222222"/>
                </a:solidFill>
                <a:effectLst/>
                <a:latin typeface="Arial" panose="020B0604020202020204" pitchFamily="34" charset="0"/>
              </a:rPr>
              <a:t>trees</a:t>
            </a:r>
            <a:r>
              <a:rPr lang="it-IT" b="0" i="0">
                <a:solidFill>
                  <a:srgbClr val="222222"/>
                </a:solidFill>
                <a:effectLst/>
                <a:latin typeface="Arial" panose="020B0604020202020204" pitchFamily="34" charset="0"/>
              </a:rPr>
              <a:t>: a </a:t>
            </a:r>
            <a:r>
              <a:rPr lang="it-IT" b="0" i="0" err="1">
                <a:solidFill>
                  <a:srgbClr val="222222"/>
                </a:solidFill>
                <a:effectLst/>
                <a:latin typeface="Arial" panose="020B0604020202020204" pitchFamily="34" charset="0"/>
              </a:rPr>
              <a:t>generalized</a:t>
            </a:r>
            <a:r>
              <a:rPr lang="it-IT" b="0" i="0">
                <a:solidFill>
                  <a:srgbClr val="222222"/>
                </a:solidFill>
                <a:effectLst/>
                <a:latin typeface="Arial" panose="020B0604020202020204" pitchFamily="34" charset="0"/>
              </a:rPr>
              <a:t> </a:t>
            </a:r>
            <a:r>
              <a:rPr lang="it-IT" b="0" i="0" err="1">
                <a:solidFill>
                  <a:srgbClr val="222222"/>
                </a:solidFill>
                <a:effectLst/>
                <a:latin typeface="Arial" panose="020B0604020202020204" pitchFamily="34" charset="0"/>
              </a:rPr>
              <a:t>version</a:t>
            </a:r>
            <a:r>
              <a:rPr lang="it-IT" b="0" i="0">
                <a:solidFill>
                  <a:srgbClr val="222222"/>
                </a:solidFill>
                <a:effectLst/>
                <a:latin typeface="Arial" panose="020B0604020202020204" pitchFamily="34" charset="0"/>
              </a:rPr>
              <a:t> of id3. In </a:t>
            </a:r>
            <a:r>
              <a:rPr lang="it-IT" b="0" i="1">
                <a:solidFill>
                  <a:srgbClr val="222222"/>
                </a:solidFill>
                <a:effectLst/>
                <a:latin typeface="Arial" panose="020B0604020202020204" pitchFamily="34" charset="0"/>
              </a:rPr>
              <a:t>Machine Learning </a:t>
            </a:r>
            <a:r>
              <a:rPr lang="it-IT" b="0" i="1" err="1">
                <a:solidFill>
                  <a:srgbClr val="222222"/>
                </a:solidFill>
                <a:effectLst/>
                <a:latin typeface="Arial" panose="020B0604020202020204" pitchFamily="34" charset="0"/>
              </a:rPr>
              <a:t>Proceedings</a:t>
            </a:r>
            <a:r>
              <a:rPr lang="it-IT" b="0" i="1">
                <a:solidFill>
                  <a:srgbClr val="222222"/>
                </a:solidFill>
                <a:effectLst/>
                <a:latin typeface="Arial" panose="020B0604020202020204" pitchFamily="34" charset="0"/>
              </a:rPr>
              <a:t> 1988</a:t>
            </a:r>
            <a:r>
              <a:rPr lang="it-IT" b="0" i="0">
                <a:solidFill>
                  <a:srgbClr val="222222"/>
                </a:solidFill>
                <a:effectLst/>
                <a:latin typeface="Arial" panose="020B0604020202020204" pitchFamily="34" charset="0"/>
              </a:rPr>
              <a:t> (pp. 100-106). Morgan Kaufmann.</a:t>
            </a:r>
          </a:p>
          <a:p>
            <a:endParaRPr lang="it-IT">
              <a:solidFill>
                <a:srgbClr val="222222"/>
              </a:solidFill>
              <a:latin typeface="Arial" panose="020B0604020202020204" pitchFamily="34" charset="0"/>
            </a:endParaRPr>
          </a:p>
          <a:p>
            <a:r>
              <a:rPr lang="en-US" b="0" i="0">
                <a:solidFill>
                  <a:srgbClr val="222222"/>
                </a:solidFill>
                <a:effectLst/>
                <a:latin typeface="Arial" panose="020B0604020202020204" pitchFamily="34" charset="0"/>
              </a:rPr>
              <a:t>Oshiro, T. M., Perez, P. S., &amp; </a:t>
            </a:r>
            <a:r>
              <a:rPr lang="en-US" b="0" i="0" err="1">
                <a:solidFill>
                  <a:srgbClr val="222222"/>
                </a:solidFill>
                <a:effectLst/>
                <a:latin typeface="Arial" panose="020B0604020202020204" pitchFamily="34" charset="0"/>
              </a:rPr>
              <a:t>Baranauskas</a:t>
            </a:r>
            <a:r>
              <a:rPr lang="en-US" b="0" i="0">
                <a:solidFill>
                  <a:srgbClr val="222222"/>
                </a:solidFill>
                <a:effectLst/>
                <a:latin typeface="Arial" panose="020B0604020202020204" pitchFamily="34" charset="0"/>
              </a:rPr>
              <a:t>, J. A. (2012, July). How many trees in a random forest?. In </a:t>
            </a:r>
            <a:r>
              <a:rPr lang="en-US" b="0" i="1">
                <a:solidFill>
                  <a:srgbClr val="222222"/>
                </a:solidFill>
                <a:effectLst/>
                <a:latin typeface="Arial" panose="020B0604020202020204" pitchFamily="34" charset="0"/>
              </a:rPr>
              <a:t>International workshop on machine learning and data mining in pattern recognition</a:t>
            </a:r>
            <a:r>
              <a:rPr lang="en-US" b="0" i="0">
                <a:solidFill>
                  <a:srgbClr val="222222"/>
                </a:solidFill>
                <a:effectLst/>
                <a:latin typeface="Arial" panose="020B0604020202020204" pitchFamily="34" charset="0"/>
              </a:rPr>
              <a:t> (pp. 154-168). Springer, Berlin, Heidelberg.</a:t>
            </a:r>
          </a:p>
          <a:p>
            <a:endParaRPr lang="en-US">
              <a:solidFill>
                <a:srgbClr val="222222"/>
              </a:solidFill>
              <a:latin typeface="Arial" panose="020B0604020202020204" pitchFamily="34" charset="0"/>
            </a:endParaRPr>
          </a:p>
          <a:p>
            <a:endParaRPr lang="en-US">
              <a:solidFill>
                <a:srgbClr val="222222"/>
              </a:solidFill>
              <a:latin typeface="Arial" panose="020B0604020202020204" pitchFamily="34" charset="0"/>
            </a:endParaRPr>
          </a:p>
          <a:p>
            <a:endParaRPr lang="en-US">
              <a:solidFill>
                <a:srgbClr val="222222"/>
              </a:solidFill>
              <a:latin typeface="Arial" panose="020B0604020202020204" pitchFamily="34" charset="0"/>
            </a:endParaRPr>
          </a:p>
          <a:p>
            <a:endParaRPr lang="en-US">
              <a:solidFill>
                <a:srgbClr val="222222"/>
              </a:solidFill>
              <a:latin typeface="Arial" panose="020B0604020202020204" pitchFamily="34" charset="0"/>
            </a:endParaRPr>
          </a:p>
          <a:p>
            <a:endParaRPr lang="en-US">
              <a:solidFill>
                <a:srgbClr val="222222"/>
              </a:solidFill>
              <a:latin typeface="Arial" panose="020B0604020202020204" pitchFamily="34" charset="0"/>
            </a:endParaRPr>
          </a:p>
          <a:p>
            <a:endParaRPr lang="en-US">
              <a:solidFill>
                <a:srgbClr val="222222"/>
              </a:solidFill>
              <a:latin typeface="Arial" panose="020B0604020202020204" pitchFamily="34" charset="0"/>
            </a:endParaRPr>
          </a:p>
          <a:p>
            <a:endParaRPr lang="en-US">
              <a:solidFill>
                <a:srgbClr val="222222"/>
              </a:solidFill>
              <a:latin typeface="Arial" panose="020B0604020202020204" pitchFamily="34" charset="0"/>
            </a:endParaRPr>
          </a:p>
          <a:p>
            <a:endParaRPr lang="en-US">
              <a:solidFill>
                <a:srgbClr val="222222"/>
              </a:solidFill>
              <a:latin typeface="Arial" panose="020B0604020202020204" pitchFamily="34" charset="0"/>
            </a:endParaRPr>
          </a:p>
          <a:p>
            <a:endParaRPr lang="en-US">
              <a:solidFill>
                <a:srgbClr val="222222"/>
              </a:solidFill>
              <a:latin typeface="Arial" panose="020B0604020202020204" pitchFamily="34" charset="0"/>
            </a:endParaRPr>
          </a:p>
          <a:p>
            <a:endParaRPr lang="en-US">
              <a:solidFill>
                <a:srgbClr val="222222"/>
              </a:solidFill>
              <a:latin typeface="Arial" panose="020B0604020202020204" pitchFamily="34" charset="0"/>
            </a:endParaRPr>
          </a:p>
          <a:p>
            <a:endParaRPr lang="en-US">
              <a:solidFill>
                <a:srgbClr val="222222"/>
              </a:solidFill>
              <a:latin typeface="Arial" panose="020B0604020202020204" pitchFamily="34" charset="0"/>
            </a:endParaRPr>
          </a:p>
          <a:p>
            <a:endParaRPr lang="en-US">
              <a:solidFill>
                <a:srgbClr val="222222"/>
              </a:solidFill>
              <a:latin typeface="Arial" panose="020B0604020202020204" pitchFamily="34" charset="0"/>
            </a:endParaRPr>
          </a:p>
          <a:p>
            <a:endParaRPr lang="it-IT"/>
          </a:p>
        </p:txBody>
      </p:sp>
    </p:spTree>
    <p:extLst>
      <p:ext uri="{BB962C8B-B14F-4D97-AF65-F5344CB8AC3E}">
        <p14:creationId xmlns:p14="http://schemas.microsoft.com/office/powerpoint/2010/main" val="3039928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olo 1">
            <a:extLst>
              <a:ext uri="{FF2B5EF4-FFF2-40B4-BE49-F238E27FC236}">
                <a16:creationId xmlns:a16="http://schemas.microsoft.com/office/drawing/2014/main" id="{08B8BC86-E7B4-4F4F-B52E-2642B6C18DD0}"/>
              </a:ext>
            </a:extLst>
          </p:cNvPr>
          <p:cNvSpPr txBox="1">
            <a:spLocks/>
          </p:cNvSpPr>
          <p:nvPr/>
        </p:nvSpPr>
        <p:spPr>
          <a:xfrm>
            <a:off x="304221" y="866204"/>
            <a:ext cx="4846899" cy="125723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Francesco </a:t>
            </a:r>
            <a:r>
              <a:rPr lang="en-US" b="1"/>
              <a:t>Pugliese</a:t>
            </a:r>
            <a:endParaRPr lang="en-US" sz="2200" b="1"/>
          </a:p>
        </p:txBody>
      </p:sp>
      <p:cxnSp>
        <p:nvCxnSpPr>
          <p:cNvPr id="31" name="Connettore diritto 30">
            <a:extLst>
              <a:ext uri="{FF2B5EF4-FFF2-40B4-BE49-F238E27FC236}">
                <a16:creationId xmlns:a16="http://schemas.microsoft.com/office/drawing/2014/main" id="{A13E1488-69E9-4935-961A-90E9EA9453E7}"/>
              </a:ext>
            </a:extLst>
          </p:cNvPr>
          <p:cNvCxnSpPr>
            <a:cxnSpLocks/>
          </p:cNvCxnSpPr>
          <p:nvPr/>
        </p:nvCxnSpPr>
        <p:spPr>
          <a:xfrm>
            <a:off x="0" y="6065240"/>
            <a:ext cx="12192000" cy="0"/>
          </a:xfrm>
          <a:prstGeom prst="line">
            <a:avLst/>
          </a:prstGeom>
          <a:ln w="38100">
            <a:solidFill>
              <a:srgbClr val="BE2B3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770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3292889" cy="492443"/>
          </a:xfrm>
          <a:prstGeom prst="rect">
            <a:avLst/>
          </a:prstGeom>
          <a:noFill/>
        </p:spPr>
        <p:txBody>
          <a:bodyPr wrap="none" rtlCol="0">
            <a:spAutoFit/>
          </a:bodyPr>
          <a:lstStyle/>
          <a:p>
            <a:r>
              <a:rPr lang="en-GB" sz="2600" b="1" err="1">
                <a:latin typeface="Tahoma" panose="020B0604030504040204" pitchFamily="34" charset="0"/>
                <a:ea typeface="Tahoma" panose="020B0604030504040204" pitchFamily="34" charset="0"/>
                <a:cs typeface="Tahoma" panose="020B0604030504040204" pitchFamily="34" charset="0"/>
              </a:rPr>
              <a:t>Alberi</a:t>
            </a:r>
            <a:r>
              <a:rPr lang="en-GB" sz="2600" b="1">
                <a:latin typeface="Tahoma" panose="020B0604030504040204" pitchFamily="34" charset="0"/>
                <a:ea typeface="Tahoma" panose="020B0604030504040204" pitchFamily="34" charset="0"/>
                <a:cs typeface="Tahoma" panose="020B0604030504040204" pitchFamily="34" charset="0"/>
              </a:rPr>
              <a:t> di </a:t>
            </a:r>
            <a:r>
              <a:rPr lang="en-GB" sz="2600" b="1" err="1">
                <a:latin typeface="Tahoma" panose="020B0604030504040204" pitchFamily="34" charset="0"/>
                <a:ea typeface="Tahoma" panose="020B0604030504040204" pitchFamily="34" charset="0"/>
                <a:cs typeface="Tahoma" panose="020B0604030504040204" pitchFamily="34" charset="0"/>
              </a:rPr>
              <a:t>Decisione</a:t>
            </a:r>
            <a:endParaRPr lang="en-GB" sz="2600" b="1">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975995" y="1212691"/>
            <a:ext cx="10938510" cy="4801314"/>
          </a:xfrm>
          <a:prstGeom prst="rect">
            <a:avLst/>
          </a:prstGeom>
          <a:noFill/>
        </p:spPr>
        <p:txBody>
          <a:bodyPr wrap="square" rtlCol="0">
            <a:spAutoFit/>
          </a:bodyPr>
          <a:lstStyle/>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Un </a:t>
            </a:r>
            <a:r>
              <a:rPr lang="en-GB" err="1">
                <a:latin typeface="Tahoma" panose="020B0604030504040204" pitchFamily="34" charset="0"/>
                <a:ea typeface="Tahoma" panose="020B0604030504040204" pitchFamily="34" charset="0"/>
                <a:cs typeface="Tahoma" panose="020B0604030504040204" pitchFamily="34" charset="0"/>
              </a:rPr>
              <a:t>albero</a:t>
            </a:r>
            <a:r>
              <a:rPr lang="en-GB">
                <a:latin typeface="Tahoma" panose="020B0604030504040204" pitchFamily="34" charset="0"/>
                <a:ea typeface="Tahoma" panose="020B0604030504040204" pitchFamily="34" charset="0"/>
                <a:cs typeface="Tahoma" panose="020B0604030504040204" pitchFamily="34" charset="0"/>
              </a:rPr>
              <a:t> di </a:t>
            </a:r>
            <a:r>
              <a:rPr lang="en-GB" err="1">
                <a:latin typeface="Tahoma" panose="020B0604030504040204" pitchFamily="34" charset="0"/>
                <a:ea typeface="Tahoma" panose="020B0604030504040204" pitchFamily="34" charset="0"/>
                <a:cs typeface="Tahoma" panose="020B0604030504040204" pitchFamily="34" charset="0"/>
              </a:rPr>
              <a:t>decisione</a:t>
            </a:r>
            <a:r>
              <a:rPr lang="en-GB">
                <a:latin typeface="Tahoma" panose="020B0604030504040204" pitchFamily="34" charset="0"/>
                <a:ea typeface="Tahoma" panose="020B0604030504040204" pitchFamily="34" charset="0"/>
                <a:cs typeface="Tahoma" panose="020B0604030504040204" pitchFamily="34" charset="0"/>
              </a:rPr>
              <a:t> è un tool di </a:t>
            </a:r>
            <a:r>
              <a:rPr lang="en-GB" b="1" err="1">
                <a:latin typeface="Tahoma" panose="020B0604030504040204" pitchFamily="34" charset="0"/>
                <a:ea typeface="Tahoma" panose="020B0604030504040204" pitchFamily="34" charset="0"/>
                <a:cs typeface="Tahoma" panose="020B0604030504040204" pitchFamily="34" charset="0"/>
              </a:rPr>
              <a:t>supporto</a:t>
            </a:r>
            <a:r>
              <a:rPr lang="en-GB" b="1">
                <a:latin typeface="Tahoma" panose="020B0604030504040204" pitchFamily="34" charset="0"/>
                <a:ea typeface="Tahoma" panose="020B0604030504040204" pitchFamily="34" charset="0"/>
                <a:cs typeface="Tahoma" panose="020B0604030504040204" pitchFamily="34" charset="0"/>
              </a:rPr>
              <a:t> </a:t>
            </a:r>
            <a:r>
              <a:rPr lang="en-GB" b="1" err="1">
                <a:latin typeface="Tahoma" panose="020B0604030504040204" pitchFamily="34" charset="0"/>
                <a:ea typeface="Tahoma" panose="020B0604030504040204" pitchFamily="34" charset="0"/>
                <a:cs typeface="Tahoma" panose="020B0604030504040204" pitchFamily="34" charset="0"/>
              </a:rPr>
              <a:t>alle</a:t>
            </a:r>
            <a:r>
              <a:rPr lang="en-GB" b="1">
                <a:latin typeface="Tahoma" panose="020B0604030504040204" pitchFamily="34" charset="0"/>
                <a:ea typeface="Tahoma" panose="020B0604030504040204" pitchFamily="34" charset="0"/>
                <a:cs typeface="Tahoma" panose="020B0604030504040204" pitchFamily="34" charset="0"/>
              </a:rPr>
              <a:t> </a:t>
            </a:r>
            <a:r>
              <a:rPr lang="en-GB" b="1" err="1">
                <a:latin typeface="Tahoma" panose="020B0604030504040204" pitchFamily="34" charset="0"/>
                <a:ea typeface="Tahoma" panose="020B0604030504040204" pitchFamily="34" charset="0"/>
                <a:cs typeface="Tahoma" panose="020B0604030504040204" pitchFamily="34" charset="0"/>
              </a:rPr>
              <a:t>decisioni</a:t>
            </a:r>
            <a:r>
              <a:rPr lang="en-GB" b="1">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che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usa</a:t>
            </a:r>
            <a:r>
              <a:rPr lang="en-GB">
                <a:latin typeface="Tahoma" panose="020B0604030504040204" pitchFamily="34" charset="0"/>
                <a:ea typeface="Tahoma" panose="020B0604030504040204" pitchFamily="34" charset="0"/>
                <a:cs typeface="Tahoma" panose="020B0604030504040204" pitchFamily="34" charset="0"/>
              </a:rPr>
              <a:t> un </a:t>
            </a:r>
            <a:r>
              <a:rPr lang="en-GB" err="1">
                <a:latin typeface="Tahoma" panose="020B0604030504040204" pitchFamily="34" charset="0"/>
                <a:ea typeface="Tahoma" panose="020B0604030504040204" pitchFamily="34" charset="0"/>
                <a:cs typeface="Tahoma" panose="020B0604030504040204" pitchFamily="34" charset="0"/>
              </a:rPr>
              <a:t>modello</a:t>
            </a:r>
            <a:r>
              <a:rPr lang="en-GB">
                <a:latin typeface="Tahoma" panose="020B0604030504040204" pitchFamily="34" charset="0"/>
                <a:ea typeface="Tahoma" panose="020B0604030504040204" pitchFamily="34" charset="0"/>
                <a:cs typeface="Tahoma" panose="020B0604030504040204" pitchFamily="34" charset="0"/>
              </a:rPr>
              <a:t> ad </a:t>
            </a:r>
            <a:r>
              <a:rPr lang="en-GB" err="1">
                <a:latin typeface="Tahoma" panose="020B0604030504040204" pitchFamily="34" charset="0"/>
                <a:ea typeface="Tahoma" panose="020B0604030504040204" pitchFamily="34" charset="0"/>
                <a:cs typeface="Tahoma" panose="020B0604030504040204" pitchFamily="34" charset="0"/>
              </a:rPr>
              <a:t>albero</a:t>
            </a:r>
            <a:r>
              <a:rPr lang="en-GB">
                <a:latin typeface="Tahoma" panose="020B0604030504040204" pitchFamily="34" charset="0"/>
                <a:ea typeface="Tahoma" panose="020B0604030504040204" pitchFamily="34" charset="0"/>
                <a:cs typeface="Tahoma" panose="020B0604030504040204" pitchFamily="34" charset="0"/>
              </a:rPr>
              <a:t> per </a:t>
            </a:r>
            <a:r>
              <a:rPr lang="en-GB" err="1">
                <a:latin typeface="Tahoma" panose="020B0604030504040204" pitchFamily="34" charset="0"/>
                <a:ea typeface="Tahoma" panose="020B0604030504040204" pitchFamily="34" charset="0"/>
                <a:cs typeface="Tahoma" panose="020B0604030504040204" pitchFamily="34" charset="0"/>
              </a:rPr>
              <a:t>il</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processo</a:t>
            </a:r>
            <a:r>
              <a:rPr lang="en-GB">
                <a:latin typeface="Tahoma" panose="020B0604030504040204" pitchFamily="34" charset="0"/>
                <a:ea typeface="Tahoma" panose="020B0604030504040204" pitchFamily="34" charset="0"/>
                <a:cs typeface="Tahoma" panose="020B0604030504040204" pitchFamily="34" charset="0"/>
              </a:rPr>
              <a:t> di decision-making process e </a:t>
            </a:r>
            <a:r>
              <a:rPr lang="en-GB" err="1">
                <a:latin typeface="Tahoma" panose="020B0604030504040204" pitchFamily="34" charset="0"/>
                <a:ea typeface="Tahoma" panose="020B0604030504040204" pitchFamily="34" charset="0"/>
                <a:cs typeface="Tahoma" panose="020B0604030504040204" pitchFamily="34" charset="0"/>
              </a:rPr>
              <a:t>tutte</a:t>
            </a:r>
            <a:r>
              <a:rPr lang="en-GB">
                <a:latin typeface="Tahoma" panose="020B0604030504040204" pitchFamily="34" charset="0"/>
                <a:ea typeface="Tahoma" panose="020B0604030504040204" pitchFamily="34" charset="0"/>
                <a:cs typeface="Tahoma" panose="020B0604030504040204" pitchFamily="34" charset="0"/>
              </a:rPr>
              <a:t> le </a:t>
            </a:r>
            <a:r>
              <a:rPr lang="en-GB" err="1">
                <a:latin typeface="Tahoma" panose="020B0604030504040204" pitchFamily="34" charset="0"/>
                <a:ea typeface="Tahoma" panose="020B0604030504040204" pitchFamily="34" charset="0"/>
                <a:cs typeface="Tahoma" panose="020B0604030504040204" pitchFamily="34" charset="0"/>
              </a:rPr>
              <a:t>possibili</a:t>
            </a:r>
            <a:r>
              <a:rPr lang="en-GB">
                <a:latin typeface="Tahoma" panose="020B0604030504040204" pitchFamily="34" charset="0"/>
                <a:ea typeface="Tahoma" panose="020B0604030504040204" pitchFamily="34" charset="0"/>
                <a:cs typeface="Tahoma" panose="020B0604030504040204" pitchFamily="34" charset="0"/>
              </a:rPr>
              <a:t> </a:t>
            </a:r>
            <a:r>
              <a:rPr lang="en-GB" b="1" err="1">
                <a:latin typeface="Tahoma" panose="020B0604030504040204" pitchFamily="34" charset="0"/>
                <a:ea typeface="Tahoma" panose="020B0604030504040204" pitchFamily="34" charset="0"/>
                <a:cs typeface="Tahoma" panose="020B0604030504040204" pitchFamily="34" charset="0"/>
              </a:rPr>
              <a:t>conseguenze</a:t>
            </a:r>
            <a:r>
              <a:rPr lang="en-GB" b="1">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derivanti</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dalla</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decisione</a:t>
            </a:r>
            <a:r>
              <a:rPr lang="en-GB">
                <a:latin typeface="Tahoma" panose="020B0604030504040204" pitchFamily="34" charset="0"/>
                <a:ea typeface="Tahoma" panose="020B0604030504040204" pitchFamily="34" charset="0"/>
                <a:cs typeface="Tahoma" panose="020B0604030504040204" pitchFamily="34" charset="0"/>
              </a:rPr>
              <a:t>. </a:t>
            </a:r>
          </a:p>
          <a:p>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Esso </a:t>
            </a:r>
            <a:r>
              <a:rPr lang="en-GB" err="1">
                <a:latin typeface="Tahoma" panose="020B0604030504040204" pitchFamily="34" charset="0"/>
                <a:ea typeface="Tahoma" panose="020B0604030504040204" pitchFamily="34" charset="0"/>
                <a:cs typeface="Tahoma" panose="020B0604030504040204" pitchFamily="34" charset="0"/>
              </a:rPr>
              <a:t>copre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risultati</a:t>
            </a:r>
            <a:r>
              <a:rPr lang="en-GB">
                <a:latin typeface="Tahoma" panose="020B0604030504040204" pitchFamily="34" charset="0"/>
                <a:ea typeface="Tahoma" panose="020B0604030504040204" pitchFamily="34" charset="0"/>
                <a:cs typeface="Tahoma" panose="020B0604030504040204" pitchFamily="34" charset="0"/>
              </a:rPr>
              <a:t> di </a:t>
            </a:r>
            <a:r>
              <a:rPr lang="en-GB" err="1">
                <a:latin typeface="Tahoma" panose="020B0604030504040204" pitchFamily="34" charset="0"/>
                <a:ea typeface="Tahoma" panose="020B0604030504040204" pitchFamily="34" charset="0"/>
                <a:cs typeface="Tahoma" panose="020B0604030504040204" pitchFamily="34" charset="0"/>
              </a:rPr>
              <a:t>eventi</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riduzione</a:t>
            </a:r>
            <a:r>
              <a:rPr lang="en-GB">
                <a:latin typeface="Tahoma" panose="020B0604030504040204" pitchFamily="34" charset="0"/>
                <a:ea typeface="Tahoma" panose="020B0604030504040204" pitchFamily="34" charset="0"/>
                <a:cs typeface="Tahoma" panose="020B0604030504040204" pitchFamily="34" charset="0"/>
              </a:rPr>
              <a:t> di </a:t>
            </a:r>
            <a:r>
              <a:rPr lang="en-GB" err="1">
                <a:latin typeface="Tahoma" panose="020B0604030504040204" pitchFamily="34" charset="0"/>
                <a:ea typeface="Tahoma" panose="020B0604030504040204" pitchFamily="34" charset="0"/>
                <a:cs typeface="Tahoma" panose="020B0604030504040204" pitchFamily="34" charset="0"/>
              </a:rPr>
              <a:t>costo</a:t>
            </a:r>
            <a:r>
              <a:rPr lang="en-GB">
                <a:latin typeface="Tahoma" panose="020B0604030504040204" pitchFamily="34" charset="0"/>
                <a:ea typeface="Tahoma" panose="020B0604030504040204" pitchFamily="34" charset="0"/>
                <a:cs typeface="Tahoma" panose="020B0604030504040204" pitchFamily="34" charset="0"/>
              </a:rPr>
              <a:t> e </a:t>
            </a:r>
            <a:r>
              <a:rPr lang="en-GB" err="1">
                <a:latin typeface="Tahoma" panose="020B0604030504040204" pitchFamily="34" charset="0"/>
                <a:ea typeface="Tahoma" panose="020B0604030504040204" pitchFamily="34" charset="0"/>
                <a:cs typeface="Tahoma" panose="020B0604030504040204" pitchFamily="34" charset="0"/>
              </a:rPr>
              <a:t>utilità</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nelle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decisioni</a:t>
            </a:r>
            <a:r>
              <a:rPr lang="en-GB">
                <a:latin typeface="Tahoma" panose="020B0604030504040204" pitchFamily="34" charset="0"/>
                <a:ea typeface="Tahoma" panose="020B0604030504040204" pitchFamily="34" charset="0"/>
                <a:cs typeface="Tahoma" panose="020B0604030504040204" pitchFamily="34" charset="0"/>
              </a:rPr>
              <a:t>.  </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err="1">
                <a:latin typeface="Tahoma" panose="020B0604030504040204" pitchFamily="34" charset="0"/>
                <a:ea typeface="Tahoma" panose="020B0604030504040204" pitchFamily="34" charset="0"/>
                <a:cs typeface="Tahoma" panose="020B0604030504040204" pitchFamily="34" charset="0"/>
              </a:rPr>
              <a:t>Ricorda</a:t>
            </a:r>
            <a:r>
              <a:rPr lang="en-GB">
                <a:latin typeface="Tahoma" panose="020B0604030504040204" pitchFamily="34" charset="0"/>
                <a:ea typeface="Tahoma" panose="020B0604030504040204" pitchFamily="34" charset="0"/>
                <a:cs typeface="Tahoma" panose="020B0604030504040204" pitchFamily="34" charset="0"/>
              </a:rPr>
              <a:t> un </a:t>
            </a:r>
            <a:r>
              <a:rPr lang="en-GB" err="1">
                <a:latin typeface="Tahoma" panose="020B0604030504040204" pitchFamily="34" charset="0"/>
                <a:ea typeface="Tahoma" panose="020B0604030504040204" pitchFamily="34" charset="0"/>
                <a:cs typeface="Tahoma" panose="020B0604030504040204" pitchFamily="34" charset="0"/>
              </a:rPr>
              <a:t>algoritmo</a:t>
            </a:r>
            <a:r>
              <a:rPr lang="en-GB">
                <a:latin typeface="Tahoma" panose="020B0604030504040204" pitchFamily="34" charset="0"/>
                <a:ea typeface="Tahoma" panose="020B0604030504040204" pitchFamily="34" charset="0"/>
                <a:cs typeface="Tahoma" panose="020B0604030504040204" pitchFamily="34" charset="0"/>
              </a:rPr>
              <a:t> o un </a:t>
            </a:r>
            <a:r>
              <a:rPr lang="en-GB" b="1" err="1">
                <a:latin typeface="Tahoma" panose="020B0604030504040204" pitchFamily="34" charset="0"/>
                <a:ea typeface="Tahoma" panose="020B0604030504040204" pitchFamily="34" charset="0"/>
                <a:cs typeface="Tahoma" panose="020B0604030504040204" pitchFamily="34" charset="0"/>
              </a:rPr>
              <a:t>diagramma</a:t>
            </a:r>
            <a:r>
              <a:rPr lang="en-GB" b="1">
                <a:latin typeface="Tahoma" panose="020B0604030504040204" pitchFamily="34" charset="0"/>
                <a:ea typeface="Tahoma" panose="020B0604030504040204" pitchFamily="34" charset="0"/>
                <a:cs typeface="Tahoma" panose="020B0604030504040204" pitchFamily="34" charset="0"/>
              </a:rPr>
              <a:t> di </a:t>
            </a:r>
            <a:r>
              <a:rPr lang="en-GB" b="1" err="1">
                <a:latin typeface="Tahoma" panose="020B0604030504040204" pitchFamily="34" charset="0"/>
                <a:ea typeface="Tahoma" panose="020B0604030504040204" pitchFamily="34" charset="0"/>
                <a:cs typeface="Tahoma" panose="020B0604030504040204" pitchFamily="34" charset="0"/>
              </a:rPr>
              <a:t>flusso</a:t>
            </a:r>
            <a:r>
              <a:rPr lang="en-GB" b="1">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che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contiene</a:t>
            </a:r>
            <a:r>
              <a:rPr lang="en-GB">
                <a:latin typeface="Tahoma" panose="020B0604030504040204" pitchFamily="34" charset="0"/>
                <a:ea typeface="Tahoma" panose="020B0604030504040204" pitchFamily="34" charset="0"/>
                <a:cs typeface="Tahoma" panose="020B0604030504040204" pitchFamily="34" charset="0"/>
              </a:rPr>
              <a:t> solo statement di </a:t>
            </a:r>
            <a:r>
              <a:rPr lang="en-GB" err="1">
                <a:latin typeface="Tahoma" panose="020B0604030504040204" pitchFamily="34" charset="0"/>
                <a:ea typeface="Tahoma" panose="020B0604030504040204" pitchFamily="34" charset="0"/>
                <a:cs typeface="Tahoma" panose="020B0604030504040204" pitchFamily="34" charset="0"/>
              </a:rPr>
              <a:t>controllo</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condizionale</a:t>
            </a:r>
            <a:r>
              <a:rPr lang="en-GB">
                <a:latin typeface="Tahoma" panose="020B0604030504040204" pitchFamily="34" charset="0"/>
                <a:ea typeface="Tahoma" panose="020B0604030504040204" pitchFamily="34" charset="0"/>
                <a:cs typeface="Tahoma" panose="020B0604030504040204" pitchFamily="34" charset="0"/>
              </a:rPr>
              <a:t>. </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err="1">
                <a:latin typeface="Tahoma" panose="020B0604030504040204" pitchFamily="34" charset="0"/>
                <a:ea typeface="Tahoma" panose="020B0604030504040204" pitchFamily="34" charset="0"/>
                <a:cs typeface="Tahoma" panose="020B0604030504040204" pitchFamily="34" charset="0"/>
              </a:rPr>
              <a:t>Ciascun</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albero</a:t>
            </a:r>
            <a:r>
              <a:rPr lang="en-GB">
                <a:latin typeface="Tahoma" panose="020B0604030504040204" pitchFamily="34" charset="0"/>
                <a:ea typeface="Tahoma" panose="020B0604030504040204" pitchFamily="34" charset="0"/>
                <a:cs typeface="Tahoma" panose="020B0604030504040204" pitchFamily="34" charset="0"/>
              </a:rPr>
              <a:t> di </a:t>
            </a:r>
            <a:r>
              <a:rPr lang="en-GB" err="1">
                <a:latin typeface="Tahoma" panose="020B0604030504040204" pitchFamily="34" charset="0"/>
                <a:ea typeface="Tahoma" panose="020B0604030504040204" pitchFamily="34" charset="0"/>
                <a:cs typeface="Tahoma" panose="020B0604030504040204" pitchFamily="34" charset="0"/>
              </a:rPr>
              <a:t>decisione</a:t>
            </a:r>
            <a:r>
              <a:rPr lang="en-GB">
                <a:latin typeface="Tahoma" panose="020B0604030504040204" pitchFamily="34" charset="0"/>
                <a:ea typeface="Tahoma" panose="020B0604030504040204" pitchFamily="34" charset="0"/>
                <a:cs typeface="Tahoma" panose="020B0604030504040204" pitchFamily="34" charset="0"/>
              </a:rPr>
              <a:t> è </a:t>
            </a:r>
            <a:r>
              <a:rPr lang="en-GB" err="1">
                <a:latin typeface="Tahoma" panose="020B0604030504040204" pitchFamily="34" charset="0"/>
                <a:ea typeface="Tahoma" panose="020B0604030504040204" pitchFamily="34" charset="0"/>
                <a:cs typeface="Tahoma" panose="020B0604030504040204" pitchFamily="34" charset="0"/>
              </a:rPr>
              <a:t>costituito</a:t>
            </a:r>
            <a:r>
              <a:rPr lang="en-GB">
                <a:latin typeface="Tahoma" panose="020B0604030504040204" pitchFamily="34" charset="0"/>
                <a:ea typeface="Tahoma" panose="020B0604030504040204" pitchFamily="34" charset="0"/>
                <a:cs typeface="Tahoma" panose="020B0604030504040204" pitchFamily="34" charset="0"/>
              </a:rPr>
              <a:t> da 3 </a:t>
            </a:r>
            <a:r>
              <a:rPr lang="en-GB" err="1">
                <a:latin typeface="Tahoma" panose="020B0604030504040204" pitchFamily="34" charset="0"/>
                <a:ea typeface="Tahoma" panose="020B0604030504040204" pitchFamily="34" charset="0"/>
                <a:cs typeface="Tahoma" panose="020B0604030504040204" pitchFamily="34" charset="0"/>
              </a:rPr>
              <a:t>parti</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principali</a:t>
            </a:r>
            <a:r>
              <a:rPr lang="en-GB">
                <a:latin typeface="Tahoma" panose="020B0604030504040204" pitchFamily="34" charset="0"/>
                <a:ea typeface="Tahoma" panose="020B0604030504040204" pitchFamily="34" charset="0"/>
                <a:cs typeface="Tahoma" panose="020B0604030504040204" pitchFamily="34" charset="0"/>
              </a:rPr>
              <a:t>: un </a:t>
            </a:r>
            <a:r>
              <a:rPr lang="en-GB" err="1">
                <a:latin typeface="Tahoma" panose="020B0604030504040204" pitchFamily="34" charset="0"/>
                <a:ea typeface="Tahoma" panose="020B0604030504040204" pitchFamily="34" charset="0"/>
                <a:cs typeface="Tahoma" panose="020B0604030504040204" pitchFamily="34" charset="0"/>
              </a:rPr>
              <a:t>nodo</a:t>
            </a:r>
            <a:r>
              <a:rPr lang="en-GB">
                <a:latin typeface="Tahoma" panose="020B0604030504040204" pitchFamily="34" charset="0"/>
                <a:ea typeface="Tahoma" panose="020B0604030504040204" pitchFamily="34" charset="0"/>
                <a:cs typeface="Tahoma" panose="020B0604030504040204" pitchFamily="34" charset="0"/>
              </a:rPr>
              <a:t> </a:t>
            </a:r>
            <a:r>
              <a:rPr lang="en-GB" b="1">
                <a:latin typeface="Tahoma" panose="020B0604030504040204" pitchFamily="34" charset="0"/>
                <a:ea typeface="Tahoma" panose="020B0604030504040204" pitchFamily="34" charset="0"/>
                <a:cs typeface="Tahoma" panose="020B0604030504040204" pitchFamily="34" charset="0"/>
              </a:rPr>
              <a:t>root</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nodi</a:t>
            </a:r>
            <a:r>
              <a:rPr lang="en-GB">
                <a:latin typeface="Tahoma" panose="020B0604030504040204" pitchFamily="34" charset="0"/>
                <a:ea typeface="Tahoma" panose="020B0604030504040204" pitchFamily="34" charset="0"/>
                <a:cs typeface="Tahoma" panose="020B0604030504040204" pitchFamily="34" charset="0"/>
              </a:rPr>
              <a:t> </a:t>
            </a:r>
            <a:r>
              <a:rPr lang="en-GB" b="1" err="1">
                <a:latin typeface="Tahoma" panose="020B0604030504040204" pitchFamily="34" charset="0"/>
                <a:ea typeface="Tahoma" panose="020B0604030504040204" pitchFamily="34" charset="0"/>
                <a:cs typeface="Tahoma" panose="020B0604030504040204" pitchFamily="34" charset="0"/>
              </a:rPr>
              <a:t>foglia</a:t>
            </a:r>
            <a:r>
              <a:rPr lang="en-GB">
                <a:latin typeface="Tahoma" panose="020B0604030504040204" pitchFamily="34" charset="0"/>
                <a:ea typeface="Tahoma" panose="020B0604030504040204" pitchFamily="34" charset="0"/>
                <a:cs typeface="Tahoma" panose="020B0604030504040204" pitchFamily="34" charset="0"/>
              </a:rPr>
              <a:t>, e </a:t>
            </a:r>
            <a:r>
              <a:rPr lang="en-GB" b="1">
                <a:latin typeface="Tahoma" panose="020B0604030504040204" pitchFamily="34" charset="0"/>
                <a:ea typeface="Tahoma" panose="020B0604030504040204" pitchFamily="34" charset="0"/>
                <a:cs typeface="Tahoma" panose="020B0604030504040204" pitchFamily="34" charset="0"/>
              </a:rPr>
              <a:t>rami</a:t>
            </a:r>
            <a:r>
              <a:rPr lang="en-GB">
                <a:latin typeface="Tahoma" panose="020B0604030504040204" pitchFamily="34" charset="0"/>
                <a:ea typeface="Tahoma" panose="020B0604030504040204" pitchFamily="34" charset="0"/>
                <a:cs typeface="Tahoma" panose="020B0604030504040204" pitchFamily="34" charset="0"/>
              </a:rPr>
              <a:t>. </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In un </a:t>
            </a:r>
            <a:r>
              <a:rPr lang="en-GB" err="1">
                <a:latin typeface="Tahoma" panose="020B0604030504040204" pitchFamily="34" charset="0"/>
                <a:ea typeface="Tahoma" panose="020B0604030504040204" pitchFamily="34" charset="0"/>
                <a:cs typeface="Tahoma" panose="020B0604030504040204" pitchFamily="34" charset="0"/>
              </a:rPr>
              <a:t>albero</a:t>
            </a:r>
            <a:r>
              <a:rPr lang="en-GB">
                <a:latin typeface="Tahoma" panose="020B0604030504040204" pitchFamily="34" charset="0"/>
                <a:ea typeface="Tahoma" panose="020B0604030504040204" pitchFamily="34" charset="0"/>
                <a:cs typeface="Tahoma" panose="020B0604030504040204" pitchFamily="34" charset="0"/>
              </a:rPr>
              <a:t> di </a:t>
            </a:r>
            <a:r>
              <a:rPr lang="en-GB" err="1">
                <a:latin typeface="Tahoma" panose="020B0604030504040204" pitchFamily="34" charset="0"/>
                <a:ea typeface="Tahoma" panose="020B0604030504040204" pitchFamily="34" charset="0"/>
                <a:cs typeface="Tahoma" panose="020B0604030504040204" pitchFamily="34" charset="0"/>
              </a:rPr>
              <a:t>decisione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ciascun</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nodo</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interno</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rappresenta</a:t>
            </a:r>
            <a:r>
              <a:rPr lang="en-GB">
                <a:latin typeface="Tahoma" panose="020B0604030504040204" pitchFamily="34" charset="0"/>
                <a:ea typeface="Tahoma" panose="020B0604030504040204" pitchFamily="34" charset="0"/>
                <a:cs typeface="Tahoma" panose="020B0604030504040204" pitchFamily="34" charset="0"/>
              </a:rPr>
              <a:t> un test o un </a:t>
            </a:r>
            <a:r>
              <a:rPr lang="en-GB" err="1">
                <a:latin typeface="Tahoma" panose="020B0604030504040204" pitchFamily="34" charset="0"/>
                <a:ea typeface="Tahoma" panose="020B0604030504040204" pitchFamily="34" charset="0"/>
                <a:cs typeface="Tahoma" panose="020B0604030504040204" pitchFamily="34" charset="0"/>
              </a:rPr>
              <a:t>evento</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Diciamo</a:t>
            </a:r>
            <a:r>
              <a:rPr lang="en-GB">
                <a:latin typeface="Tahoma" panose="020B0604030504040204" pitchFamily="34" charset="0"/>
                <a:ea typeface="Tahoma" panose="020B0604030504040204" pitchFamily="34" charset="0"/>
                <a:cs typeface="Tahoma" panose="020B0604030504040204" pitchFamily="34" charset="0"/>
              </a:rPr>
              <a:t> un </a:t>
            </a:r>
            <a:r>
              <a:rPr lang="en-GB" err="1">
                <a:latin typeface="Tahoma" panose="020B0604030504040204" pitchFamily="34" charset="0"/>
                <a:ea typeface="Tahoma" panose="020B0604030504040204" pitchFamily="34" charset="0"/>
                <a:cs typeface="Tahoma" panose="020B0604030504040204" pitchFamily="34" charset="0"/>
              </a:rPr>
              <a:t>testa</a:t>
            </a:r>
            <a:r>
              <a:rPr lang="en-GB">
                <a:latin typeface="Tahoma" panose="020B0604030504040204" pitchFamily="34" charset="0"/>
                <a:ea typeface="Tahoma" panose="020B0604030504040204" pitchFamily="34" charset="0"/>
                <a:cs typeface="Tahoma" panose="020B0604030504040204" pitchFamily="34" charset="0"/>
              </a:rPr>
              <a:t> o </a:t>
            </a:r>
            <a:r>
              <a:rPr lang="en-GB" err="1">
                <a:latin typeface="Tahoma" panose="020B0604030504040204" pitchFamily="34" charset="0"/>
                <a:ea typeface="Tahoma" panose="020B0604030504040204" pitchFamily="34" charset="0"/>
                <a:cs typeface="Tahoma" panose="020B0604030504040204" pitchFamily="34" charset="0"/>
              </a:rPr>
              <a:t>croce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nel</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lancio</a:t>
            </a:r>
            <a:r>
              <a:rPr lang="en-GB">
                <a:latin typeface="Tahoma" panose="020B0604030504040204" pitchFamily="34" charset="0"/>
                <a:ea typeface="Tahoma" panose="020B0604030504040204" pitchFamily="34" charset="0"/>
                <a:cs typeface="Tahoma" panose="020B0604030504040204" pitchFamily="34" charset="0"/>
              </a:rPr>
              <a:t> di </a:t>
            </a:r>
            <a:r>
              <a:rPr lang="en-GB" err="1">
                <a:latin typeface="Tahoma" panose="020B0604030504040204" pitchFamily="34" charset="0"/>
                <a:ea typeface="Tahoma" panose="020B0604030504040204" pitchFamily="34" charset="0"/>
                <a:cs typeface="Tahoma" panose="020B0604030504040204" pitchFamily="34" charset="0"/>
              </a:rPr>
              <a:t>una</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monetina</a:t>
            </a:r>
            <a:r>
              <a:rPr lang="en-GB">
                <a:latin typeface="Tahoma" panose="020B0604030504040204" pitchFamily="34" charset="0"/>
                <a:ea typeface="Tahoma" panose="020B0604030504040204" pitchFamily="34" charset="0"/>
                <a:cs typeface="Tahoma" panose="020B0604030504040204" pitchFamily="34" charset="0"/>
              </a:rPr>
              <a:t>. </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err="1">
                <a:latin typeface="Tahoma" panose="020B0604030504040204" pitchFamily="34" charset="0"/>
                <a:ea typeface="Tahoma" panose="020B0604030504040204" pitchFamily="34" charset="0"/>
                <a:cs typeface="Tahoma" panose="020B0604030504040204" pitchFamily="34" charset="0"/>
              </a:rPr>
              <a:t>Ciascun</a:t>
            </a:r>
            <a:r>
              <a:rPr lang="en-GB">
                <a:latin typeface="Tahoma" panose="020B0604030504040204" pitchFamily="34" charset="0"/>
                <a:ea typeface="Tahoma" panose="020B0604030504040204" pitchFamily="34" charset="0"/>
                <a:cs typeface="Tahoma" panose="020B0604030504040204" pitchFamily="34" charset="0"/>
              </a:rPr>
              <a:t> </a:t>
            </a:r>
            <a:r>
              <a:rPr lang="en-GB" b="1" err="1">
                <a:latin typeface="Tahoma" panose="020B0604030504040204" pitchFamily="34" charset="0"/>
                <a:ea typeface="Tahoma" panose="020B0604030504040204" pitchFamily="34" charset="0"/>
                <a:cs typeface="Tahoma" panose="020B0604030504040204" pitchFamily="34" charset="0"/>
              </a:rPr>
              <a:t>ramo</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rappresenta</a:t>
            </a:r>
            <a:r>
              <a:rPr lang="en-GB">
                <a:latin typeface="Tahoma" panose="020B0604030504040204" pitchFamily="34" charset="0"/>
                <a:ea typeface="Tahoma" panose="020B0604030504040204" pitchFamily="34" charset="0"/>
                <a:cs typeface="Tahoma" panose="020B0604030504040204" pitchFamily="34" charset="0"/>
              </a:rPr>
              <a:t> </a:t>
            </a:r>
            <a:r>
              <a:rPr lang="en-GB" b="1" err="1">
                <a:latin typeface="Tahoma" panose="020B0604030504040204" pitchFamily="34" charset="0"/>
                <a:ea typeface="Tahoma" panose="020B0604030504040204" pitchFamily="34" charset="0"/>
                <a:cs typeface="Tahoma" panose="020B0604030504040204" pitchFamily="34" charset="0"/>
              </a:rPr>
              <a:t>l’output</a:t>
            </a:r>
            <a:r>
              <a:rPr lang="en-GB">
                <a:latin typeface="Tahoma" panose="020B0604030504040204" pitchFamily="34" charset="0"/>
                <a:ea typeface="Tahoma" panose="020B0604030504040204" pitchFamily="34" charset="0"/>
                <a:cs typeface="Tahoma" panose="020B0604030504040204" pitchFamily="34" charset="0"/>
              </a:rPr>
              <a:t> del test e </a:t>
            </a:r>
            <a:r>
              <a:rPr lang="en-GB" err="1">
                <a:latin typeface="Tahoma" panose="020B0604030504040204" pitchFamily="34" charset="0"/>
                <a:ea typeface="Tahoma" panose="020B0604030504040204" pitchFamily="34" charset="0"/>
                <a:cs typeface="Tahoma" panose="020B0604030504040204" pitchFamily="34" charset="0"/>
              </a:rPr>
              <a:t>ciascun</a:t>
            </a:r>
            <a:r>
              <a:rPr lang="en-GB">
                <a:latin typeface="Tahoma" panose="020B0604030504040204" pitchFamily="34" charset="0"/>
                <a:ea typeface="Tahoma" panose="020B0604030504040204" pitchFamily="34" charset="0"/>
                <a:cs typeface="Tahoma" panose="020B0604030504040204" pitchFamily="34" charset="0"/>
              </a:rPr>
              <a:t> </a:t>
            </a:r>
            <a:r>
              <a:rPr lang="en-GB" b="1" err="1">
                <a:latin typeface="Tahoma" panose="020B0604030504040204" pitchFamily="34" charset="0"/>
                <a:ea typeface="Tahoma" panose="020B0604030504040204" pitchFamily="34" charset="0"/>
                <a:cs typeface="Tahoma" panose="020B0604030504040204" pitchFamily="34" charset="0"/>
              </a:rPr>
              <a:t>nodo</a:t>
            </a:r>
            <a:r>
              <a:rPr lang="en-GB" b="1">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rappresenta</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una</a:t>
            </a:r>
            <a:r>
              <a:rPr lang="en-GB">
                <a:latin typeface="Tahoma" panose="020B0604030504040204" pitchFamily="34" charset="0"/>
                <a:ea typeface="Tahoma" panose="020B0604030504040204" pitchFamily="34" charset="0"/>
                <a:cs typeface="Tahoma" panose="020B0604030504040204" pitchFamily="34" charset="0"/>
              </a:rPr>
              <a:t> label di </a:t>
            </a:r>
            <a:r>
              <a:rPr lang="en-GB" b="1" err="1">
                <a:latin typeface="Tahoma" panose="020B0604030504040204" pitchFamily="34" charset="0"/>
                <a:ea typeface="Tahoma" panose="020B0604030504040204" pitchFamily="34" charset="0"/>
                <a:cs typeface="Tahoma" panose="020B0604030504040204" pitchFamily="34" charset="0"/>
              </a:rPr>
              <a:t>classe</a:t>
            </a:r>
            <a:r>
              <a:rPr lang="en-GB" b="1">
                <a:latin typeface="Tahoma" panose="020B0604030504040204" pitchFamily="34" charset="0"/>
                <a:ea typeface="Tahoma" panose="020B0604030504040204" pitchFamily="34" charset="0"/>
                <a:cs typeface="Tahoma" panose="020B0604030504040204" pitchFamily="34" charset="0"/>
              </a:rPr>
              <a:t> – </a:t>
            </a:r>
            <a:r>
              <a:rPr lang="en-GB" b="1" err="1">
                <a:latin typeface="Tahoma" panose="020B0604030504040204" pitchFamily="34" charset="0"/>
                <a:ea typeface="Tahoma" panose="020B0604030504040204" pitchFamily="34" charset="0"/>
                <a:cs typeface="Tahoma" panose="020B0604030504040204" pitchFamily="34" charset="0"/>
              </a:rPr>
              <a:t>ossia</a:t>
            </a:r>
            <a:r>
              <a:rPr lang="en-GB" b="1">
                <a:latin typeface="Tahoma" panose="020B0604030504040204" pitchFamily="34" charset="0"/>
                <a:ea typeface="Tahoma" panose="020B0604030504040204" pitchFamily="34" charset="0"/>
                <a:cs typeface="Tahoma" panose="020B0604030504040204" pitchFamily="34" charset="0"/>
              </a:rPr>
              <a:t> </a:t>
            </a:r>
            <a:r>
              <a:rPr lang="en-GB" b="1" err="1">
                <a:latin typeface="Tahoma" panose="020B0604030504040204" pitchFamily="34" charset="0"/>
                <a:ea typeface="Tahoma" panose="020B0604030504040204" pitchFamily="34" charset="0"/>
                <a:cs typeface="Tahoma" panose="020B0604030504040204" pitchFamily="34" charset="0"/>
              </a:rPr>
              <a:t>una</a:t>
            </a:r>
            <a:r>
              <a:rPr lang="en-GB" b="1">
                <a:latin typeface="Tahoma" panose="020B0604030504040204" pitchFamily="34" charset="0"/>
                <a:ea typeface="Tahoma" panose="020B0604030504040204" pitchFamily="34" charset="0"/>
                <a:cs typeface="Tahoma" panose="020B0604030504040204" pitchFamily="34" charset="0"/>
              </a:rPr>
              <a:t> </a:t>
            </a:r>
            <a:r>
              <a:rPr lang="en-GB" b="1" err="1">
                <a:latin typeface="Tahoma" panose="020B0604030504040204" pitchFamily="34" charset="0"/>
                <a:ea typeface="Tahoma" panose="020B0604030504040204" pitchFamily="34" charset="0"/>
                <a:cs typeface="Tahoma" panose="020B0604030504040204" pitchFamily="34" charset="0"/>
              </a:rPr>
              <a:t>decisione</a:t>
            </a:r>
            <a:r>
              <a:rPr lang="en-GB" b="1">
                <a:latin typeface="Tahoma" panose="020B0604030504040204" pitchFamily="34" charset="0"/>
                <a:ea typeface="Tahoma" panose="020B0604030504040204" pitchFamily="34" charset="0"/>
                <a:cs typeface="Tahoma" panose="020B0604030504040204" pitchFamily="34" charset="0"/>
              </a:rPr>
              <a:t> </a:t>
            </a:r>
            <a:r>
              <a:rPr lang="en-GB" b="1" err="1">
                <a:latin typeface="Tahoma" panose="020B0604030504040204" pitchFamily="34" charset="0"/>
                <a:ea typeface="Tahoma" panose="020B0604030504040204" pitchFamily="34" charset="0"/>
                <a:cs typeface="Tahoma" panose="020B0604030504040204" pitchFamily="34" charset="0"/>
              </a:rPr>
              <a:t>presa</a:t>
            </a:r>
            <a:r>
              <a:rPr lang="en-GB" b="1">
                <a:latin typeface="Tahoma" panose="020B0604030504040204" pitchFamily="34" charset="0"/>
                <a:ea typeface="Tahoma" panose="020B0604030504040204" pitchFamily="34" charset="0"/>
                <a:cs typeface="Tahoma" panose="020B0604030504040204" pitchFamily="34" charset="0"/>
              </a:rPr>
              <a:t> </a:t>
            </a:r>
            <a:r>
              <a:rPr lang="en-GB" b="1" err="1">
                <a:latin typeface="Tahoma" panose="020B0604030504040204" pitchFamily="34" charset="0"/>
                <a:ea typeface="Tahoma" panose="020B0604030504040204" pitchFamily="34" charset="0"/>
                <a:cs typeface="Tahoma" panose="020B0604030504040204" pitchFamily="34" charset="0"/>
              </a:rPr>
              <a:t>dopo</a:t>
            </a:r>
            <a:r>
              <a:rPr lang="en-GB" b="1">
                <a:latin typeface="Tahoma" panose="020B0604030504040204" pitchFamily="34" charset="0"/>
                <a:ea typeface="Tahoma" panose="020B0604030504040204" pitchFamily="34" charset="0"/>
                <a:cs typeface="Tahoma" panose="020B0604030504040204" pitchFamily="34" charset="0"/>
              </a:rPr>
              <a:t> </a:t>
            </a:r>
            <a:r>
              <a:rPr lang="en-GB" b="1" err="1">
                <a:latin typeface="Tahoma" panose="020B0604030504040204" pitchFamily="34" charset="0"/>
                <a:ea typeface="Tahoma" panose="020B0604030504040204" pitchFamily="34" charset="0"/>
                <a:cs typeface="Tahoma" panose="020B0604030504040204" pitchFamily="34" charset="0"/>
              </a:rPr>
              <a:t>l’elaborazione</a:t>
            </a:r>
            <a:r>
              <a:rPr lang="en-GB" b="1">
                <a:latin typeface="Tahoma" panose="020B0604030504040204" pitchFamily="34" charset="0"/>
                <a:ea typeface="Tahoma" panose="020B0604030504040204" pitchFamily="34" charset="0"/>
                <a:cs typeface="Tahoma" panose="020B0604030504040204" pitchFamily="34" charset="0"/>
              </a:rPr>
              <a:t> di </a:t>
            </a:r>
            <a:r>
              <a:rPr lang="en-GB" b="1" err="1">
                <a:latin typeface="Tahoma" panose="020B0604030504040204" pitchFamily="34" charset="0"/>
                <a:ea typeface="Tahoma" panose="020B0604030504040204" pitchFamily="34" charset="0"/>
                <a:cs typeface="Tahoma" panose="020B0604030504040204" pitchFamily="34" charset="0"/>
              </a:rPr>
              <a:t>tutti</a:t>
            </a:r>
            <a:r>
              <a:rPr lang="en-GB" b="1">
                <a:latin typeface="Tahoma" panose="020B0604030504040204" pitchFamily="34" charset="0"/>
                <a:ea typeface="Tahoma" panose="020B0604030504040204" pitchFamily="34" charset="0"/>
                <a:cs typeface="Tahoma" panose="020B0604030504040204" pitchFamily="34" charset="0"/>
              </a:rPr>
              <a:t> </a:t>
            </a:r>
            <a:r>
              <a:rPr lang="en-GB" b="1" err="1">
                <a:latin typeface="Tahoma" panose="020B0604030504040204" pitchFamily="34" charset="0"/>
                <a:ea typeface="Tahoma" panose="020B0604030504040204" pitchFamily="34" charset="0"/>
                <a:cs typeface="Tahoma" panose="020B0604030504040204" pitchFamily="34" charset="0"/>
              </a:rPr>
              <a:t>gli</a:t>
            </a:r>
            <a:r>
              <a:rPr lang="en-GB" b="1">
                <a:latin typeface="Tahoma" panose="020B0604030504040204" pitchFamily="34" charset="0"/>
                <a:ea typeface="Tahoma" panose="020B0604030504040204" pitchFamily="34" charset="0"/>
                <a:cs typeface="Tahoma" panose="020B0604030504040204" pitchFamily="34" charset="0"/>
              </a:rPr>
              <a:t> attribute. </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I </a:t>
            </a:r>
            <a:r>
              <a:rPr lang="en-GB" b="1" err="1">
                <a:latin typeface="Tahoma" panose="020B0604030504040204" pitchFamily="34" charset="0"/>
                <a:ea typeface="Tahoma" panose="020B0604030504040204" pitchFamily="34" charset="0"/>
                <a:cs typeface="Tahoma" panose="020B0604030504040204" pitchFamily="34" charset="0"/>
              </a:rPr>
              <a:t>percorsi</a:t>
            </a:r>
            <a:r>
              <a:rPr lang="en-GB" b="1">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dalla</a:t>
            </a:r>
            <a:r>
              <a:rPr lang="en-GB">
                <a:latin typeface="Tahoma" panose="020B0604030504040204" pitchFamily="34" charset="0"/>
                <a:ea typeface="Tahoma" panose="020B0604030504040204" pitchFamily="34" charset="0"/>
                <a:cs typeface="Tahoma" panose="020B0604030504040204" pitchFamily="34" charset="0"/>
              </a:rPr>
              <a:t> root </a:t>
            </a:r>
            <a:r>
              <a:rPr lang="en-GB" err="1">
                <a:latin typeface="Tahoma" panose="020B0604030504040204" pitchFamily="34" charset="0"/>
                <a:ea typeface="Tahoma" panose="020B0604030504040204" pitchFamily="34" charset="0"/>
                <a:cs typeface="Tahoma" panose="020B0604030504040204" pitchFamily="34" charset="0"/>
              </a:rPr>
              <a:t>ai</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nodi</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foglia</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rappresentano</a:t>
            </a:r>
            <a:r>
              <a:rPr lang="en-GB">
                <a:latin typeface="Tahoma" panose="020B0604030504040204" pitchFamily="34" charset="0"/>
                <a:ea typeface="Tahoma" panose="020B0604030504040204" pitchFamily="34" charset="0"/>
                <a:cs typeface="Tahoma" panose="020B0604030504040204" pitchFamily="34" charset="0"/>
              </a:rPr>
              <a:t> le </a:t>
            </a:r>
            <a:r>
              <a:rPr lang="en-GB" b="1" err="1">
                <a:latin typeface="Tahoma" panose="020B0604030504040204" pitchFamily="34" charset="0"/>
                <a:ea typeface="Tahoma" panose="020B0604030504040204" pitchFamily="34" charset="0"/>
                <a:cs typeface="Tahoma" panose="020B0604030504040204" pitchFamily="34" charset="0"/>
              </a:rPr>
              <a:t>regole</a:t>
            </a:r>
            <a:r>
              <a:rPr lang="en-GB" b="1">
                <a:latin typeface="Tahoma" panose="020B0604030504040204" pitchFamily="34" charset="0"/>
                <a:ea typeface="Tahoma" panose="020B0604030504040204" pitchFamily="34" charset="0"/>
                <a:cs typeface="Tahoma" panose="020B0604030504040204" pitchFamily="34" charset="0"/>
              </a:rPr>
              <a:t> di </a:t>
            </a:r>
            <a:r>
              <a:rPr lang="en-GB" b="1" err="1">
                <a:latin typeface="Tahoma" panose="020B0604030504040204" pitchFamily="34" charset="0"/>
                <a:ea typeface="Tahoma" panose="020B0604030504040204" pitchFamily="34" charset="0"/>
                <a:cs typeface="Tahoma" panose="020B0604030504040204" pitchFamily="34" charset="0"/>
              </a:rPr>
              <a:t>classificazione</a:t>
            </a:r>
            <a:r>
              <a:rPr lang="en-GB">
                <a:latin typeface="Tahoma" panose="020B0604030504040204" pitchFamily="34" charset="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2412238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3292889" cy="492443"/>
          </a:xfrm>
          <a:prstGeom prst="rect">
            <a:avLst/>
          </a:prstGeom>
          <a:noFill/>
        </p:spPr>
        <p:txBody>
          <a:bodyPr wrap="none" rtlCol="0">
            <a:spAutoFit/>
          </a:bodyPr>
          <a:lstStyle/>
          <a:p>
            <a:r>
              <a:rPr lang="en-GB" sz="2600" b="1" err="1">
                <a:latin typeface="Tahoma" panose="020B0604030504040204" pitchFamily="34" charset="0"/>
                <a:ea typeface="Tahoma" panose="020B0604030504040204" pitchFamily="34" charset="0"/>
                <a:cs typeface="Tahoma" panose="020B0604030504040204" pitchFamily="34" charset="0"/>
              </a:rPr>
              <a:t>Alberi</a:t>
            </a:r>
            <a:r>
              <a:rPr lang="en-GB" sz="2600" b="1">
                <a:latin typeface="Tahoma" panose="020B0604030504040204" pitchFamily="34" charset="0"/>
                <a:ea typeface="Tahoma" panose="020B0604030504040204" pitchFamily="34" charset="0"/>
                <a:cs typeface="Tahoma" panose="020B0604030504040204" pitchFamily="34" charset="0"/>
              </a:rPr>
              <a:t> di </a:t>
            </a:r>
            <a:r>
              <a:rPr lang="en-GB" sz="2600" b="1" err="1">
                <a:latin typeface="Tahoma" panose="020B0604030504040204" pitchFamily="34" charset="0"/>
                <a:ea typeface="Tahoma" panose="020B0604030504040204" pitchFamily="34" charset="0"/>
                <a:cs typeface="Tahoma" panose="020B0604030504040204" pitchFamily="34" charset="0"/>
              </a:rPr>
              <a:t>Decisione</a:t>
            </a:r>
            <a:endParaRPr lang="en-GB" sz="2600" b="1">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D32EBE43-9F4E-674C-AF2F-BFB3C971E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85" y="1203293"/>
            <a:ext cx="4713260" cy="4451413"/>
          </a:xfrm>
          <a:prstGeom prst="rect">
            <a:avLst/>
          </a:prstGeom>
        </p:spPr>
      </p:pic>
      <p:sp>
        <p:nvSpPr>
          <p:cNvPr id="3" name="CasellaDiTesto 2">
            <a:extLst>
              <a:ext uri="{FF2B5EF4-FFF2-40B4-BE49-F238E27FC236}">
                <a16:creationId xmlns:a16="http://schemas.microsoft.com/office/drawing/2014/main" id="{04168F4E-C064-49B4-8281-3D222D60D381}"/>
              </a:ext>
            </a:extLst>
          </p:cNvPr>
          <p:cNvSpPr txBox="1"/>
          <p:nvPr/>
        </p:nvSpPr>
        <p:spPr>
          <a:xfrm>
            <a:off x="5626200" y="1441132"/>
            <a:ext cx="6237750" cy="2031325"/>
          </a:xfrm>
          <a:prstGeom prst="rect">
            <a:avLst/>
          </a:prstGeom>
          <a:noFill/>
        </p:spPr>
        <p:txBody>
          <a:bodyPr wrap="square" rtlCol="0">
            <a:spAutoFit/>
          </a:bodyPr>
          <a:lstStyle/>
          <a:p>
            <a:pPr marL="285750" indent="-285750">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In un </a:t>
            </a:r>
            <a:r>
              <a:rPr lang="en-US" b="1" err="1">
                <a:latin typeface="Tahoma" panose="020B0604030504040204" pitchFamily="34" charset="0"/>
                <a:ea typeface="Tahoma" panose="020B0604030504040204" pitchFamily="34" charset="0"/>
                <a:cs typeface="Tahoma" panose="020B0604030504040204" pitchFamily="34" charset="0"/>
              </a:rPr>
              <a:t>Albero</a:t>
            </a:r>
            <a:r>
              <a:rPr lang="en-US" b="1">
                <a:latin typeface="Tahoma" panose="020B0604030504040204" pitchFamily="34" charset="0"/>
                <a:ea typeface="Tahoma" panose="020B0604030504040204" pitchFamily="34" charset="0"/>
                <a:cs typeface="Tahoma" panose="020B0604030504040204" pitchFamily="34" charset="0"/>
              </a:rPr>
              <a:t> di </a:t>
            </a:r>
            <a:r>
              <a:rPr lang="en-US" b="1" err="1">
                <a:latin typeface="Tahoma" panose="020B0604030504040204" pitchFamily="34" charset="0"/>
                <a:ea typeface="Tahoma" panose="020B0604030504040204" pitchFamily="34" charset="0"/>
                <a:cs typeface="Tahoma" panose="020B0604030504040204" pitchFamily="34" charset="0"/>
              </a:rPr>
              <a:t>Decisione</a:t>
            </a:r>
            <a:r>
              <a:rPr lang="en-US">
                <a:latin typeface="Tahoma" panose="020B0604030504040204" pitchFamily="34" charset="0"/>
                <a:ea typeface="Tahoma" panose="020B0604030504040204" pitchFamily="34" charset="0"/>
                <a:cs typeface="Tahoma" panose="020B0604030504040204" pitchFamily="34" charset="0"/>
              </a:rPr>
              <a:t>, per </a:t>
            </a:r>
            <a:r>
              <a:rPr lang="en-US" err="1">
                <a:latin typeface="Tahoma" panose="020B0604030504040204" pitchFamily="34" charset="0"/>
                <a:ea typeface="Tahoma" panose="020B0604030504040204" pitchFamily="34" charset="0"/>
                <a:cs typeface="Tahoma" panose="020B0604030504040204" pitchFamily="34" charset="0"/>
              </a:rPr>
              <a:t>predire</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assegnare</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una</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etichetta</a:t>
            </a:r>
            <a:r>
              <a:rPr lang="en-US">
                <a:latin typeface="Tahoma" panose="020B0604030504040204" pitchFamily="34" charset="0"/>
                <a:ea typeface="Tahoma" panose="020B0604030504040204" pitchFamily="34" charset="0"/>
                <a:cs typeface="Tahoma" panose="020B0604030504040204" pitchFamily="34" charset="0"/>
              </a:rPr>
              <a:t> di </a:t>
            </a:r>
            <a:r>
              <a:rPr lang="en-US" b="1" err="1">
                <a:latin typeface="Tahoma" panose="020B0604030504040204" pitchFamily="34" charset="0"/>
                <a:ea typeface="Tahoma" panose="020B0604030504040204" pitchFamily="34" charset="0"/>
                <a:cs typeface="Tahoma" panose="020B0604030504040204" pitchFamily="34" charset="0"/>
              </a:rPr>
              <a:t>classe</a:t>
            </a:r>
            <a:r>
              <a:rPr lang="en-US">
                <a:latin typeface="Tahoma" panose="020B0604030504040204" pitchFamily="34" charset="0"/>
                <a:ea typeface="Tahoma" panose="020B0604030504040204" pitchFamily="34" charset="0"/>
                <a:cs typeface="Tahoma" panose="020B0604030504040204" pitchFamily="34" charset="0"/>
              </a:rPr>
              <a:t> per un </a:t>
            </a:r>
            <a:r>
              <a:rPr lang="en-US" err="1">
                <a:latin typeface="Tahoma" panose="020B0604030504040204" pitchFamily="34" charset="0"/>
                <a:ea typeface="Tahoma" panose="020B0604030504040204" pitchFamily="34" charset="0"/>
                <a:cs typeface="Tahoma" panose="020B0604030504040204" pitchFamily="34" charset="0"/>
              </a:rPr>
              <a:t>dato</a:t>
            </a:r>
            <a:r>
              <a:rPr lang="en-US">
                <a:latin typeface="Tahoma" panose="020B0604030504040204" pitchFamily="34" charset="0"/>
                <a:ea typeface="Tahoma" panose="020B0604030504040204" pitchFamily="34" charset="0"/>
                <a:cs typeface="Tahoma" panose="020B0604030504040204" pitchFamily="34" charset="0"/>
              </a:rPr>
              <a:t> record (</a:t>
            </a:r>
            <a:r>
              <a:rPr lang="en-US" err="1">
                <a:latin typeface="Tahoma" panose="020B0604030504040204" pitchFamily="34" charset="0"/>
                <a:ea typeface="Tahoma" panose="020B0604030504040204" pitchFamily="34" charset="0"/>
                <a:cs typeface="Tahoma" panose="020B0604030504040204" pitchFamily="34" charset="0"/>
              </a:rPr>
              <a:t>riga</a:t>
            </a:r>
            <a:r>
              <a:rPr lang="en-US">
                <a:latin typeface="Tahoma" panose="020B0604030504040204" pitchFamily="34" charset="0"/>
                <a:ea typeface="Tahoma" panose="020B0604030504040204" pitchFamily="34" charset="0"/>
                <a:cs typeface="Tahoma" panose="020B0604030504040204" pitchFamily="34" charset="0"/>
              </a:rPr>
              <a:t> o data point) </a:t>
            </a:r>
            <a:r>
              <a:rPr lang="en-US" err="1">
                <a:latin typeface="Tahoma" panose="020B0604030504040204" pitchFamily="34" charset="0"/>
                <a:ea typeface="Tahoma" panose="020B0604030504040204" pitchFamily="34" charset="0"/>
                <a:cs typeface="Tahoma" panose="020B0604030504040204" pitchFamily="34" charset="0"/>
              </a:rPr>
              <a:t>possiamo</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partire</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dalla</a:t>
            </a:r>
            <a:r>
              <a:rPr lang="en-US">
                <a:latin typeface="Tahoma" panose="020B0604030504040204" pitchFamily="34" charset="0"/>
                <a:ea typeface="Tahoma" panose="020B0604030504040204" pitchFamily="34" charset="0"/>
                <a:cs typeface="Tahoma" panose="020B0604030504040204" pitchFamily="34" charset="0"/>
              </a:rPr>
              <a:t> </a:t>
            </a:r>
            <a:r>
              <a:rPr lang="en-US" b="1" err="1">
                <a:latin typeface="Tahoma" panose="020B0604030504040204" pitchFamily="34" charset="0"/>
                <a:ea typeface="Tahoma" panose="020B0604030504040204" pitchFamily="34" charset="0"/>
                <a:cs typeface="Tahoma" panose="020B0604030504040204" pitchFamily="34" charset="0"/>
              </a:rPr>
              <a:t>radice</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dell’albero</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Confrontiamo</a:t>
            </a:r>
            <a:r>
              <a:rPr lang="en-US">
                <a:latin typeface="Tahoma" panose="020B0604030504040204" pitchFamily="34" charset="0"/>
                <a:ea typeface="Tahoma" panose="020B0604030504040204" pitchFamily="34" charset="0"/>
                <a:cs typeface="Tahoma" panose="020B0604030504040204" pitchFamily="34" charset="0"/>
              </a:rPr>
              <a:t> I </a:t>
            </a:r>
            <a:r>
              <a:rPr lang="en-US" err="1">
                <a:latin typeface="Tahoma" panose="020B0604030504040204" pitchFamily="34" charset="0"/>
                <a:ea typeface="Tahoma" panose="020B0604030504040204" pitchFamily="34" charset="0"/>
                <a:cs typeface="Tahoma" panose="020B0604030504040204" pitchFamily="34" charset="0"/>
              </a:rPr>
              <a:t>valori</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dell’attributo</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radice</a:t>
            </a:r>
            <a:r>
              <a:rPr lang="en-US">
                <a:latin typeface="Tahoma" panose="020B0604030504040204" pitchFamily="34" charset="0"/>
                <a:ea typeface="Tahoma" panose="020B0604030504040204" pitchFamily="34" charset="0"/>
                <a:cs typeface="Tahoma" panose="020B0604030504040204" pitchFamily="34" charset="0"/>
              </a:rPr>
              <a:t> con </a:t>
            </a:r>
            <a:r>
              <a:rPr lang="en-US" err="1">
                <a:latin typeface="Tahoma" panose="020B0604030504040204" pitchFamily="34" charset="0"/>
                <a:ea typeface="Tahoma" panose="020B0604030504040204" pitchFamily="34" charset="0"/>
                <a:cs typeface="Tahoma" panose="020B0604030504040204" pitchFamily="34" charset="0"/>
              </a:rPr>
              <a:t>gli</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attributi</a:t>
            </a:r>
            <a:r>
              <a:rPr lang="en-US">
                <a:latin typeface="Tahoma" panose="020B0604030504040204" pitchFamily="34" charset="0"/>
                <a:ea typeface="Tahoma" panose="020B0604030504040204" pitchFamily="34" charset="0"/>
                <a:cs typeface="Tahoma" panose="020B0604030504040204" pitchFamily="34" charset="0"/>
              </a:rPr>
              <a:t> del record. Sulla base del </a:t>
            </a:r>
            <a:r>
              <a:rPr lang="en-US" err="1">
                <a:latin typeface="Tahoma" panose="020B0604030504040204" pitchFamily="34" charset="0"/>
                <a:ea typeface="Tahoma" panose="020B0604030504040204" pitchFamily="34" charset="0"/>
                <a:cs typeface="Tahoma" panose="020B0604030504040204" pitchFamily="34" charset="0"/>
              </a:rPr>
              <a:t>confronto</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seguiamo</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il</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ramo</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corrispondente</a:t>
            </a:r>
            <a:r>
              <a:rPr lang="en-US">
                <a:latin typeface="Tahoma" panose="020B0604030504040204" pitchFamily="34" charset="0"/>
                <a:ea typeface="Tahoma" panose="020B0604030504040204" pitchFamily="34" charset="0"/>
                <a:cs typeface="Tahoma" panose="020B0604030504040204" pitchFamily="34" charset="0"/>
              </a:rPr>
              <a:t> a </a:t>
            </a:r>
            <a:r>
              <a:rPr lang="en-US" err="1">
                <a:latin typeface="Tahoma" panose="020B0604030504040204" pitchFamily="34" charset="0"/>
                <a:ea typeface="Tahoma" panose="020B0604030504040204" pitchFamily="34" charset="0"/>
                <a:cs typeface="Tahoma" panose="020B0604030504040204" pitchFamily="34" charset="0"/>
              </a:rPr>
              <a:t>quel</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valore</a:t>
            </a:r>
            <a:r>
              <a:rPr lang="en-US">
                <a:latin typeface="Tahoma" panose="020B0604030504040204" pitchFamily="34" charset="0"/>
                <a:ea typeface="Tahoma" panose="020B0604030504040204" pitchFamily="34" charset="0"/>
                <a:cs typeface="Tahoma" panose="020B0604030504040204" pitchFamily="34" charset="0"/>
              </a:rPr>
              <a:t> e </a:t>
            </a:r>
            <a:r>
              <a:rPr lang="en-US" err="1">
                <a:latin typeface="Tahoma" panose="020B0604030504040204" pitchFamily="34" charset="0"/>
                <a:ea typeface="Tahoma" panose="020B0604030504040204" pitchFamily="34" charset="0"/>
                <a:cs typeface="Tahoma" panose="020B0604030504040204" pitchFamily="34" charset="0"/>
              </a:rPr>
              <a:t>saltiamo</a:t>
            </a:r>
            <a:r>
              <a:rPr lang="en-US">
                <a:latin typeface="Tahoma" panose="020B0604030504040204" pitchFamily="34" charset="0"/>
                <a:ea typeface="Tahoma" panose="020B0604030504040204" pitchFamily="34" charset="0"/>
                <a:cs typeface="Tahoma" panose="020B0604030504040204" pitchFamily="34" charset="0"/>
              </a:rPr>
              <a:t> al </a:t>
            </a:r>
            <a:r>
              <a:rPr lang="en-US" err="1">
                <a:latin typeface="Tahoma" panose="020B0604030504040204" pitchFamily="34" charset="0"/>
                <a:ea typeface="Tahoma" panose="020B0604030504040204" pitchFamily="34" charset="0"/>
                <a:cs typeface="Tahoma" panose="020B0604030504040204" pitchFamily="34" charset="0"/>
              </a:rPr>
              <a:t>nodo</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successivo</a:t>
            </a:r>
            <a:r>
              <a:rPr lang="en-US">
                <a:latin typeface="Tahoma" panose="020B0604030504040204" pitchFamily="34" charset="0"/>
                <a:ea typeface="Tahoma" panose="020B0604030504040204" pitchFamily="34" charset="0"/>
                <a:cs typeface="Tahoma" panose="020B0604030504040204" pitchFamily="34" charset="0"/>
              </a:rPr>
              <a:t>. </a:t>
            </a:r>
            <a:endParaRPr lang="it-IT">
              <a:latin typeface="Tahoma" panose="020B0604030504040204" pitchFamily="34" charset="0"/>
              <a:ea typeface="Tahoma" panose="020B0604030504040204" pitchFamily="34" charset="0"/>
              <a:cs typeface="Tahoma" panose="020B0604030504040204" pitchFamily="34" charset="0"/>
            </a:endParaRPr>
          </a:p>
        </p:txBody>
      </p:sp>
      <p:sp>
        <p:nvSpPr>
          <p:cNvPr id="6" name="CasellaDiTesto 5">
            <a:extLst>
              <a:ext uri="{FF2B5EF4-FFF2-40B4-BE49-F238E27FC236}">
                <a16:creationId xmlns:a16="http://schemas.microsoft.com/office/drawing/2014/main" id="{19F2AE87-4924-486C-B592-B99BC47C13AD}"/>
              </a:ext>
            </a:extLst>
          </p:cNvPr>
          <p:cNvSpPr txBox="1"/>
          <p:nvPr/>
        </p:nvSpPr>
        <p:spPr>
          <a:xfrm>
            <a:off x="5697075" y="3900380"/>
            <a:ext cx="6096000" cy="2031325"/>
          </a:xfrm>
          <a:prstGeom prst="rect">
            <a:avLst/>
          </a:prstGeom>
          <a:noFill/>
        </p:spPr>
        <p:txBody>
          <a:bodyPr wrap="square">
            <a:spAutoFit/>
          </a:bodyPr>
          <a:lstStyle/>
          <a:p>
            <a:pPr marL="285750" indent="-285750">
              <a:buFont typeface="Arial" panose="020B0604020202020204" pitchFamily="34" charset="0"/>
              <a:buChar char="•"/>
            </a:pPr>
            <a:r>
              <a:rPr lang="en-US" err="1">
                <a:latin typeface="Tahoma" panose="020B0604030504040204" pitchFamily="34" charset="0"/>
                <a:ea typeface="Tahoma" panose="020B0604030504040204" pitchFamily="34" charset="0"/>
                <a:cs typeface="Tahoma" panose="020B0604030504040204" pitchFamily="34" charset="0"/>
              </a:rPr>
              <a:t>Gli</a:t>
            </a:r>
            <a:r>
              <a:rPr lang="en-US">
                <a:latin typeface="Tahoma" panose="020B0604030504040204" pitchFamily="34" charset="0"/>
                <a:ea typeface="Tahoma" panose="020B0604030504040204" pitchFamily="34" charset="0"/>
                <a:cs typeface="Tahoma" panose="020B0604030504040204" pitchFamily="34" charset="0"/>
              </a:rPr>
              <a:t> </a:t>
            </a:r>
            <a:r>
              <a:rPr lang="en-US" b="1" err="1">
                <a:latin typeface="Tahoma" panose="020B0604030504040204" pitchFamily="34" charset="0"/>
                <a:ea typeface="Tahoma" panose="020B0604030504040204" pitchFamily="34" charset="0"/>
                <a:cs typeface="Tahoma" panose="020B0604030504040204" pitchFamily="34" charset="0"/>
              </a:rPr>
              <a:t>Alberi</a:t>
            </a:r>
            <a:r>
              <a:rPr lang="en-US" b="1">
                <a:latin typeface="Tahoma" panose="020B0604030504040204" pitchFamily="34" charset="0"/>
                <a:ea typeface="Tahoma" panose="020B0604030504040204" pitchFamily="34" charset="0"/>
                <a:cs typeface="Tahoma" panose="020B0604030504040204" pitchFamily="34" charset="0"/>
              </a:rPr>
              <a:t> di </a:t>
            </a:r>
            <a:r>
              <a:rPr lang="en-US" b="1" err="1">
                <a:latin typeface="Tahoma" panose="020B0604030504040204" pitchFamily="34" charset="0"/>
                <a:ea typeface="Tahoma" panose="020B0604030504040204" pitchFamily="34" charset="0"/>
                <a:cs typeface="Tahoma" panose="020B0604030504040204" pitchFamily="34" charset="0"/>
              </a:rPr>
              <a:t>Decisione</a:t>
            </a:r>
            <a:r>
              <a:rPr lang="en-US" b="1">
                <a:latin typeface="Tahoma" panose="020B0604030504040204" pitchFamily="34" charset="0"/>
                <a:ea typeface="Tahoma" panose="020B0604030504040204" pitchFamily="34" charset="0"/>
                <a:cs typeface="Tahoma" panose="020B0604030504040204" pitchFamily="34" charset="0"/>
              </a:rPr>
              <a:t> </a:t>
            </a:r>
            <a:r>
              <a:rPr lang="en-US">
                <a:latin typeface="Tahoma" panose="020B0604030504040204" pitchFamily="34" charset="0"/>
                <a:ea typeface="Tahoma" panose="020B0604030504040204" pitchFamily="34" charset="0"/>
                <a:cs typeface="Tahoma" panose="020B0604030504040204" pitchFamily="34" charset="0"/>
              </a:rPr>
              <a:t>come </a:t>
            </a:r>
            <a:r>
              <a:rPr lang="en-US" err="1">
                <a:latin typeface="Tahoma" panose="020B0604030504040204" pitchFamily="34" charset="0"/>
                <a:ea typeface="Tahoma" panose="020B0604030504040204" pitchFamily="34" charset="0"/>
                <a:cs typeface="Tahoma" panose="020B0604030504040204" pitchFamily="34" charset="0"/>
              </a:rPr>
              <a:t>suggerisce</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il</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nome</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lavorano</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su</a:t>
            </a:r>
            <a:r>
              <a:rPr lang="en-US">
                <a:latin typeface="Tahoma" panose="020B0604030504040204" pitchFamily="34" charset="0"/>
                <a:ea typeface="Tahoma" panose="020B0604030504040204" pitchFamily="34" charset="0"/>
                <a:cs typeface="Tahoma" panose="020B0604030504040204" pitchFamily="34" charset="0"/>
              </a:rPr>
              <a:t> un </a:t>
            </a:r>
            <a:r>
              <a:rPr lang="en-US" err="1">
                <a:latin typeface="Tahoma" panose="020B0604030504040204" pitchFamily="34" charset="0"/>
                <a:ea typeface="Tahoma" panose="020B0604030504040204" pitchFamily="34" charset="0"/>
                <a:cs typeface="Tahoma" panose="020B0604030504040204" pitchFamily="34" charset="0"/>
              </a:rPr>
              <a:t>insieme</a:t>
            </a:r>
            <a:r>
              <a:rPr lang="en-US">
                <a:latin typeface="Tahoma" panose="020B0604030504040204" pitchFamily="34" charset="0"/>
                <a:ea typeface="Tahoma" panose="020B0604030504040204" pitchFamily="34" charset="0"/>
                <a:cs typeface="Tahoma" panose="020B0604030504040204" pitchFamily="34" charset="0"/>
              </a:rPr>
              <a:t> di </a:t>
            </a:r>
            <a:r>
              <a:rPr lang="en-US" err="1">
                <a:latin typeface="Tahoma" panose="020B0604030504040204" pitchFamily="34" charset="0"/>
                <a:ea typeface="Tahoma" panose="020B0604030504040204" pitchFamily="34" charset="0"/>
                <a:cs typeface="Tahoma" panose="020B0604030504040204" pitchFamily="34" charset="0"/>
              </a:rPr>
              <a:t>decisioni</a:t>
            </a:r>
            <a:r>
              <a:rPr lang="en-US">
                <a:latin typeface="Tahoma" panose="020B0604030504040204" pitchFamily="34" charset="0"/>
                <a:ea typeface="Tahoma" panose="020B0604030504040204" pitchFamily="34" charset="0"/>
                <a:cs typeface="Tahoma" panose="020B0604030504040204" pitchFamily="34" charset="0"/>
              </a:rPr>
              <a:t> derivate </a:t>
            </a:r>
            <a:r>
              <a:rPr lang="en-US" err="1">
                <a:latin typeface="Tahoma" panose="020B0604030504040204" pitchFamily="34" charset="0"/>
                <a:ea typeface="Tahoma" panose="020B0604030504040204" pitchFamily="34" charset="0"/>
                <a:cs typeface="Tahoma" panose="020B0604030504040204" pitchFamily="34" charset="0"/>
              </a:rPr>
              <a:t>dai</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dati</a:t>
            </a:r>
            <a:r>
              <a:rPr lang="en-US">
                <a:latin typeface="Tahoma" panose="020B0604030504040204" pitchFamily="34" charset="0"/>
                <a:ea typeface="Tahoma" panose="020B0604030504040204" pitchFamily="34" charset="0"/>
                <a:cs typeface="Tahoma" panose="020B0604030504040204" pitchFamily="34" charset="0"/>
              </a:rPr>
              <a:t> e dal </a:t>
            </a:r>
            <a:r>
              <a:rPr lang="en-US" err="1">
                <a:latin typeface="Tahoma" panose="020B0604030504040204" pitchFamily="34" charset="0"/>
                <a:ea typeface="Tahoma" panose="020B0604030504040204" pitchFamily="34" charset="0"/>
                <a:cs typeface="Tahoma" panose="020B0604030504040204" pitchFamily="34" charset="0"/>
              </a:rPr>
              <a:t>suo</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comportamento</a:t>
            </a:r>
            <a:r>
              <a:rPr lang="en-US">
                <a:latin typeface="Tahoma" panose="020B0604030504040204" pitchFamily="34" charset="0"/>
                <a:ea typeface="Tahoma" panose="020B0604030504040204" pitchFamily="34" charset="0"/>
                <a:cs typeface="Tahoma" panose="020B0604030504040204" pitchFamily="34" charset="0"/>
              </a:rPr>
              <a:t>. </a:t>
            </a:r>
          </a:p>
          <a:p>
            <a:pPr marL="285750" indent="-285750">
              <a:buFont typeface="Arial" panose="020B0604020202020204" pitchFamily="34" charset="0"/>
              <a:buChar char="•"/>
            </a:pPr>
            <a:endParaRPr lang="en-US">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err="1">
                <a:latin typeface="Tahoma" panose="020B0604030504040204" pitchFamily="34" charset="0"/>
                <a:ea typeface="Tahoma" panose="020B0604030504040204" pitchFamily="34" charset="0"/>
                <a:cs typeface="Tahoma" panose="020B0604030504040204" pitchFamily="34" charset="0"/>
              </a:rPr>
              <a:t>Essi</a:t>
            </a:r>
            <a:r>
              <a:rPr lang="en-US">
                <a:latin typeface="Tahoma" panose="020B0604030504040204" pitchFamily="34" charset="0"/>
                <a:ea typeface="Tahoma" panose="020B0604030504040204" pitchFamily="34" charset="0"/>
                <a:cs typeface="Tahoma" panose="020B0604030504040204" pitchFamily="34" charset="0"/>
              </a:rPr>
              <a:t> non </a:t>
            </a:r>
            <a:r>
              <a:rPr lang="en-US" err="1">
                <a:latin typeface="Tahoma" panose="020B0604030504040204" pitchFamily="34" charset="0"/>
                <a:ea typeface="Tahoma" panose="020B0604030504040204" pitchFamily="34" charset="0"/>
                <a:cs typeface="Tahoma" panose="020B0604030504040204" pitchFamily="34" charset="0"/>
              </a:rPr>
              <a:t>usano</a:t>
            </a:r>
            <a:r>
              <a:rPr lang="en-US">
                <a:latin typeface="Tahoma" panose="020B0604030504040204" pitchFamily="34" charset="0"/>
                <a:ea typeface="Tahoma" panose="020B0604030504040204" pitchFamily="34" charset="0"/>
                <a:cs typeface="Tahoma" panose="020B0604030504040204" pitchFamily="34" charset="0"/>
              </a:rPr>
              <a:t> un </a:t>
            </a:r>
            <a:r>
              <a:rPr lang="en-US" err="1">
                <a:latin typeface="Tahoma" panose="020B0604030504040204" pitchFamily="34" charset="0"/>
                <a:ea typeface="Tahoma" panose="020B0604030504040204" pitchFamily="34" charset="0"/>
                <a:cs typeface="Tahoma" panose="020B0604030504040204" pitchFamily="34" charset="0"/>
              </a:rPr>
              <a:t>classificatore</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lineare</a:t>
            </a:r>
            <a:r>
              <a:rPr lang="en-US">
                <a:latin typeface="Tahoma" panose="020B0604030504040204" pitchFamily="34" charset="0"/>
                <a:ea typeface="Tahoma" panose="020B0604030504040204" pitchFamily="34" charset="0"/>
                <a:cs typeface="Tahoma" panose="020B0604030504040204" pitchFamily="34" charset="0"/>
              </a:rPr>
              <a:t> o un </a:t>
            </a:r>
            <a:r>
              <a:rPr lang="en-US" err="1">
                <a:latin typeface="Tahoma" panose="020B0604030504040204" pitchFamily="34" charset="0"/>
                <a:ea typeface="Tahoma" panose="020B0604030504040204" pitchFamily="34" charset="0"/>
                <a:cs typeface="Tahoma" panose="020B0604030504040204" pitchFamily="34" charset="0"/>
              </a:rPr>
              <a:t>regressore</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pertanto</a:t>
            </a:r>
            <a:r>
              <a:rPr lang="en-US">
                <a:latin typeface="Tahoma" panose="020B0604030504040204" pitchFamily="34" charset="0"/>
                <a:ea typeface="Tahoma" panose="020B0604030504040204" pitchFamily="34" charset="0"/>
                <a:cs typeface="Tahoma" panose="020B0604030504040204" pitchFamily="34" charset="0"/>
              </a:rPr>
              <a:t> le sue </a:t>
            </a:r>
            <a:r>
              <a:rPr lang="en-US" err="1">
                <a:latin typeface="Tahoma" panose="020B0604030504040204" pitchFamily="34" charset="0"/>
                <a:ea typeface="Tahoma" panose="020B0604030504040204" pitchFamily="34" charset="0"/>
                <a:cs typeface="Tahoma" panose="020B0604030504040204" pitchFamily="34" charset="0"/>
              </a:rPr>
              <a:t>prestazioni</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sono</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indipendenti</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dalla</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natura</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lineare</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dei</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dati</a:t>
            </a:r>
            <a:r>
              <a:rPr lang="en-US">
                <a:latin typeface="Tahoma" panose="020B0604030504040204" pitchFamily="34" charset="0"/>
                <a:ea typeface="Tahoma" panose="020B0604030504040204" pitchFamily="34" charset="0"/>
                <a:cs typeface="Tahoma" panose="020B0604030504040204" pitchFamily="34" charset="0"/>
              </a:rPr>
              <a:t> o </a:t>
            </a:r>
            <a:r>
              <a:rPr lang="en-US" err="1">
                <a:latin typeface="Tahoma" panose="020B0604030504040204" pitchFamily="34" charset="0"/>
                <a:ea typeface="Tahoma" panose="020B0604030504040204" pitchFamily="34" charset="0"/>
                <a:cs typeface="Tahoma" panose="020B0604030504040204" pitchFamily="34" charset="0"/>
              </a:rPr>
              <a:t>meno</a:t>
            </a:r>
            <a:r>
              <a:rPr lang="en-US">
                <a:latin typeface="Tahoma" panose="020B0604030504040204" pitchFamily="34" charset="0"/>
                <a:ea typeface="Tahoma" panose="020B0604030504040204" pitchFamily="34" charset="0"/>
                <a:cs typeface="Tahoma" panose="020B0604030504040204" pitchFamily="34" charset="0"/>
              </a:rPr>
              <a:t>. </a:t>
            </a:r>
            <a:endParaRPr lang="it-I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43598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7996100" cy="492443"/>
          </a:xfrm>
          <a:prstGeom prst="rect">
            <a:avLst/>
          </a:prstGeom>
          <a:noFill/>
        </p:spPr>
        <p:txBody>
          <a:bodyPr wrap="none" rtlCol="0">
            <a:spAutoFit/>
          </a:bodyPr>
          <a:lstStyle/>
          <a:p>
            <a:r>
              <a:rPr lang="en-GB" sz="2600" b="1" err="1">
                <a:latin typeface="Tahoma" panose="020B0604030504040204" pitchFamily="34" charset="0"/>
                <a:ea typeface="Tahoma" panose="020B0604030504040204" pitchFamily="34" charset="0"/>
                <a:cs typeface="Tahoma" panose="020B0604030504040204" pitchFamily="34" charset="0"/>
              </a:rPr>
              <a:t>Alcuni</a:t>
            </a:r>
            <a:r>
              <a:rPr lang="en-GB" sz="2600" b="1">
                <a:latin typeface="Tahoma" panose="020B0604030504040204" pitchFamily="34" charset="0"/>
                <a:ea typeface="Tahoma" panose="020B0604030504040204" pitchFamily="34" charset="0"/>
                <a:cs typeface="Tahoma" panose="020B0604030504040204" pitchFamily="34" charset="0"/>
              </a:rPr>
              <a:t> </a:t>
            </a:r>
            <a:r>
              <a:rPr lang="en-GB" sz="2600" b="1" err="1">
                <a:latin typeface="Tahoma" panose="020B0604030504040204" pitchFamily="34" charset="0"/>
                <a:ea typeface="Tahoma" panose="020B0604030504040204" pitchFamily="34" charset="0"/>
                <a:cs typeface="Tahoma" panose="020B0604030504040204" pitchFamily="34" charset="0"/>
              </a:rPr>
              <a:t>Concetti</a:t>
            </a:r>
            <a:r>
              <a:rPr lang="en-GB" sz="2600" b="1">
                <a:latin typeface="Tahoma" panose="020B0604030504040204" pitchFamily="34" charset="0"/>
                <a:ea typeface="Tahoma" panose="020B0604030504040204" pitchFamily="34" charset="0"/>
                <a:cs typeface="Tahoma" panose="020B0604030504040204" pitchFamily="34" charset="0"/>
              </a:rPr>
              <a:t> relative </a:t>
            </a:r>
            <a:r>
              <a:rPr lang="en-GB" sz="2600" b="1" err="1">
                <a:latin typeface="Tahoma" panose="020B0604030504040204" pitchFamily="34" charset="0"/>
                <a:ea typeface="Tahoma" panose="020B0604030504040204" pitchFamily="34" charset="0"/>
                <a:cs typeface="Tahoma" panose="020B0604030504040204" pitchFamily="34" charset="0"/>
              </a:rPr>
              <a:t>agli</a:t>
            </a:r>
            <a:r>
              <a:rPr lang="en-GB" sz="2600" b="1">
                <a:latin typeface="Tahoma" panose="020B0604030504040204" pitchFamily="34" charset="0"/>
                <a:ea typeface="Tahoma" panose="020B0604030504040204" pitchFamily="34" charset="0"/>
                <a:cs typeface="Tahoma" panose="020B0604030504040204" pitchFamily="34" charset="0"/>
              </a:rPr>
              <a:t> </a:t>
            </a:r>
            <a:r>
              <a:rPr lang="en-GB" sz="2600" b="1" err="1">
                <a:latin typeface="Tahoma" panose="020B0604030504040204" pitchFamily="34" charset="0"/>
                <a:ea typeface="Tahoma" panose="020B0604030504040204" pitchFamily="34" charset="0"/>
                <a:cs typeface="Tahoma" panose="020B0604030504040204" pitchFamily="34" charset="0"/>
              </a:rPr>
              <a:t>Alberi</a:t>
            </a:r>
            <a:r>
              <a:rPr lang="en-GB" sz="2600" b="1">
                <a:latin typeface="Tahoma" panose="020B0604030504040204" pitchFamily="34" charset="0"/>
                <a:ea typeface="Tahoma" panose="020B0604030504040204" pitchFamily="34" charset="0"/>
                <a:cs typeface="Tahoma" panose="020B0604030504040204" pitchFamily="34" charset="0"/>
              </a:rPr>
              <a:t> di </a:t>
            </a:r>
            <a:r>
              <a:rPr lang="en-GB" sz="2600" b="1" err="1">
                <a:latin typeface="Tahoma" panose="020B0604030504040204" pitchFamily="34" charset="0"/>
                <a:ea typeface="Tahoma" panose="020B0604030504040204" pitchFamily="34" charset="0"/>
                <a:cs typeface="Tahoma" panose="020B0604030504040204" pitchFamily="34" charset="0"/>
              </a:rPr>
              <a:t>Decisione</a:t>
            </a:r>
            <a:endParaRPr lang="en-GB" sz="2600" b="1">
              <a:latin typeface="Tahoma" panose="020B0604030504040204" pitchFamily="34" charset="0"/>
              <a:ea typeface="Tahoma" panose="020B0604030504040204" pitchFamily="34" charset="0"/>
              <a:cs typeface="Tahoma" panose="020B0604030504040204" pitchFamily="34" charset="0"/>
            </a:endParaRPr>
          </a:p>
        </p:txBody>
      </p:sp>
      <p:sp>
        <p:nvSpPr>
          <p:cNvPr id="6" name="CasellaDiTesto 5">
            <a:extLst>
              <a:ext uri="{FF2B5EF4-FFF2-40B4-BE49-F238E27FC236}">
                <a16:creationId xmlns:a16="http://schemas.microsoft.com/office/drawing/2014/main" id="{C689B0E2-48B1-40B5-ABDE-5EA301AEC8B0}"/>
              </a:ext>
            </a:extLst>
          </p:cNvPr>
          <p:cNvSpPr txBox="1"/>
          <p:nvPr/>
        </p:nvSpPr>
        <p:spPr>
          <a:xfrm>
            <a:off x="5924550" y="1133118"/>
            <a:ext cx="5786804" cy="5632311"/>
          </a:xfrm>
          <a:prstGeom prst="rect">
            <a:avLst/>
          </a:prstGeom>
          <a:noFill/>
        </p:spPr>
        <p:txBody>
          <a:bodyPr wrap="square">
            <a:spAutoFit/>
          </a:bodyPr>
          <a:lstStyle/>
          <a:p>
            <a:pPr algn="l">
              <a:buFont typeface="+mj-lt"/>
              <a:buAutoNum type="arabicPeriod"/>
            </a:pPr>
            <a:r>
              <a:rPr lang="en-US" b="1" i="0" err="1">
                <a:solidFill>
                  <a:srgbClr val="111111"/>
                </a:solidFill>
                <a:effectLst/>
                <a:latin typeface="Tahoma" panose="020B0604030504040204" pitchFamily="34" charset="0"/>
                <a:ea typeface="Tahoma" panose="020B0604030504040204" pitchFamily="34" charset="0"/>
                <a:cs typeface="Tahoma" panose="020B0604030504040204" pitchFamily="34" charset="0"/>
              </a:rPr>
              <a:t>Nodo</a:t>
            </a: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1" i="0" err="1">
                <a:solidFill>
                  <a:srgbClr val="111111"/>
                </a:solidFill>
                <a:effectLst/>
                <a:latin typeface="Tahoma" panose="020B0604030504040204" pitchFamily="34" charset="0"/>
                <a:ea typeface="Tahoma" panose="020B0604030504040204" pitchFamily="34" charset="0"/>
                <a:cs typeface="Tahoma" panose="020B0604030504040204" pitchFamily="34" charset="0"/>
              </a:rPr>
              <a:t>Radice</a:t>
            </a: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Esso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rappresenta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l’intera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popolazione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o un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campio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e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questo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ulteriormente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si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divide in due o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più</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insiemi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omogenei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p>
          <a:p>
            <a:pPr algn="l">
              <a:buFont typeface="+mj-lt"/>
              <a:buAutoNum type="arabicPeriod"/>
            </a:pP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Splitting: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Rappresenta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il</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processo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divisione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di un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nodo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in due o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più</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sotto-</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p>
          <a:p>
            <a:pPr algn="l">
              <a:buFont typeface="+mj-lt"/>
              <a:buAutoNum type="arabicPeriod"/>
            </a:pPr>
            <a:r>
              <a:rPr lang="en-US" b="1" i="0" err="1">
                <a:solidFill>
                  <a:srgbClr val="111111"/>
                </a:solidFill>
                <a:effectLst/>
                <a:latin typeface="Tahoma" panose="020B0604030504040204" pitchFamily="34" charset="0"/>
                <a:ea typeface="Tahoma" panose="020B0604030504040204" pitchFamily="34" charset="0"/>
                <a:cs typeface="Tahoma" panose="020B0604030504040204" pitchFamily="34" charset="0"/>
              </a:rPr>
              <a:t>Nodo</a:t>
            </a: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1" i="0" err="1">
                <a:solidFill>
                  <a:srgbClr val="111111"/>
                </a:solidFill>
                <a:effectLst/>
                <a:latin typeface="Tahoma" panose="020B0604030504040204" pitchFamily="34" charset="0"/>
                <a:ea typeface="Tahoma" panose="020B0604030504040204" pitchFamily="34" charset="0"/>
                <a:cs typeface="Tahoma" panose="020B0604030504040204" pitchFamily="34" charset="0"/>
              </a:rPr>
              <a:t>Decisionale</a:t>
            </a: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Quando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un sotto-</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nodo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si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suddivide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in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ulteriori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sotto-</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questo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prende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il</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nome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nodo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decisionale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endPar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pPr algn="l">
              <a:buFont typeface="+mj-lt"/>
              <a:buAutoNum type="arabicPeriod"/>
            </a:pPr>
            <a:r>
              <a:rPr lang="en-US" b="1" i="0" err="1">
                <a:solidFill>
                  <a:srgbClr val="111111"/>
                </a:solidFill>
                <a:effectLst/>
                <a:latin typeface="Tahoma" panose="020B0604030504040204" pitchFamily="34" charset="0"/>
                <a:ea typeface="Tahoma" panose="020B0604030504040204" pitchFamily="34" charset="0"/>
                <a:cs typeface="Tahoma" panose="020B0604030504040204" pitchFamily="34" charset="0"/>
              </a:rPr>
              <a:t>Nodi</a:t>
            </a: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1" i="0" err="1">
                <a:solidFill>
                  <a:srgbClr val="111111"/>
                </a:solidFill>
                <a:effectLst/>
                <a:latin typeface="Tahoma" panose="020B0604030504040204" pitchFamily="34" charset="0"/>
                <a:ea typeface="Tahoma" panose="020B0604030504040204" pitchFamily="34" charset="0"/>
                <a:cs typeface="Tahoma" panose="020B0604030504040204" pitchFamily="34" charset="0"/>
              </a:rPr>
              <a:t>Foglia</a:t>
            </a: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 o </a:t>
            </a:r>
            <a:r>
              <a:rPr lang="en-US" b="1" err="1">
                <a:solidFill>
                  <a:srgbClr val="111111"/>
                </a:solidFill>
                <a:latin typeface="Tahoma" panose="020B0604030504040204" pitchFamily="34" charset="0"/>
                <a:ea typeface="Tahoma" panose="020B0604030504040204" pitchFamily="34" charset="0"/>
                <a:cs typeface="Tahoma" panose="020B0604030504040204" pitchFamily="34" charset="0"/>
              </a:rPr>
              <a:t>Terminali</a:t>
            </a: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I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che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non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sono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splittati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in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ulteriori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prendono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il</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nome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Foglia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e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Terminali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endPar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pPr algn="l">
              <a:buFont typeface="+mj-lt"/>
              <a:buAutoNum type="arabicPeriod"/>
            </a:pPr>
            <a:r>
              <a:rPr lang="en-US" b="1" err="1">
                <a:solidFill>
                  <a:srgbClr val="111111"/>
                </a:solidFill>
                <a:latin typeface="Tahoma" panose="020B0604030504040204" pitchFamily="34" charset="0"/>
                <a:ea typeface="Tahoma" panose="020B0604030504040204" pitchFamily="34" charset="0"/>
                <a:cs typeface="Tahoma" panose="020B0604030504040204" pitchFamily="34" charset="0"/>
              </a:rPr>
              <a:t>Potatura</a:t>
            </a:r>
            <a:r>
              <a:rPr lang="en-US" b="1">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111111"/>
                </a:solidFill>
                <a:latin typeface="Tahoma" panose="020B0604030504040204" pitchFamily="34" charset="0"/>
                <a:ea typeface="Tahoma" panose="020B0604030504040204" pitchFamily="34" charset="0"/>
                <a:cs typeface="Tahoma" panose="020B0604030504040204" pitchFamily="34" charset="0"/>
              </a:rPr>
              <a:t>dell’Albero</a:t>
            </a:r>
            <a:r>
              <a:rPr lang="en-US" b="1">
                <a:solidFill>
                  <a:srgbClr val="111111"/>
                </a:solidFill>
                <a:latin typeface="Tahoma" panose="020B0604030504040204" pitchFamily="34" charset="0"/>
                <a:ea typeface="Tahoma" panose="020B0604030504040204" pitchFamily="34" charset="0"/>
                <a:cs typeface="Tahoma" panose="020B0604030504040204" pitchFamily="34" charset="0"/>
              </a:rPr>
              <a:t> (Pruning)</a:t>
            </a: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a:t>
            </a:r>
            <a:r>
              <a:rPr lang="en-US" b="1">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Quando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rimuoviamo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sotto-</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da un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nodo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decisionale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questo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processo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prende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il</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nome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di pruning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potatura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In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altre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parole è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l’opposto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del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processo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di splitting. </a:t>
            </a:r>
            <a:endPar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pPr algn="l">
              <a:buFont typeface="+mj-lt"/>
              <a:buAutoNum type="arabicPeriod"/>
            </a:pPr>
            <a:r>
              <a:rPr lang="en-US" b="1">
                <a:solidFill>
                  <a:srgbClr val="111111"/>
                </a:solidFill>
                <a:latin typeface="Tahoma" panose="020B0604030504040204" pitchFamily="34" charset="0"/>
                <a:ea typeface="Tahoma" panose="020B0604030504040204" pitchFamily="34" charset="0"/>
                <a:cs typeface="Tahoma" panose="020B0604030504040204" pitchFamily="34" charset="0"/>
              </a:rPr>
              <a:t>Branch</a:t>
            </a: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 / Sotto-</a:t>
            </a:r>
            <a:r>
              <a:rPr lang="en-US" b="1" i="0" err="1">
                <a:solidFill>
                  <a:srgbClr val="111111"/>
                </a:solidFill>
                <a:effectLst/>
                <a:latin typeface="Tahoma" panose="020B0604030504040204" pitchFamily="34" charset="0"/>
                <a:ea typeface="Tahoma" panose="020B0604030504040204" pitchFamily="34" charset="0"/>
                <a:cs typeface="Tahoma" panose="020B0604030504040204" pitchFamily="34" charset="0"/>
              </a:rPr>
              <a:t>Albero</a:t>
            </a: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Una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sottosezione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di un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intero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albero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viene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chiamata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branch o sotto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albero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endPar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pPr algn="l">
              <a:buFont typeface="+mj-lt"/>
              <a:buAutoNum type="arabicPeriod"/>
            </a:pPr>
            <a:r>
              <a:rPr lang="en-US" b="1" i="0" err="1">
                <a:solidFill>
                  <a:srgbClr val="111111"/>
                </a:solidFill>
                <a:effectLst/>
                <a:latin typeface="Tahoma" panose="020B0604030504040204" pitchFamily="34" charset="0"/>
                <a:ea typeface="Tahoma" panose="020B0604030504040204" pitchFamily="34" charset="0"/>
                <a:cs typeface="Tahoma" panose="020B0604030504040204" pitchFamily="34" charset="0"/>
              </a:rPr>
              <a:t>Nodo</a:t>
            </a: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 Padre e </a:t>
            </a:r>
            <a:r>
              <a:rPr lang="en-US" b="1" i="0" err="1">
                <a:solidFill>
                  <a:srgbClr val="111111"/>
                </a:solidFill>
                <a:effectLst/>
                <a:latin typeface="Tahoma" panose="020B0604030504040204" pitchFamily="34" charset="0"/>
                <a:ea typeface="Tahoma" panose="020B0604030504040204" pitchFamily="34" charset="0"/>
                <a:cs typeface="Tahoma" panose="020B0604030504040204" pitchFamily="34" charset="0"/>
              </a:rPr>
              <a:t>Nodo</a:t>
            </a: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1" i="0" err="1">
                <a:solidFill>
                  <a:srgbClr val="111111"/>
                </a:solidFill>
                <a:effectLst/>
                <a:latin typeface="Tahoma" panose="020B0604030504040204" pitchFamily="34" charset="0"/>
                <a:ea typeface="Tahoma" panose="020B0604030504040204" pitchFamily="34" charset="0"/>
                <a:cs typeface="Tahoma" panose="020B0604030504040204" pitchFamily="34" charset="0"/>
              </a:rPr>
              <a:t>Figlio</a:t>
            </a: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i="0">
                <a:solidFill>
                  <a:srgbClr val="111111"/>
                </a:solidFill>
                <a:effectLst/>
                <a:latin typeface="Tahoma" panose="020B0604030504040204" pitchFamily="34" charset="0"/>
                <a:ea typeface="Tahoma" panose="020B0604030504040204" pitchFamily="34" charset="0"/>
                <a:cs typeface="Tahoma" panose="020B0604030504040204" pitchFamily="34" charset="0"/>
              </a:rPr>
              <a:t>Un </a:t>
            </a:r>
            <a:r>
              <a:rPr lang="en-US" i="0" err="1">
                <a:solidFill>
                  <a:srgbClr val="111111"/>
                </a:solidFill>
                <a:effectLst/>
                <a:latin typeface="Tahoma" panose="020B0604030504040204" pitchFamily="34" charset="0"/>
                <a:ea typeface="Tahoma" panose="020B0604030504040204" pitchFamily="34" charset="0"/>
                <a:cs typeface="Tahoma" panose="020B0604030504040204" pitchFamily="34" charset="0"/>
              </a:rPr>
              <a:t>nodo</a:t>
            </a:r>
            <a:r>
              <a:rPr lang="en-US"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i="0" err="1">
                <a:solidFill>
                  <a:srgbClr val="111111"/>
                </a:solidFill>
                <a:effectLst/>
                <a:latin typeface="Tahoma" panose="020B0604030504040204" pitchFamily="34" charset="0"/>
                <a:ea typeface="Tahoma" panose="020B0604030504040204" pitchFamily="34" charset="0"/>
                <a:cs typeface="Tahoma" panose="020B0604030504040204" pitchFamily="34" charset="0"/>
              </a:rPr>
              <a:t>che</a:t>
            </a:r>
            <a:r>
              <a:rPr lang="en-US"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i="0" err="1">
                <a:solidFill>
                  <a:srgbClr val="111111"/>
                </a:solidFill>
                <a:effectLst/>
                <a:latin typeface="Tahoma" panose="020B0604030504040204" pitchFamily="34" charset="0"/>
                <a:ea typeface="Tahoma" panose="020B0604030504040204" pitchFamily="34" charset="0"/>
                <a:cs typeface="Tahoma" panose="020B0604030504040204" pitchFamily="34" charset="0"/>
              </a:rPr>
              <a:t>viene</a:t>
            </a:r>
            <a:r>
              <a:rPr lang="en-US"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i="0" err="1">
                <a:solidFill>
                  <a:srgbClr val="111111"/>
                </a:solidFill>
                <a:effectLst/>
                <a:latin typeface="Tahoma" panose="020B0604030504040204" pitchFamily="34" charset="0"/>
                <a:ea typeface="Tahoma" panose="020B0604030504040204" pitchFamily="34" charset="0"/>
                <a:cs typeface="Tahoma" panose="020B0604030504040204" pitchFamily="34" charset="0"/>
              </a:rPr>
              <a:t>diviso</a:t>
            </a:r>
            <a:r>
              <a:rPr lang="en-US" i="0">
                <a:solidFill>
                  <a:srgbClr val="111111"/>
                </a:solidFill>
                <a:effectLst/>
                <a:latin typeface="Tahoma" panose="020B0604030504040204" pitchFamily="34" charset="0"/>
                <a:ea typeface="Tahoma" panose="020B0604030504040204" pitchFamily="34" charset="0"/>
                <a:cs typeface="Tahoma" panose="020B0604030504040204" pitchFamily="34" charset="0"/>
              </a:rPr>
              <a:t> in sotto-</a:t>
            </a:r>
            <a:r>
              <a:rPr lang="en-US" i="0" err="1">
                <a:solidFill>
                  <a:srgbClr val="111111"/>
                </a:solidFill>
                <a:effectLst/>
                <a:latin typeface="Tahoma" panose="020B0604030504040204" pitchFamily="34" charset="0"/>
                <a:ea typeface="Tahoma" panose="020B0604030504040204" pitchFamily="34" charset="0"/>
                <a:cs typeface="Tahoma" panose="020B0604030504040204" pitchFamily="34" charset="0"/>
              </a:rPr>
              <a:t>nodi</a:t>
            </a:r>
            <a:r>
              <a:rPr lang="en-US"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i="0" err="1">
                <a:solidFill>
                  <a:srgbClr val="111111"/>
                </a:solidFill>
                <a:effectLst/>
                <a:latin typeface="Tahoma" panose="020B0604030504040204" pitchFamily="34" charset="0"/>
                <a:ea typeface="Tahoma" panose="020B0604030504040204" pitchFamily="34" charset="0"/>
                <a:cs typeface="Tahoma" panose="020B0604030504040204" pitchFamily="34" charset="0"/>
              </a:rPr>
              <a:t>viene</a:t>
            </a:r>
            <a:r>
              <a:rPr lang="en-US"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i="0" err="1">
                <a:solidFill>
                  <a:srgbClr val="111111"/>
                </a:solidFill>
                <a:effectLst/>
                <a:latin typeface="Tahoma" panose="020B0604030504040204" pitchFamily="34" charset="0"/>
                <a:ea typeface="Tahoma" panose="020B0604030504040204" pitchFamily="34" charset="0"/>
                <a:cs typeface="Tahoma" panose="020B0604030504040204" pitchFamily="34" charset="0"/>
              </a:rPr>
              <a:t>chiama</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to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i="0" err="1">
                <a:solidFill>
                  <a:srgbClr val="111111"/>
                </a:solidFill>
                <a:effectLst/>
                <a:latin typeface="Tahoma" panose="020B0604030504040204" pitchFamily="34" charset="0"/>
                <a:ea typeface="Tahoma" panose="020B0604030504040204" pitchFamily="34" charset="0"/>
                <a:cs typeface="Tahoma" panose="020B0604030504040204" pitchFamily="34" charset="0"/>
              </a:rPr>
              <a:t>nodo</a:t>
            </a:r>
            <a:r>
              <a:rPr lang="en-US" i="0">
                <a:solidFill>
                  <a:srgbClr val="111111"/>
                </a:solidFill>
                <a:effectLst/>
                <a:latin typeface="Tahoma" panose="020B0604030504040204" pitchFamily="34" charset="0"/>
                <a:ea typeface="Tahoma" panose="020B0604030504040204" pitchFamily="34" charset="0"/>
                <a:cs typeface="Tahoma" panose="020B0604030504040204" pitchFamily="34" charset="0"/>
              </a:rPr>
              <a:t> padre </a:t>
            </a:r>
            <a:r>
              <a:rPr lang="en-US" i="0" err="1">
                <a:solidFill>
                  <a:srgbClr val="111111"/>
                </a:solidFill>
                <a:effectLst/>
                <a:latin typeface="Tahoma" panose="020B0604030504040204" pitchFamily="34" charset="0"/>
                <a:ea typeface="Tahoma" panose="020B0604030504040204" pitchFamily="34" charset="0"/>
                <a:cs typeface="Tahoma" panose="020B0604030504040204" pitchFamily="34" charset="0"/>
              </a:rPr>
              <a:t>mentre</a:t>
            </a:r>
            <a:r>
              <a:rPr lang="en-US"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I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suoi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sotto-</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prendono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il</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nome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figli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endPar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8" name="Immagine 7">
            <a:extLst>
              <a:ext uri="{FF2B5EF4-FFF2-40B4-BE49-F238E27FC236}">
                <a16:creationId xmlns:a16="http://schemas.microsoft.com/office/drawing/2014/main" id="{E326786C-03D8-4250-8FC0-F79C09BB9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315" y="1776412"/>
            <a:ext cx="5182235" cy="4281488"/>
          </a:xfrm>
          <a:prstGeom prst="rect">
            <a:avLst/>
          </a:prstGeom>
        </p:spPr>
      </p:pic>
    </p:spTree>
    <p:extLst>
      <p:ext uri="{BB962C8B-B14F-4D97-AF65-F5344CB8AC3E}">
        <p14:creationId xmlns:p14="http://schemas.microsoft.com/office/powerpoint/2010/main" val="3995699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CDCCA8B6-60BF-4340-B047-A9CF29D45AAB}"/>
              </a:ext>
            </a:extLst>
          </p:cNvPr>
          <p:cNvPicPr>
            <a:picLocks noChangeAspect="1"/>
          </p:cNvPicPr>
          <p:nvPr/>
        </p:nvPicPr>
        <p:blipFill>
          <a:blip r:embed="rId2"/>
          <a:stretch>
            <a:fillRect/>
          </a:stretch>
        </p:blipFill>
        <p:spPr>
          <a:xfrm>
            <a:off x="742315" y="1190625"/>
            <a:ext cx="10553700" cy="5229225"/>
          </a:xfrm>
          <a:prstGeom prst="rect">
            <a:avLst/>
          </a:prstGeom>
        </p:spPr>
      </p:pic>
      <p:sp>
        <p:nvSpPr>
          <p:cNvPr id="5" name="TextBox 1">
            <a:extLst>
              <a:ext uri="{FF2B5EF4-FFF2-40B4-BE49-F238E27FC236}">
                <a16:creationId xmlns:a16="http://schemas.microsoft.com/office/drawing/2014/main" id="{CD66B97C-0A36-0349-934A-919AB73A851D}"/>
              </a:ext>
            </a:extLst>
          </p:cNvPr>
          <p:cNvSpPr txBox="1"/>
          <p:nvPr/>
        </p:nvSpPr>
        <p:spPr>
          <a:xfrm>
            <a:off x="742315" y="438150"/>
            <a:ext cx="7996100" cy="492443"/>
          </a:xfrm>
          <a:prstGeom prst="rect">
            <a:avLst/>
          </a:prstGeom>
          <a:noFill/>
        </p:spPr>
        <p:txBody>
          <a:bodyPr wrap="none" rtlCol="0">
            <a:spAutoFit/>
          </a:bodyPr>
          <a:lstStyle/>
          <a:p>
            <a:r>
              <a:rPr lang="en-GB" sz="2600" b="1" err="1">
                <a:latin typeface="Tahoma" panose="020B0604030504040204" pitchFamily="34" charset="0"/>
                <a:ea typeface="Tahoma" panose="020B0604030504040204" pitchFamily="34" charset="0"/>
                <a:cs typeface="Tahoma" panose="020B0604030504040204" pitchFamily="34" charset="0"/>
              </a:rPr>
              <a:t>Alcuni</a:t>
            </a:r>
            <a:r>
              <a:rPr lang="en-GB" sz="2600" b="1">
                <a:latin typeface="Tahoma" panose="020B0604030504040204" pitchFamily="34" charset="0"/>
                <a:ea typeface="Tahoma" panose="020B0604030504040204" pitchFamily="34" charset="0"/>
                <a:cs typeface="Tahoma" panose="020B0604030504040204" pitchFamily="34" charset="0"/>
              </a:rPr>
              <a:t> </a:t>
            </a:r>
            <a:r>
              <a:rPr lang="en-GB" sz="2600" b="1" err="1">
                <a:latin typeface="Tahoma" panose="020B0604030504040204" pitchFamily="34" charset="0"/>
                <a:ea typeface="Tahoma" panose="020B0604030504040204" pitchFamily="34" charset="0"/>
                <a:cs typeface="Tahoma" panose="020B0604030504040204" pitchFamily="34" charset="0"/>
              </a:rPr>
              <a:t>Concetti</a:t>
            </a:r>
            <a:r>
              <a:rPr lang="en-GB" sz="2600" b="1">
                <a:latin typeface="Tahoma" panose="020B0604030504040204" pitchFamily="34" charset="0"/>
                <a:ea typeface="Tahoma" panose="020B0604030504040204" pitchFamily="34" charset="0"/>
                <a:cs typeface="Tahoma" panose="020B0604030504040204" pitchFamily="34" charset="0"/>
              </a:rPr>
              <a:t> relative </a:t>
            </a:r>
            <a:r>
              <a:rPr lang="en-GB" sz="2600" b="1" err="1">
                <a:latin typeface="Tahoma" panose="020B0604030504040204" pitchFamily="34" charset="0"/>
                <a:ea typeface="Tahoma" panose="020B0604030504040204" pitchFamily="34" charset="0"/>
                <a:cs typeface="Tahoma" panose="020B0604030504040204" pitchFamily="34" charset="0"/>
              </a:rPr>
              <a:t>agli</a:t>
            </a:r>
            <a:r>
              <a:rPr lang="en-GB" sz="2600" b="1">
                <a:latin typeface="Tahoma" panose="020B0604030504040204" pitchFamily="34" charset="0"/>
                <a:ea typeface="Tahoma" panose="020B0604030504040204" pitchFamily="34" charset="0"/>
                <a:cs typeface="Tahoma" panose="020B0604030504040204" pitchFamily="34" charset="0"/>
              </a:rPr>
              <a:t> </a:t>
            </a:r>
            <a:r>
              <a:rPr lang="en-GB" sz="2600" b="1" err="1">
                <a:latin typeface="Tahoma" panose="020B0604030504040204" pitchFamily="34" charset="0"/>
                <a:ea typeface="Tahoma" panose="020B0604030504040204" pitchFamily="34" charset="0"/>
                <a:cs typeface="Tahoma" panose="020B0604030504040204" pitchFamily="34" charset="0"/>
              </a:rPr>
              <a:t>Alberi</a:t>
            </a:r>
            <a:r>
              <a:rPr lang="en-GB" sz="2600" b="1">
                <a:latin typeface="Tahoma" panose="020B0604030504040204" pitchFamily="34" charset="0"/>
                <a:ea typeface="Tahoma" panose="020B0604030504040204" pitchFamily="34" charset="0"/>
                <a:cs typeface="Tahoma" panose="020B0604030504040204" pitchFamily="34" charset="0"/>
              </a:rPr>
              <a:t> di </a:t>
            </a:r>
            <a:r>
              <a:rPr lang="en-GB" sz="2600" b="1" err="1">
                <a:latin typeface="Tahoma" panose="020B0604030504040204" pitchFamily="34" charset="0"/>
                <a:ea typeface="Tahoma" panose="020B0604030504040204" pitchFamily="34" charset="0"/>
                <a:cs typeface="Tahoma" panose="020B0604030504040204" pitchFamily="34" charset="0"/>
              </a:rPr>
              <a:t>Decisione</a:t>
            </a:r>
            <a:endParaRPr lang="en-GB" sz="2600" b="1">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75499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49C0853-1E1B-4D7F-95EF-47938C7EE2B5}"/>
              </a:ext>
            </a:extLst>
          </p:cNvPr>
          <p:cNvSpPr txBox="1"/>
          <p:nvPr/>
        </p:nvSpPr>
        <p:spPr>
          <a:xfrm>
            <a:off x="1285875" y="453509"/>
            <a:ext cx="9324616" cy="492443"/>
          </a:xfrm>
          <a:prstGeom prst="rect">
            <a:avLst/>
          </a:prstGeom>
          <a:noFill/>
        </p:spPr>
        <p:txBody>
          <a:bodyPr wrap="square">
            <a:spAutoFit/>
          </a:bodyPr>
          <a:lstStyle/>
          <a:p>
            <a:r>
              <a:rPr lang="en-GB" sz="2600" b="1" err="1">
                <a:latin typeface="Tahoma" panose="020B0604030504040204" pitchFamily="34" charset="0"/>
                <a:ea typeface="Tahoma" panose="020B0604030504040204" pitchFamily="34" charset="0"/>
                <a:cs typeface="Tahoma" panose="020B0604030504040204" pitchFamily="34" charset="0"/>
              </a:rPr>
              <a:t>Addestramento</a:t>
            </a:r>
            <a:r>
              <a:rPr lang="en-GB" sz="2600" b="1">
                <a:latin typeface="Tahoma" panose="020B0604030504040204" pitchFamily="34" charset="0"/>
                <a:ea typeface="Tahoma" panose="020B0604030504040204" pitchFamily="34" charset="0"/>
                <a:cs typeface="Tahoma" panose="020B0604030504040204" pitchFamily="34" charset="0"/>
              </a:rPr>
              <a:t> di un </a:t>
            </a:r>
            <a:r>
              <a:rPr lang="en-GB" sz="2600" b="1" err="1">
                <a:latin typeface="Tahoma" panose="020B0604030504040204" pitchFamily="34" charset="0"/>
                <a:ea typeface="Tahoma" panose="020B0604030504040204" pitchFamily="34" charset="0"/>
                <a:cs typeface="Tahoma" panose="020B0604030504040204" pitchFamily="34" charset="0"/>
              </a:rPr>
              <a:t>Albero</a:t>
            </a:r>
            <a:r>
              <a:rPr lang="en-GB" sz="2600" b="1">
                <a:latin typeface="Tahoma" panose="020B0604030504040204" pitchFamily="34" charset="0"/>
                <a:ea typeface="Tahoma" panose="020B0604030504040204" pitchFamily="34" charset="0"/>
                <a:cs typeface="Tahoma" panose="020B0604030504040204" pitchFamily="34" charset="0"/>
              </a:rPr>
              <a:t> di </a:t>
            </a:r>
            <a:r>
              <a:rPr lang="en-GB" sz="2600" b="1" err="1">
                <a:latin typeface="Tahoma" panose="020B0604030504040204" pitchFamily="34" charset="0"/>
                <a:ea typeface="Tahoma" panose="020B0604030504040204" pitchFamily="34" charset="0"/>
                <a:cs typeface="Tahoma" panose="020B0604030504040204" pitchFamily="34" charset="0"/>
              </a:rPr>
              <a:t>Decisione</a:t>
            </a:r>
            <a:endParaRPr lang="en-GB" sz="2600" b="1">
              <a:latin typeface="Tahoma" panose="020B0604030504040204" pitchFamily="34" charset="0"/>
              <a:ea typeface="Tahoma" panose="020B0604030504040204" pitchFamily="34" charset="0"/>
              <a:cs typeface="Tahoma" panose="020B0604030504040204" pitchFamily="34" charset="0"/>
            </a:endParaRPr>
          </a:p>
        </p:txBody>
      </p:sp>
      <p:sp>
        <p:nvSpPr>
          <p:cNvPr id="11" name="CasellaDiTesto 10">
            <a:extLst>
              <a:ext uri="{FF2B5EF4-FFF2-40B4-BE49-F238E27FC236}">
                <a16:creationId xmlns:a16="http://schemas.microsoft.com/office/drawing/2014/main" id="{17DCB7FD-180C-4252-88BF-ABF7CB86D4E1}"/>
              </a:ext>
            </a:extLst>
          </p:cNvPr>
          <p:cNvSpPr txBox="1"/>
          <p:nvPr/>
        </p:nvSpPr>
        <p:spPr>
          <a:xfrm>
            <a:off x="5200650" y="1433036"/>
            <a:ext cx="6096000" cy="4801314"/>
          </a:xfrm>
          <a:prstGeom prst="rect">
            <a:avLst/>
          </a:prstGeom>
          <a:noFill/>
        </p:spPr>
        <p:txBody>
          <a:bodyPr wrap="square">
            <a:spAutoFit/>
          </a:bodyPr>
          <a:lstStyle/>
          <a:p>
            <a:pPr marL="285750" indent="-285750">
              <a:buFont typeface="Arial" panose="020B0604020202020204" pitchFamily="34" charset="0"/>
              <a:buChar char="•"/>
            </a:pP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Gli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111111"/>
                </a:solidFill>
                <a:latin typeface="Tahoma" panose="020B0604030504040204" pitchFamily="34" charset="0"/>
                <a:ea typeface="Tahoma" panose="020B0604030504040204" pitchFamily="34" charset="0"/>
                <a:cs typeface="Tahoma" panose="020B0604030504040204" pitchFamily="34" charset="0"/>
              </a:rPr>
              <a:t>alberi</a:t>
            </a:r>
            <a:r>
              <a:rPr lang="en-US" b="1">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b="1" err="1">
                <a:solidFill>
                  <a:srgbClr val="111111"/>
                </a:solidFill>
                <a:latin typeface="Tahoma" panose="020B0604030504040204" pitchFamily="34" charset="0"/>
                <a:ea typeface="Tahoma" panose="020B0604030504040204" pitchFamily="34" charset="0"/>
                <a:cs typeface="Tahoma" panose="020B0604030504040204" pitchFamily="34" charset="0"/>
              </a:rPr>
              <a:t>decisione</a:t>
            </a:r>
            <a:r>
              <a:rPr lang="en-US" b="1">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usano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un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algoritmo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a:solidFill>
                  <a:srgbClr val="111111"/>
                </a:solidFill>
                <a:latin typeface="Tahoma" panose="020B0604030504040204" pitchFamily="34" charset="0"/>
                <a:ea typeface="Tahoma" panose="020B0604030504040204" pitchFamily="34" charset="0"/>
                <a:cs typeface="Tahoma" panose="020B0604030504040204" pitchFamily="34" charset="0"/>
              </a:rPr>
              <a:t>CART</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(Classification and Regression Trees). In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entrambi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casi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le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decisioni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sono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basate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su</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condizioni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su</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ognuna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della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feature. </a:t>
            </a:r>
          </a:p>
          <a:p>
            <a:pPr marL="285750" indent="-285750">
              <a:buFont typeface="Arial" panose="020B0604020202020204" pitchFamily="34" charset="0"/>
              <a:buChar char="•"/>
            </a:pPr>
            <a:endParaRPr lang="en-US">
              <a:solidFill>
                <a:srgbClr val="11111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a:solidFill>
                  <a:srgbClr val="111111"/>
                </a:solidFill>
                <a:latin typeface="Tahoma" panose="020B0604030504040204" pitchFamily="34" charset="0"/>
                <a:ea typeface="Tahoma" panose="020B0604030504040204" pitchFamily="34" charset="0"/>
                <a:cs typeface="Tahoma" panose="020B0604030504040204" pitchFamily="34" charset="0"/>
              </a:rPr>
              <a:t>I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interni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rappresentano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le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condizioni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e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foglia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rappresentano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la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decisione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basata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sulle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condizioni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p>
          <a:p>
            <a:pPr marL="285750" indent="-285750">
              <a:buFont typeface="Arial" panose="020B0604020202020204" pitchFamily="34" charset="0"/>
              <a:buChar char="•"/>
            </a:pPr>
            <a:endParaRPr lang="en-US">
              <a:solidFill>
                <a:srgbClr val="292929"/>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a:solidFill>
                  <a:srgbClr val="111111"/>
                </a:solidFill>
                <a:latin typeface="Tahoma" panose="020B0604030504040204" pitchFamily="34" charset="0"/>
                <a:ea typeface="Tahoma" panose="020B0604030504040204" pitchFamily="34" charset="0"/>
                <a:cs typeface="Tahoma" panose="020B0604030504040204" pitchFamily="34" charset="0"/>
              </a:rPr>
              <a:t>Un </a:t>
            </a:r>
            <a:r>
              <a:rPr lang="en-US" b="1" err="1">
                <a:solidFill>
                  <a:srgbClr val="111111"/>
                </a:solidFill>
                <a:latin typeface="Tahoma" panose="020B0604030504040204" pitchFamily="34" charset="0"/>
                <a:ea typeface="Tahoma" panose="020B0604030504040204" pitchFamily="34" charset="0"/>
                <a:cs typeface="Tahoma" panose="020B0604030504040204" pitchFamily="34" charset="0"/>
              </a:rPr>
              <a:t>albero</a:t>
            </a:r>
            <a:r>
              <a:rPr lang="en-US" b="1">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b="1" err="1">
                <a:solidFill>
                  <a:srgbClr val="111111"/>
                </a:solidFill>
                <a:latin typeface="Tahoma" panose="020B0604030504040204" pitchFamily="34" charset="0"/>
                <a:ea typeface="Tahoma" panose="020B0604030504040204" pitchFamily="34" charset="0"/>
                <a:cs typeface="Tahoma" panose="020B0604030504040204" pitchFamily="34" charset="0"/>
              </a:rPr>
              <a:t>decisione</a:t>
            </a:r>
            <a:r>
              <a:rPr lang="en-US" b="1">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è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una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rappresentazione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grafica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tutte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le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possibili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soluzioni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ad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una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decisione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basata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su</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certe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condizioni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p>
          <a:p>
            <a:pPr marL="285750" indent="-285750">
              <a:buFont typeface="Arial" panose="020B0604020202020204" pitchFamily="34" charset="0"/>
              <a:buChar char="•"/>
            </a:pPr>
            <a:endParaRPr lang="en-US">
              <a:solidFill>
                <a:srgbClr val="11111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a:solidFill>
                  <a:srgbClr val="111111"/>
                </a:solidFill>
                <a:latin typeface="Tahoma" panose="020B0604030504040204" pitchFamily="34" charset="0"/>
                <a:ea typeface="Tahoma" panose="020B0604030504040204" pitchFamily="34" charset="0"/>
                <a:cs typeface="Tahoma" panose="020B0604030504040204" pitchFamily="34" charset="0"/>
              </a:rPr>
              <a:t>Su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ciascuno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step o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nodo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di un </a:t>
            </a:r>
            <a:r>
              <a:rPr lang="en-US" b="1" err="1">
                <a:solidFill>
                  <a:srgbClr val="111111"/>
                </a:solidFill>
                <a:latin typeface="Tahoma" panose="020B0604030504040204" pitchFamily="34" charset="0"/>
                <a:ea typeface="Tahoma" panose="020B0604030504040204" pitchFamily="34" charset="0"/>
                <a:cs typeface="Tahoma" panose="020B0604030504040204" pitchFamily="34" charset="0"/>
              </a:rPr>
              <a:t>albero</a:t>
            </a:r>
            <a:r>
              <a:rPr lang="en-US" b="1">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b="1" err="1">
                <a:solidFill>
                  <a:srgbClr val="111111"/>
                </a:solidFill>
                <a:latin typeface="Tahoma" panose="020B0604030504040204" pitchFamily="34" charset="0"/>
                <a:ea typeface="Tahoma" panose="020B0604030504040204" pitchFamily="34" charset="0"/>
                <a:cs typeface="Tahoma" panose="020B0604030504040204" pitchFamily="34" charset="0"/>
              </a:rPr>
              <a:t>decisione</a:t>
            </a:r>
            <a:r>
              <a:rPr lang="en-US" b="1">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usato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per la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classificazione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cerchiamo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creare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una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condizione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sulle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feature per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separare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tutte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le label o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classi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contenute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nel</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dataset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dalla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111111"/>
                </a:solidFill>
                <a:latin typeface="Tahoma" panose="020B0604030504040204" pitchFamily="34" charset="0"/>
                <a:ea typeface="Tahoma" panose="020B0604030504040204" pitchFamily="34" charset="0"/>
                <a:cs typeface="Tahoma" panose="020B0604030504040204" pitchFamily="34" charset="0"/>
              </a:rPr>
              <a:t>purezza</a:t>
            </a:r>
            <a:r>
              <a:rPr lang="en-US" b="1">
                <a:solidFill>
                  <a:srgbClr val="111111"/>
                </a:solidFill>
                <a:latin typeface="Tahoma" panose="020B0604030504040204" pitchFamily="34" charset="0"/>
                <a:ea typeface="Tahoma" panose="020B0604030504040204" pitchFamily="34" charset="0"/>
                <a:cs typeface="Tahoma" panose="020B0604030504040204" pitchFamily="34" charset="0"/>
              </a:rPr>
              <a:t> (purity)</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più</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completa. </a:t>
            </a:r>
            <a:endParaRPr lang="it-IT">
              <a:solidFill>
                <a:srgbClr val="111111"/>
              </a:solidFill>
              <a:latin typeface="Tahoma" panose="020B0604030504040204" pitchFamily="34" charset="0"/>
              <a:ea typeface="Tahoma" panose="020B0604030504040204" pitchFamily="34" charset="0"/>
              <a:cs typeface="Tahoma" panose="020B0604030504040204" pitchFamily="34" charset="0"/>
            </a:endParaRPr>
          </a:p>
        </p:txBody>
      </p:sp>
      <p:pic>
        <p:nvPicPr>
          <p:cNvPr id="13" name="Immagine 12">
            <a:extLst>
              <a:ext uri="{FF2B5EF4-FFF2-40B4-BE49-F238E27FC236}">
                <a16:creationId xmlns:a16="http://schemas.microsoft.com/office/drawing/2014/main" id="{15B2D2D6-E1AE-4D7C-8857-B8473B8F2EF2}"/>
              </a:ext>
            </a:extLst>
          </p:cNvPr>
          <p:cNvPicPr>
            <a:picLocks noChangeAspect="1"/>
          </p:cNvPicPr>
          <p:nvPr/>
        </p:nvPicPr>
        <p:blipFill>
          <a:blip r:embed="rId2"/>
          <a:stretch>
            <a:fillRect/>
          </a:stretch>
        </p:blipFill>
        <p:spPr>
          <a:xfrm>
            <a:off x="385763" y="1433036"/>
            <a:ext cx="4548187" cy="4271962"/>
          </a:xfrm>
          <a:prstGeom prst="rect">
            <a:avLst/>
          </a:prstGeom>
        </p:spPr>
      </p:pic>
    </p:spTree>
    <p:extLst>
      <p:ext uri="{BB962C8B-B14F-4D97-AF65-F5344CB8AC3E}">
        <p14:creationId xmlns:p14="http://schemas.microsoft.com/office/powerpoint/2010/main" val="57881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33B2C5F2-5840-4DB8-9CB8-84D33FF8F21B}"/>
              </a:ext>
            </a:extLst>
          </p:cNvPr>
          <p:cNvSpPr txBox="1"/>
          <p:nvPr/>
        </p:nvSpPr>
        <p:spPr>
          <a:xfrm>
            <a:off x="1285874" y="1351687"/>
            <a:ext cx="10201275" cy="1477328"/>
          </a:xfrm>
          <a:prstGeom prst="rect">
            <a:avLst/>
          </a:prstGeom>
          <a:noFill/>
        </p:spPr>
        <p:txBody>
          <a:bodyPr wrap="square">
            <a:spAutoFit/>
          </a:bodyPr>
          <a:lstStyle/>
          <a:p>
            <a:pPr marL="285750" indent="-285750">
              <a:buFont typeface="Arial" panose="020B0604020202020204" pitchFamily="34" charset="0"/>
              <a:buChar char="•"/>
            </a:pPr>
            <a:r>
              <a:rPr lang="en-US">
                <a:solidFill>
                  <a:srgbClr val="111111"/>
                </a:solidFill>
                <a:latin typeface="Tahoma" panose="020B0604030504040204" pitchFamily="34" charset="0"/>
                <a:ea typeface="Tahoma" panose="020B0604030504040204" pitchFamily="34" charset="0"/>
                <a:cs typeface="Tahoma" panose="020B0604030504040204" pitchFamily="34" charset="0"/>
              </a:rPr>
              <a:t>La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creazione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dei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sotto-</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incrementa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111111"/>
                </a:solidFill>
                <a:latin typeface="Tahoma" panose="020B0604030504040204" pitchFamily="34" charset="0"/>
                <a:ea typeface="Tahoma" panose="020B0604030504040204" pitchFamily="34" charset="0"/>
                <a:cs typeface="Tahoma" panose="020B0604030504040204" pitchFamily="34" charset="0"/>
              </a:rPr>
              <a:t>l’omogeneità</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dei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sotto-</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risultanti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In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altre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parole,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possiamo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dire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che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la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purezza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del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nodo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incrementa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con la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variabile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di target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presa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in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esame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p>
          <a:p>
            <a:pPr marL="285750" indent="-285750">
              <a:buFont typeface="Arial" panose="020B0604020202020204" pitchFamily="34" charset="0"/>
              <a:buChar char="•"/>
            </a:pPr>
            <a:endParaRPr lang="en-US">
              <a:solidFill>
                <a:srgbClr val="11111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a:solidFill>
                  <a:srgbClr val="111111"/>
                </a:solidFill>
                <a:latin typeface="Tahoma" panose="020B0604030504040204" pitchFamily="34" charset="0"/>
                <a:ea typeface="Tahoma" panose="020B0604030504040204" pitchFamily="34" charset="0"/>
                <a:cs typeface="Tahoma" panose="020B0604030504040204" pitchFamily="34" charset="0"/>
              </a:rPr>
              <a:t>Un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albero</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decisione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divide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su</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tutte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le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variabili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disponibili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e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seleziona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la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ripartizione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che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sfocia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nella</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maggior</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parte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dei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sotto-</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111111"/>
                </a:solidFill>
                <a:latin typeface="Tahoma" panose="020B0604030504040204" pitchFamily="34" charset="0"/>
                <a:ea typeface="Tahoma" panose="020B0604030504040204" pitchFamily="34" charset="0"/>
                <a:cs typeface="Tahoma" panose="020B0604030504040204" pitchFamily="34" charset="0"/>
              </a:rPr>
              <a:t>omogenei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endParaRPr lang="it-IT">
              <a:solidFill>
                <a:srgbClr val="111111"/>
              </a:solidFill>
              <a:latin typeface="Tahoma" panose="020B0604030504040204" pitchFamily="34" charset="0"/>
              <a:ea typeface="Tahoma" panose="020B0604030504040204" pitchFamily="34" charset="0"/>
              <a:cs typeface="Tahoma" panose="020B0604030504040204" pitchFamily="34" charset="0"/>
            </a:endParaRPr>
          </a:p>
        </p:txBody>
      </p:sp>
      <p:pic>
        <p:nvPicPr>
          <p:cNvPr id="6" name="Immagine 5">
            <a:extLst>
              <a:ext uri="{FF2B5EF4-FFF2-40B4-BE49-F238E27FC236}">
                <a16:creationId xmlns:a16="http://schemas.microsoft.com/office/drawing/2014/main" id="{C19BED92-CEF1-49BF-8AE6-2C49E1DF3FE9}"/>
              </a:ext>
            </a:extLst>
          </p:cNvPr>
          <p:cNvPicPr>
            <a:picLocks noChangeAspect="1"/>
          </p:cNvPicPr>
          <p:nvPr/>
        </p:nvPicPr>
        <p:blipFill>
          <a:blip r:embed="rId2"/>
          <a:stretch>
            <a:fillRect/>
          </a:stretch>
        </p:blipFill>
        <p:spPr>
          <a:xfrm>
            <a:off x="2395538" y="3231000"/>
            <a:ext cx="7177088" cy="2986485"/>
          </a:xfrm>
          <a:prstGeom prst="rect">
            <a:avLst/>
          </a:prstGeom>
        </p:spPr>
      </p:pic>
      <p:sp>
        <p:nvSpPr>
          <p:cNvPr id="7" name="CasellaDiTesto 6">
            <a:extLst>
              <a:ext uri="{FF2B5EF4-FFF2-40B4-BE49-F238E27FC236}">
                <a16:creationId xmlns:a16="http://schemas.microsoft.com/office/drawing/2014/main" id="{549C0853-1E1B-4D7F-95EF-47938C7EE2B5}"/>
              </a:ext>
            </a:extLst>
          </p:cNvPr>
          <p:cNvSpPr txBox="1"/>
          <p:nvPr/>
        </p:nvSpPr>
        <p:spPr>
          <a:xfrm>
            <a:off x="1285875" y="453509"/>
            <a:ext cx="9324616" cy="492443"/>
          </a:xfrm>
          <a:prstGeom prst="rect">
            <a:avLst/>
          </a:prstGeom>
          <a:noFill/>
        </p:spPr>
        <p:txBody>
          <a:bodyPr wrap="square">
            <a:spAutoFit/>
          </a:bodyPr>
          <a:lstStyle/>
          <a:p>
            <a:r>
              <a:rPr lang="en-GB" sz="2600" b="1" err="1">
                <a:latin typeface="Tahoma" panose="020B0604030504040204" pitchFamily="34" charset="0"/>
                <a:ea typeface="Tahoma" panose="020B0604030504040204" pitchFamily="34" charset="0"/>
                <a:cs typeface="Tahoma" panose="020B0604030504040204" pitchFamily="34" charset="0"/>
              </a:rPr>
              <a:t>Addestramento</a:t>
            </a:r>
            <a:r>
              <a:rPr lang="en-GB" sz="2600" b="1">
                <a:latin typeface="Tahoma" panose="020B0604030504040204" pitchFamily="34" charset="0"/>
                <a:ea typeface="Tahoma" panose="020B0604030504040204" pitchFamily="34" charset="0"/>
                <a:cs typeface="Tahoma" panose="020B0604030504040204" pitchFamily="34" charset="0"/>
              </a:rPr>
              <a:t> di un </a:t>
            </a:r>
            <a:r>
              <a:rPr lang="en-GB" sz="2600" b="1" err="1">
                <a:latin typeface="Tahoma" panose="020B0604030504040204" pitchFamily="34" charset="0"/>
                <a:ea typeface="Tahoma" panose="020B0604030504040204" pitchFamily="34" charset="0"/>
                <a:cs typeface="Tahoma" panose="020B0604030504040204" pitchFamily="34" charset="0"/>
              </a:rPr>
              <a:t>Albero</a:t>
            </a:r>
            <a:r>
              <a:rPr lang="en-GB" sz="2600" b="1">
                <a:latin typeface="Tahoma" panose="020B0604030504040204" pitchFamily="34" charset="0"/>
                <a:ea typeface="Tahoma" panose="020B0604030504040204" pitchFamily="34" charset="0"/>
                <a:cs typeface="Tahoma" panose="020B0604030504040204" pitchFamily="34" charset="0"/>
              </a:rPr>
              <a:t> di </a:t>
            </a:r>
            <a:r>
              <a:rPr lang="en-GB" sz="2600" b="1" err="1">
                <a:latin typeface="Tahoma" panose="020B0604030504040204" pitchFamily="34" charset="0"/>
                <a:ea typeface="Tahoma" panose="020B0604030504040204" pitchFamily="34" charset="0"/>
                <a:cs typeface="Tahoma" panose="020B0604030504040204" pitchFamily="34" charset="0"/>
              </a:rPr>
              <a:t>Decisione</a:t>
            </a:r>
            <a:endParaRPr lang="en-GB" sz="2600" b="1">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9582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120933E1-35A9-4D5F-BE40-871673597669}"/>
              </a:ext>
            </a:extLst>
          </p:cNvPr>
          <p:cNvSpPr txBox="1"/>
          <p:nvPr/>
        </p:nvSpPr>
        <p:spPr>
          <a:xfrm>
            <a:off x="6505575" y="1464439"/>
            <a:ext cx="5029200" cy="4247317"/>
          </a:xfrm>
          <a:prstGeom prst="rect">
            <a:avLst/>
          </a:prstGeom>
          <a:noFill/>
        </p:spPr>
        <p:txBody>
          <a:bodyPr wrap="square">
            <a:spAutoFit/>
          </a:bodyPr>
          <a:lstStyle/>
          <a:p>
            <a:pPr algn="l"/>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La </a:t>
            </a:r>
            <a:r>
              <a:rPr lang="en-US" b="0" i="0" err="1">
                <a:solidFill>
                  <a:srgbClr val="111111"/>
                </a:solidFill>
                <a:effectLst/>
                <a:latin typeface="Tahoma" panose="020B0604030504040204" pitchFamily="34" charset="0"/>
                <a:ea typeface="Tahoma" panose="020B0604030504040204" pitchFamily="34" charset="0"/>
                <a:cs typeface="Tahoma" panose="020B0604030504040204" pitchFamily="34" charset="0"/>
              </a:rPr>
              <a:t>selezione</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di un </a:t>
            </a:r>
            <a:r>
              <a:rPr lang="en-US" b="0" i="0" err="1">
                <a:solidFill>
                  <a:srgbClr val="111111"/>
                </a:solidFill>
                <a:effectLst/>
                <a:latin typeface="Tahoma" panose="020B0604030504040204" pitchFamily="34" charset="0"/>
                <a:ea typeface="Tahoma" panose="020B0604030504040204" pitchFamily="34" charset="0"/>
                <a:cs typeface="Tahoma" panose="020B0604030504040204" pitchFamily="34" charset="0"/>
              </a:rPr>
              <a:t>algoritmo</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è </a:t>
            </a:r>
            <a:r>
              <a:rPr lang="en-US" b="0" i="0" err="1">
                <a:solidFill>
                  <a:srgbClr val="111111"/>
                </a:solidFill>
                <a:effectLst/>
                <a:latin typeface="Tahoma" panose="020B0604030504040204" pitchFamily="34" charset="0"/>
                <a:ea typeface="Tahoma" panose="020B0604030504040204" pitchFamily="34" charset="0"/>
                <a:cs typeface="Tahoma" panose="020B0604030504040204" pitchFamily="34" charset="0"/>
              </a:rPr>
              <a:t>basata</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err="1">
                <a:solidFill>
                  <a:srgbClr val="111111"/>
                </a:solidFill>
                <a:effectLst/>
                <a:latin typeface="Tahoma" panose="020B0604030504040204" pitchFamily="34" charset="0"/>
                <a:ea typeface="Tahoma" panose="020B0604030504040204" pitchFamily="34" charset="0"/>
                <a:cs typeface="Tahoma" panose="020B0604030504040204" pitchFamily="34" charset="0"/>
              </a:rPr>
              <a:t>sul</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err="1">
                <a:solidFill>
                  <a:srgbClr val="111111"/>
                </a:solidFill>
                <a:effectLst/>
                <a:latin typeface="Tahoma" panose="020B0604030504040204" pitchFamily="34" charset="0"/>
                <a:ea typeface="Tahoma" panose="020B0604030504040204" pitchFamily="34" charset="0"/>
                <a:cs typeface="Tahoma" panose="020B0604030504040204" pitchFamily="34" charset="0"/>
              </a:rPr>
              <a:t>tipo</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di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variabili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targer</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p>
          <a:p>
            <a:pPr algn="l"/>
            <a:endParaRPr lang="en-US">
              <a:solidFill>
                <a:srgbClr val="111111"/>
              </a:solidFill>
              <a:latin typeface="Tahoma" panose="020B0604030504040204" pitchFamily="34" charset="0"/>
              <a:ea typeface="Tahoma" panose="020B0604030504040204" pitchFamily="34" charset="0"/>
              <a:cs typeface="Tahoma" panose="020B0604030504040204" pitchFamily="34" charset="0"/>
            </a:endParaRPr>
          </a:p>
          <a:p>
            <a:pPr algn="l"/>
            <a:r>
              <a:rPr lang="en-US" b="0" i="0" err="1">
                <a:solidFill>
                  <a:srgbClr val="111111"/>
                </a:solidFill>
                <a:effectLst/>
                <a:latin typeface="Tahoma" panose="020B0604030504040204" pitchFamily="34" charset="0"/>
                <a:ea typeface="Tahoma" panose="020B0604030504040204" pitchFamily="34" charset="0"/>
                <a:cs typeface="Tahoma" panose="020B0604030504040204" pitchFamily="34" charset="0"/>
              </a:rPr>
              <a:t>Alcuni</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err="1">
                <a:solidFill>
                  <a:srgbClr val="111111"/>
                </a:solidFill>
                <a:effectLst/>
                <a:latin typeface="Tahoma" panose="020B0604030504040204" pitchFamily="34" charset="0"/>
                <a:ea typeface="Tahoma" panose="020B0604030504040204" pitchFamily="34" charset="0"/>
                <a:cs typeface="Tahoma" panose="020B0604030504040204" pitchFamily="34" charset="0"/>
              </a:rPr>
              <a:t>algoritmi</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err="1">
                <a:solidFill>
                  <a:srgbClr val="111111"/>
                </a:solidFill>
                <a:effectLst/>
                <a:latin typeface="Tahoma" panose="020B0604030504040204" pitchFamily="34" charset="0"/>
                <a:ea typeface="Tahoma" panose="020B0604030504040204" pitchFamily="34" charset="0"/>
                <a:cs typeface="Tahoma" panose="020B0604030504040204" pitchFamily="34" charset="0"/>
              </a:rPr>
              <a:t>usati</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err="1">
                <a:solidFill>
                  <a:srgbClr val="111111"/>
                </a:solidFill>
                <a:effectLst/>
                <a:latin typeface="Tahoma" panose="020B0604030504040204" pitchFamily="34" charset="0"/>
                <a:ea typeface="Tahoma" panose="020B0604030504040204" pitchFamily="34" charset="0"/>
                <a:cs typeface="Tahoma" panose="020B0604030504040204" pitchFamily="34" charset="0"/>
              </a:rPr>
              <a:t>negli</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Alberi</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Decisione</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111111"/>
                </a:solidFill>
                <a:latin typeface="Tahoma" panose="020B0604030504040204" pitchFamily="34" charset="0"/>
                <a:ea typeface="Tahoma" panose="020B0604030504040204" pitchFamily="34" charset="0"/>
                <a:cs typeface="Tahoma" panose="020B0604030504040204" pitchFamily="34" charset="0"/>
              </a:rPr>
              <a:t>sono</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a:t>
            </a:r>
          </a:p>
          <a:p>
            <a:pPr algn="l"/>
            <a:endPar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Arial" panose="020B0604020202020204" pitchFamily="34" charset="0"/>
              <a:buChar char="•"/>
            </a:pP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ID3</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 (</a:t>
            </a:r>
            <a:r>
              <a:rPr lang="en-US" b="0" i="0" err="1">
                <a:solidFill>
                  <a:srgbClr val="111111"/>
                </a:solidFill>
                <a:effectLst/>
                <a:latin typeface="Tahoma" panose="020B0604030504040204" pitchFamily="34" charset="0"/>
                <a:ea typeface="Tahoma" panose="020B0604030504040204" pitchFamily="34" charset="0"/>
                <a:cs typeface="Tahoma" panose="020B0604030504040204" pitchFamily="34" charset="0"/>
              </a:rPr>
              <a:t>estensione</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di D3)</a:t>
            </a:r>
          </a:p>
          <a:p>
            <a:pPr marL="285750" indent="-285750" algn="l">
              <a:buFont typeface="Arial" panose="020B0604020202020204" pitchFamily="34" charset="0"/>
              <a:buChar char="•"/>
            </a:pP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C4.5</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 (</a:t>
            </a:r>
            <a:r>
              <a:rPr lang="en-US" b="0" i="0" err="1">
                <a:solidFill>
                  <a:srgbClr val="111111"/>
                </a:solidFill>
                <a:effectLst/>
                <a:latin typeface="Tahoma" panose="020B0604030504040204" pitchFamily="34" charset="0"/>
                <a:ea typeface="Tahoma" panose="020B0604030504040204" pitchFamily="34" charset="0"/>
                <a:cs typeface="Tahoma" panose="020B0604030504040204" pitchFamily="34" charset="0"/>
              </a:rPr>
              <a:t>successore</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di ID3)</a:t>
            </a:r>
          </a:p>
          <a:p>
            <a:pPr marL="285750" indent="-285750" algn="l">
              <a:buFont typeface="Arial" panose="020B0604020202020204" pitchFamily="34" charset="0"/>
              <a:buChar char="•"/>
            </a:pP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CART</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 (Classification And Regression Tree)</a:t>
            </a:r>
          </a:p>
          <a:p>
            <a:pPr marL="285750" indent="-285750" algn="l">
              <a:buFont typeface="Arial" panose="020B0604020202020204" pitchFamily="34" charset="0"/>
              <a:buChar char="•"/>
            </a:pP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CHAID</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 (Detect </a:t>
            </a:r>
            <a:r>
              <a:rPr lang="en-US" b="0" i="0" err="1">
                <a:solidFill>
                  <a:srgbClr val="111111"/>
                </a:solidFill>
                <a:effectLst/>
                <a:latin typeface="Tahoma" panose="020B0604030504040204" pitchFamily="34" charset="0"/>
                <a:ea typeface="Tahoma" panose="020B0604030504040204" pitchFamily="34" charset="0"/>
                <a:cs typeface="Tahoma" panose="020B0604030504040204" pitchFamily="34" charset="0"/>
              </a:rPr>
              <a:t>dell’interazione</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err="1">
                <a:solidFill>
                  <a:srgbClr val="111111"/>
                </a:solidFill>
                <a:effectLst/>
                <a:latin typeface="Tahoma" panose="020B0604030504040204" pitchFamily="34" charset="0"/>
                <a:ea typeface="Tahoma" panose="020B0604030504040204" pitchFamily="34" charset="0"/>
                <a:cs typeface="Tahoma" panose="020B0604030504040204" pitchFamily="34" charset="0"/>
              </a:rPr>
              <a:t>automatica</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Chi-</a:t>
            </a:r>
            <a:r>
              <a:rPr lang="en-US" b="0" i="0" err="1">
                <a:solidFill>
                  <a:srgbClr val="111111"/>
                </a:solidFill>
                <a:effectLst/>
                <a:latin typeface="Tahoma" panose="020B0604030504040204" pitchFamily="34" charset="0"/>
                <a:ea typeface="Tahoma" panose="020B0604030504040204" pitchFamily="34" charset="0"/>
                <a:cs typeface="Tahoma" panose="020B0604030504040204" pitchFamily="34" charset="0"/>
              </a:rPr>
              <a:t>quadrorforms</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multi-level trees)</a:t>
            </a:r>
          </a:p>
          <a:p>
            <a:pPr marL="285750" indent="-285750" algn="l">
              <a:buFont typeface="Arial" panose="020B0604020202020204" pitchFamily="34" charset="0"/>
              <a:buChar char="•"/>
            </a:pP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MARS</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 (Curve di </a:t>
            </a:r>
            <a:r>
              <a:rPr lang="en-US" b="0" i="0" err="1">
                <a:solidFill>
                  <a:srgbClr val="111111"/>
                </a:solidFill>
                <a:effectLst/>
                <a:latin typeface="Tahoma" panose="020B0604030504040204" pitchFamily="34" charset="0"/>
                <a:ea typeface="Tahoma" panose="020B0604030504040204" pitchFamily="34" charset="0"/>
                <a:cs typeface="Tahoma" panose="020B0604030504040204" pitchFamily="34" charset="0"/>
              </a:rPr>
              <a:t>regressione</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err="1">
                <a:solidFill>
                  <a:srgbClr val="111111"/>
                </a:solidFill>
                <a:effectLst/>
                <a:latin typeface="Tahoma" panose="020B0604030504040204" pitchFamily="34" charset="0"/>
                <a:ea typeface="Tahoma" panose="020B0604030504040204" pitchFamily="34" charset="0"/>
                <a:cs typeface="Tahoma" panose="020B0604030504040204" pitchFamily="34" charset="0"/>
              </a:rPr>
              <a:t>adattiva</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multivariate)</a:t>
            </a:r>
          </a:p>
        </p:txBody>
      </p:sp>
      <p:pic>
        <p:nvPicPr>
          <p:cNvPr id="6" name="Immagine 5">
            <a:extLst>
              <a:ext uri="{FF2B5EF4-FFF2-40B4-BE49-F238E27FC236}">
                <a16:creationId xmlns:a16="http://schemas.microsoft.com/office/drawing/2014/main" id="{DCE04B5D-02B1-4A2D-B421-70B0AAF2420A}"/>
              </a:ext>
            </a:extLst>
          </p:cNvPr>
          <p:cNvPicPr>
            <a:picLocks noChangeAspect="1"/>
          </p:cNvPicPr>
          <p:nvPr/>
        </p:nvPicPr>
        <p:blipFill>
          <a:blip r:embed="rId2"/>
          <a:stretch>
            <a:fillRect/>
          </a:stretch>
        </p:blipFill>
        <p:spPr>
          <a:xfrm>
            <a:off x="657225" y="1550194"/>
            <a:ext cx="5514975" cy="3757612"/>
          </a:xfrm>
          <a:prstGeom prst="rect">
            <a:avLst/>
          </a:prstGeom>
        </p:spPr>
      </p:pic>
      <p:sp>
        <p:nvSpPr>
          <p:cNvPr id="7" name="CasellaDiTesto 6">
            <a:extLst>
              <a:ext uri="{FF2B5EF4-FFF2-40B4-BE49-F238E27FC236}">
                <a16:creationId xmlns:a16="http://schemas.microsoft.com/office/drawing/2014/main" id="{549C0853-1E1B-4D7F-95EF-47938C7EE2B5}"/>
              </a:ext>
            </a:extLst>
          </p:cNvPr>
          <p:cNvSpPr txBox="1"/>
          <p:nvPr/>
        </p:nvSpPr>
        <p:spPr>
          <a:xfrm>
            <a:off x="1285875" y="453509"/>
            <a:ext cx="9324616" cy="492443"/>
          </a:xfrm>
          <a:prstGeom prst="rect">
            <a:avLst/>
          </a:prstGeom>
          <a:noFill/>
        </p:spPr>
        <p:txBody>
          <a:bodyPr wrap="square">
            <a:spAutoFit/>
          </a:bodyPr>
          <a:lstStyle/>
          <a:p>
            <a:r>
              <a:rPr lang="en-GB" sz="2600" b="1" err="1">
                <a:latin typeface="Tahoma" panose="020B0604030504040204" pitchFamily="34" charset="0"/>
                <a:ea typeface="Tahoma" panose="020B0604030504040204" pitchFamily="34" charset="0"/>
                <a:cs typeface="Tahoma" panose="020B0604030504040204" pitchFamily="34" charset="0"/>
              </a:rPr>
              <a:t>Addestramento</a:t>
            </a:r>
            <a:r>
              <a:rPr lang="en-GB" sz="2600" b="1">
                <a:latin typeface="Tahoma" panose="020B0604030504040204" pitchFamily="34" charset="0"/>
                <a:ea typeface="Tahoma" panose="020B0604030504040204" pitchFamily="34" charset="0"/>
                <a:cs typeface="Tahoma" panose="020B0604030504040204" pitchFamily="34" charset="0"/>
              </a:rPr>
              <a:t> di un </a:t>
            </a:r>
            <a:r>
              <a:rPr lang="en-GB" sz="2600" b="1" err="1">
                <a:latin typeface="Tahoma" panose="020B0604030504040204" pitchFamily="34" charset="0"/>
                <a:ea typeface="Tahoma" panose="020B0604030504040204" pitchFamily="34" charset="0"/>
                <a:cs typeface="Tahoma" panose="020B0604030504040204" pitchFamily="34" charset="0"/>
              </a:rPr>
              <a:t>Albero</a:t>
            </a:r>
            <a:r>
              <a:rPr lang="en-GB" sz="2600" b="1">
                <a:latin typeface="Tahoma" panose="020B0604030504040204" pitchFamily="34" charset="0"/>
                <a:ea typeface="Tahoma" panose="020B0604030504040204" pitchFamily="34" charset="0"/>
                <a:cs typeface="Tahoma" panose="020B0604030504040204" pitchFamily="34" charset="0"/>
              </a:rPr>
              <a:t> di </a:t>
            </a:r>
            <a:r>
              <a:rPr lang="en-GB" sz="2600" b="1" err="1">
                <a:latin typeface="Tahoma" panose="020B0604030504040204" pitchFamily="34" charset="0"/>
                <a:ea typeface="Tahoma" panose="020B0604030504040204" pitchFamily="34" charset="0"/>
                <a:cs typeface="Tahoma" panose="020B0604030504040204" pitchFamily="34" charset="0"/>
              </a:rPr>
              <a:t>Decisione</a:t>
            </a:r>
            <a:endParaRPr lang="en-GB" sz="2600" b="1">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04925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1984</TotalTime>
  <Words>3766</Words>
  <Application>Microsoft Office PowerPoint</Application>
  <PresentationFormat>Widescreen</PresentationFormat>
  <Paragraphs>261</Paragraphs>
  <Slides>29</Slides>
  <Notes>2</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29</vt:i4>
      </vt:variant>
    </vt:vector>
  </HeadingPairs>
  <TitlesOfParts>
    <vt:vector size="36" baseType="lpstr">
      <vt:lpstr>Arial</vt:lpstr>
      <vt:lpstr>Calibri</vt:lpstr>
      <vt:lpstr>Calibri Light</vt:lpstr>
      <vt:lpstr>charter</vt:lpstr>
      <vt:lpstr>Tahoma</vt:lpstr>
      <vt:lpstr>Wingdings</vt:lpstr>
      <vt:lpstr>Office Theme</vt:lpstr>
      <vt:lpstr>Machine Learning  Alberi di Decisione Random Forest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Maura</dc:creator>
  <cp:lastModifiedBy>Francesco Pugliese</cp:lastModifiedBy>
  <cp:revision>120</cp:revision>
  <dcterms:created xsi:type="dcterms:W3CDTF">2017-09-12T16:14:28Z</dcterms:created>
  <dcterms:modified xsi:type="dcterms:W3CDTF">2022-07-01T14:10:50Z</dcterms:modified>
</cp:coreProperties>
</file>