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27"/>
  </p:notesMasterIdLst>
  <p:sldIdLst>
    <p:sldId id="256" r:id="rId6"/>
    <p:sldId id="319" r:id="rId7"/>
    <p:sldId id="340" r:id="rId8"/>
    <p:sldId id="341" r:id="rId9"/>
    <p:sldId id="342" r:id="rId10"/>
    <p:sldId id="345" r:id="rId11"/>
    <p:sldId id="347" r:id="rId12"/>
    <p:sldId id="346" r:id="rId13"/>
    <p:sldId id="348" r:id="rId14"/>
    <p:sldId id="349" r:id="rId15"/>
    <p:sldId id="350" r:id="rId16"/>
    <p:sldId id="351" r:id="rId17"/>
    <p:sldId id="352" r:id="rId18"/>
    <p:sldId id="353" r:id="rId19"/>
    <p:sldId id="355" r:id="rId20"/>
    <p:sldId id="354" r:id="rId21"/>
    <p:sldId id="357" r:id="rId22"/>
    <p:sldId id="358" r:id="rId23"/>
    <p:sldId id="359" r:id="rId24"/>
    <p:sldId id="356" r:id="rId25"/>
    <p:sldId id="343" r:id="rId26"/>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4" autoAdjust="0"/>
    <p:restoredTop sz="96265" autoAdjust="0"/>
  </p:normalViewPr>
  <p:slideViewPr>
    <p:cSldViewPr snapToGrid="0" showGuides="1">
      <p:cViewPr varScale="1">
        <p:scale>
          <a:sx n="40" d="100"/>
          <a:sy n="40" d="100"/>
        </p:scale>
        <p:origin x="44" y="528"/>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7/2/2022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dirty="0" err="1"/>
              <a:t>Statistics</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 campionamento con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reimmissione,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detto anche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bernoulliano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non si esclude che un elemento del campione venga ripescato una o più volte. Questo è il caso che interessa maggiormente, in quanto la reimmissione fa si che le variabili casuali rappresentate dalla prima estrazione, dalla seconda e così via siando una indipendente dall'altra, cosa che non avverrebbe in caso di estrazione senza reimmissione, detto anche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 in blocco".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Non esiste un unico modo per campionare da una popolazione.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 casuale semplice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quello più utilizzato, quando si vuole che le unità statistiche della popolazione abbiano la stessa probabilità di entrare nel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La rilevazione dei dati per campioni</a:t>
            </a:r>
            <a:endParaRPr lang="it-IT" dirty="0"/>
          </a:p>
        </p:txBody>
      </p:sp>
      <p:pic>
        <p:nvPicPr>
          <p:cNvPr id="6" name="Immagine 5" descr="Immagine che contiene testo, clipart&#10;&#10;Descrizione generata automaticamente">
            <a:extLst>
              <a:ext uri="{FF2B5EF4-FFF2-40B4-BE49-F238E27FC236}">
                <a16:creationId xmlns:a16="http://schemas.microsoft.com/office/drawing/2014/main" id="{28BE31B4-6EDE-10B1-23A6-4FCFC55A6435}"/>
              </a:ext>
            </a:extLst>
          </p:cNvPr>
          <p:cNvPicPr>
            <a:picLocks noChangeAspect="1"/>
          </p:cNvPicPr>
          <p:nvPr/>
        </p:nvPicPr>
        <p:blipFill>
          <a:blip r:embed="rId2"/>
          <a:stretch>
            <a:fillRect/>
          </a:stretch>
        </p:blipFill>
        <p:spPr>
          <a:xfrm>
            <a:off x="8782044" y="2775256"/>
            <a:ext cx="2715487" cy="2116797"/>
          </a:xfrm>
          <a:prstGeom prst="rect">
            <a:avLst/>
          </a:prstGeom>
        </p:spPr>
      </p:pic>
    </p:spTree>
    <p:extLst>
      <p:ext uri="{BB962C8B-B14F-4D97-AF65-F5344CB8AC3E}">
        <p14:creationId xmlns:p14="http://schemas.microsoft.com/office/powerpoint/2010/main" val="2015419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269308"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primo individuo estratto è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secondo individuo estratto è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-esimo estratto rappresenta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𝒏</m:t>
                        </m:r>
                      </m:sub>
                    </m:sSub>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Estratto il campione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assumerà il valore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𝒙</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assumerà il valore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𝒙</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così via fino ad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 caso di un campionamento con reimmissione o ripetizione le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variabili casuali sono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indipendenti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ed hanno identica funzione di probabilità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f(X).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Dalle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funzioni di probabilità è possibile ottenere con metodi matematici un'espressione che riassuma le</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caratteristiche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 campione.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esempio è importante fornire informazioni sui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parametri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della popolazione che riteniamo sconosciuti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6299" y="1213806"/>
                <a:ext cx="11269308" cy="4392612"/>
              </a:xfrm>
              <a:blipFill>
                <a:blip r:embed="rId2"/>
                <a:stretch>
                  <a:fillRect l="-1569" t="-2080" r="-2381" b="-16644"/>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Campionamento statistico</a:t>
            </a:r>
            <a:endParaRPr lang="it-IT" dirty="0"/>
          </a:p>
        </p:txBody>
      </p:sp>
    </p:spTree>
    <p:extLst>
      <p:ext uri="{BB962C8B-B14F-4D97-AF65-F5344CB8AC3E}">
        <p14:creationId xmlns:p14="http://schemas.microsoft.com/office/powerpoint/2010/main" val="310329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riassunto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campionario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ossia desumere i parametri della popolazione mediante parametri campionari prende il nome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Dunque, determinata l'ampiezza del campione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definiscono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variabili casuali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𝒊</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ognuna della quali rapresenta l'</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esima estrazione che assumerà il valore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𝒙</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𝒊</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la media del campione (dunque di questi valori) verrà detta media aritmetica dei valori assunti dalle variabili casuali, ovvero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campionaria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Questa media non è altro uno dei possibili valori che può assumere la variabile casuale. </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6299" y="1213806"/>
                <a:ext cx="8269062" cy="4392612"/>
              </a:xfrm>
              <a:blipFill>
                <a:blip r:embed="rId2"/>
                <a:stretch>
                  <a:fillRect l="-2139" t="-2080" r="-2802" b="-11096"/>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I parametri campionari</a:t>
            </a:r>
            <a:endParaRPr lang="it-IT" dirty="0"/>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AF1E783A-A307-1095-6BD7-6ED1B43FA919}"/>
                  </a:ext>
                </a:extLst>
              </p:cNvPr>
              <p:cNvSpPr txBox="1"/>
              <p:nvPr/>
            </p:nvSpPr>
            <p:spPr>
              <a:xfrm>
                <a:off x="8879159" y="2273670"/>
                <a:ext cx="2242280" cy="503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it-IT" b="0" i="1" smtClean="0">
                              <a:latin typeface="Cambria Math" panose="02040503050406030204" pitchFamily="18" charset="0"/>
                            </a:rPr>
                            <m:t>𝑥</m:t>
                          </m:r>
                        </m:e>
                      </m:acc>
                      <m:r>
                        <a:rPr lang="pt-BR" i="1" smtClean="0">
                          <a:latin typeface="Cambria Math" panose="02040503050406030204" pitchFamily="18" charset="0"/>
                        </a:rPr>
                        <m:t>=</m:t>
                      </m:r>
                      <m:f>
                        <m:fPr>
                          <m:ctrlPr>
                            <a:rPr lang="pt-BR" i="1" smtClean="0">
                              <a:latin typeface="Cambria Math" panose="02040503050406030204" pitchFamily="18" charset="0"/>
                            </a:rPr>
                          </m:ctrlPr>
                        </m:fPr>
                        <m:num>
                          <m:sSub>
                            <m:sSubPr>
                              <m:ctrlPr>
                                <a:rPr lang="pt-BR"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i="1">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r>
                            <a:rPr lang="pt-BR" i="1">
                              <a:latin typeface="Cambria Math" panose="02040503050406030204" pitchFamily="18" charset="0"/>
                            </a:rPr>
                            <m:t>…</m:t>
                          </m:r>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i="1">
                                  <a:latin typeface="Cambria Math" panose="02040503050406030204" pitchFamily="18" charset="0"/>
                                </a:rPr>
                                <m:t>𝑥</m:t>
                              </m:r>
                            </m:e>
                            <m:sub>
                              <m:r>
                                <a:rPr lang="it-IT" b="0" i="1" smtClean="0">
                                  <a:latin typeface="Cambria Math" panose="02040503050406030204" pitchFamily="18" charset="0"/>
                                </a:rPr>
                                <m:t>𝑛</m:t>
                              </m:r>
                            </m:sub>
                          </m:sSub>
                        </m:num>
                        <m:den>
                          <m:r>
                            <a:rPr lang="it-IT" b="0" i="1" smtClean="0">
                              <a:latin typeface="Cambria Math" panose="02040503050406030204" pitchFamily="18" charset="0"/>
                            </a:rPr>
                            <m:t>𝑛</m:t>
                          </m:r>
                        </m:den>
                      </m:f>
                    </m:oMath>
                  </m:oMathPara>
                </a14:m>
                <a:endParaRPr lang="it-IT"/>
              </a:p>
            </p:txBody>
          </p:sp>
        </mc:Choice>
        <mc:Fallback xmlns="">
          <p:sp>
            <p:nvSpPr>
              <p:cNvPr id="3" name="CasellaDiTesto 2">
                <a:extLst>
                  <a:ext uri="{FF2B5EF4-FFF2-40B4-BE49-F238E27FC236}">
                    <a16:creationId xmlns:a16="http://schemas.microsoft.com/office/drawing/2014/main" id="{AF1E783A-A307-1095-6BD7-6ED1B43FA919}"/>
                  </a:ext>
                </a:extLst>
              </p:cNvPr>
              <p:cNvSpPr txBox="1">
                <a:spLocks noRot="1" noChangeAspect="1" noMove="1" noResize="1" noEditPoints="1" noAdjustHandles="1" noChangeArrowheads="1" noChangeShapeType="1" noTextEdit="1"/>
              </p:cNvSpPr>
              <p:nvPr/>
            </p:nvSpPr>
            <p:spPr>
              <a:xfrm>
                <a:off x="8879159" y="2273670"/>
                <a:ext cx="2242280" cy="503151"/>
              </a:xfrm>
              <a:prstGeom prst="rect">
                <a:avLst/>
              </a:prstGeom>
              <a:blipFill>
                <a:blip r:embed="rId3"/>
                <a:stretch>
                  <a:fillRect/>
                </a:stretch>
              </a:blipFill>
            </p:spPr>
            <p:txBody>
              <a:bodyPr/>
              <a:lstStyle/>
              <a:p>
                <a:r>
                  <a:rPr lang="it-IT">
                    <a:noFill/>
                  </a:rPr>
                  <a:t> </a:t>
                </a:r>
              </a:p>
            </p:txBody>
          </p:sp>
        </mc:Fallback>
      </mc:AlternateContent>
      <p:cxnSp>
        <p:nvCxnSpPr>
          <p:cNvPr id="8" name="Connettore 2 7">
            <a:extLst>
              <a:ext uri="{FF2B5EF4-FFF2-40B4-BE49-F238E27FC236}">
                <a16:creationId xmlns:a16="http://schemas.microsoft.com/office/drawing/2014/main" id="{78A160EF-4F31-7CF7-544C-04A8A5239920}"/>
              </a:ext>
            </a:extLst>
          </p:cNvPr>
          <p:cNvCxnSpPr>
            <a:cxnSpLocks/>
          </p:cNvCxnSpPr>
          <p:nvPr/>
        </p:nvCxnSpPr>
        <p:spPr>
          <a:xfrm flipV="1">
            <a:off x="5825447" y="2776821"/>
            <a:ext cx="3565133" cy="1558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6B3DAC7F-B264-7681-B570-A3CFA4E75781}"/>
                  </a:ext>
                </a:extLst>
              </p:cNvPr>
              <p:cNvSpPr txBox="1"/>
              <p:nvPr/>
            </p:nvSpPr>
            <p:spPr>
              <a:xfrm>
                <a:off x="8990462" y="4467904"/>
                <a:ext cx="2279342" cy="518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it-IT" b="0" i="1" smtClean="0">
                              <a:latin typeface="Cambria Math" panose="02040503050406030204" pitchFamily="18" charset="0"/>
                            </a:rPr>
                            <m:t>𝑋</m:t>
                          </m:r>
                        </m:e>
                      </m:acc>
                      <m:r>
                        <a:rPr lang="pt-BR" i="1" smtClean="0">
                          <a:latin typeface="Cambria Math" panose="02040503050406030204" pitchFamily="18" charset="0"/>
                        </a:rPr>
                        <m:t>=</m:t>
                      </m:r>
                      <m:f>
                        <m:fPr>
                          <m:ctrlPr>
                            <a:rPr lang="pt-BR" i="1" smtClean="0">
                              <a:latin typeface="Cambria Math" panose="02040503050406030204" pitchFamily="18" charset="0"/>
                            </a:rPr>
                          </m:ctrlPr>
                        </m:fPr>
                        <m:num>
                          <m:sSub>
                            <m:sSubPr>
                              <m:ctrlPr>
                                <a:rPr lang="pt-BR"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2</m:t>
                              </m:r>
                            </m:sub>
                          </m:sSub>
                          <m:r>
                            <a:rPr lang="it-IT" b="0" i="1" smtClean="0">
                              <a:latin typeface="Cambria Math" panose="02040503050406030204" pitchFamily="18" charset="0"/>
                            </a:rPr>
                            <m:t>+</m:t>
                          </m:r>
                          <m:r>
                            <a:rPr lang="pt-BR" i="1">
                              <a:latin typeface="Cambria Math" panose="02040503050406030204" pitchFamily="18" charset="0"/>
                            </a:rPr>
                            <m:t>…</m:t>
                          </m:r>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𝑛</m:t>
                              </m:r>
                            </m:sub>
                          </m:sSub>
                        </m:num>
                        <m:den>
                          <m:r>
                            <a:rPr lang="it-IT" b="0" i="1" smtClean="0">
                              <a:latin typeface="Cambria Math" panose="02040503050406030204" pitchFamily="18" charset="0"/>
                            </a:rPr>
                            <m:t>𝑛</m:t>
                          </m:r>
                        </m:den>
                      </m:f>
                    </m:oMath>
                  </m:oMathPara>
                </a14:m>
                <a:endParaRPr lang="it-IT"/>
              </a:p>
            </p:txBody>
          </p:sp>
        </mc:Choice>
        <mc:Fallback xmlns="">
          <p:sp>
            <p:nvSpPr>
              <p:cNvPr id="10" name="CasellaDiTesto 9">
                <a:extLst>
                  <a:ext uri="{FF2B5EF4-FFF2-40B4-BE49-F238E27FC236}">
                    <a16:creationId xmlns:a16="http://schemas.microsoft.com/office/drawing/2014/main" id="{6B3DAC7F-B264-7681-B570-A3CFA4E75781}"/>
                  </a:ext>
                </a:extLst>
              </p:cNvPr>
              <p:cNvSpPr txBox="1">
                <a:spLocks noRot="1" noChangeAspect="1" noMove="1" noResize="1" noEditPoints="1" noAdjustHandles="1" noChangeArrowheads="1" noChangeShapeType="1" noTextEdit="1"/>
              </p:cNvSpPr>
              <p:nvPr/>
            </p:nvSpPr>
            <p:spPr>
              <a:xfrm>
                <a:off x="8990462" y="4467904"/>
                <a:ext cx="2279342" cy="518540"/>
              </a:xfrm>
              <a:prstGeom prst="rect">
                <a:avLst/>
              </a:prstGeom>
              <a:blipFill>
                <a:blip r:embed="rId4"/>
                <a:stretch>
                  <a:fillRect/>
                </a:stretch>
              </a:blipFill>
            </p:spPr>
            <p:txBody>
              <a:bodyPr/>
              <a:lstStyle/>
              <a:p>
                <a:r>
                  <a:rPr lang="it-IT">
                    <a:noFill/>
                  </a:rPr>
                  <a:t> </a:t>
                </a:r>
              </a:p>
            </p:txBody>
          </p:sp>
        </mc:Fallback>
      </mc:AlternateContent>
      <p:cxnSp>
        <p:nvCxnSpPr>
          <p:cNvPr id="11" name="Connettore 2 10">
            <a:extLst>
              <a:ext uri="{FF2B5EF4-FFF2-40B4-BE49-F238E27FC236}">
                <a16:creationId xmlns:a16="http://schemas.microsoft.com/office/drawing/2014/main" id="{48A88B8D-B053-83F6-8D0F-BFC44328B383}"/>
              </a:ext>
            </a:extLst>
          </p:cNvPr>
          <p:cNvCxnSpPr>
            <a:cxnSpLocks/>
          </p:cNvCxnSpPr>
          <p:nvPr/>
        </p:nvCxnSpPr>
        <p:spPr>
          <a:xfrm flipV="1">
            <a:off x="4714126" y="5075434"/>
            <a:ext cx="4573712" cy="690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5997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039146"/>
                <a:ext cx="1085198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 campionaria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dunque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riassunto campionario.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necessario stabilire la distribuzione della media campionaria pertanto, dato che tutte 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𝒏</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hanno la stessa distribuzione come si è supposto e il valore atteso della media campionarie è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𝐸</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acc>
                          <m:accPr>
                            <m:chr m:val="̅"/>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µ</m:t>
                        </m:r>
                      </m:e>
                      <m:sub>
                        <m:acc>
                          <m:accPr>
                            <m:chr m:val="̅"/>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sub>
                    </m:s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=µ</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allora tutte le variabili hanno lo stesso valore atteso e la stessa varianza: </a:t>
                </a:r>
                <a14:m>
                  <m:oMath xmlns:m="http://schemas.openxmlformats.org/officeDocument/2006/math">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r>
                  <a:rPr lang="it-IT" sz="2400">
                    <a:solidFill>
                      <a:schemeClr val="tx1"/>
                    </a:solidFill>
                    <a:ea typeface="Tahoma" panose="020B0604030504040204" pitchFamily="34" charset="0"/>
                    <a:cs typeface="Tahoma" panose="020B0604030504040204" pitchFamily="34" charset="0"/>
                  </a:rPr>
                  <a:t> </a:t>
                </a:r>
                <a14:m>
                  <m:oMath xmlns:m="http://schemas.openxmlformats.org/officeDocument/2006/math">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µ</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𝑣𝑎𝑟</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p>
                      <m:sSup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varianza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della distribuzione campionaria delle medie è invece data, nel caso di popolazione finita e campionamento senza ripetizione, da: </a:t>
                </a:r>
              </a:p>
              <a:p>
                <a:pPr lvl="6"/>
                <a:r>
                  <a:rPr lang="it-IT" sz="2000">
                    <a:solidFill>
                      <a:schemeClr val="tx1"/>
                    </a:solidFill>
                    <a:ea typeface="Tahoma" panose="020B0604030504040204" pitchFamily="34" charset="0"/>
                    <a:cs typeface="Tahoma" panose="020B0604030504040204" pitchFamily="34" charset="0"/>
                  </a:rPr>
                  <a:t>                        </a:t>
                </a:r>
                <a14:m>
                  <m:oMath xmlns:m="http://schemas.openxmlformats.org/officeDocument/2006/math">
                    <m:sSubSup>
                      <m:sSubSupPr>
                        <m:ctrlPr>
                          <a:rPr lang="it-IT" sz="20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SupPr>
                      <m:e>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𝑺</m:t>
                        </m:r>
                      </m:e>
                      <m:sub>
                        <m:acc>
                          <m:accPr>
                            <m:chr m:val="̅"/>
                            <m:ctrlPr>
                              <a:rPr lang="it-IT" sz="20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acc>
                      </m:sub>
                      <m:sup>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p>
                    </m:sSubSup>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𝑣𝑎𝑟</m:t>
                    </m:r>
                    <m:d>
                      <m:dPr>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acc>
                          <m:accPr>
                            <m:chr m:val="̅"/>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acc>
                      </m:e>
                    </m:d>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f>
                      <m:fPr>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sSup>
                          <m:sSupPr>
                            <m:ctrlPr>
                              <a:rPr lang="it-IT" sz="2000" b="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000" b="0" i="1">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000" b="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num>
                      <m:den>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𝑁</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num>
                      <m:den>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𝑁</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den>
                    </m:f>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endParaRPr lang="it-IT" sz="2200">
                  <a:solidFill>
                    <a:schemeClr val="tx1"/>
                  </a:solidFill>
                  <a:latin typeface="Tahoma" panose="020B0604030504040204" pitchFamily="34" charset="0"/>
                  <a:ea typeface="Tahoma" panose="020B0604030504040204" pitchFamily="34" charset="0"/>
                  <a:cs typeface="Tahoma" panose="020B0604030504040204" pitchFamily="34" charset="0"/>
                </a:endParaRPr>
              </a:p>
              <a:p>
                <a:pPr lvl="1"/>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Dove </a:t>
                </a:r>
                <a:r>
                  <a:rPr lang="it-IT" sz="2600" b="0"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indica la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numerosità della popolazione</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600" b="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è la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numerosità del campione</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el-GR" sz="2600" b="0">
                    <a:solidFill>
                      <a:schemeClr val="tx1"/>
                    </a:solidFill>
                    <a:latin typeface="Tahoma" panose="020B0604030504040204" pitchFamily="34" charset="0"/>
                    <a:ea typeface="Tahoma" panose="020B0604030504040204" pitchFamily="34" charset="0"/>
                    <a:cs typeface="Tahoma" panose="020B0604030504040204" pitchFamily="34" charset="0"/>
                  </a:rPr>
                  <a:t>σ</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è lo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scarto quadratico medio della popolazione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(o deviazione standard) che è un indice di dispersione statistico, vale a dire una stima della variabilità di una popolazione di dati o di una variabile casuale.</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468895" y="1039146"/>
                <a:ext cx="10851984" cy="4392612"/>
              </a:xfrm>
              <a:blipFill>
                <a:blip r:embed="rId2"/>
                <a:stretch>
                  <a:fillRect l="-1629" t="-2080" r="-2360" b="-34813"/>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Riassunto campionario</a:t>
            </a:r>
            <a:endParaRPr lang="it-IT" dirty="0"/>
          </a:p>
        </p:txBody>
      </p:sp>
    </p:spTree>
    <p:extLst>
      <p:ext uri="{BB962C8B-B14F-4D97-AF65-F5344CB8AC3E}">
        <p14:creationId xmlns:p14="http://schemas.microsoft.com/office/powerpoint/2010/main" val="2790827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41190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Esistono i parametri che riguardano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che sono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sconosciuti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Ed esistono i parametri che riguardano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sono calcolabili a partire dai dati rilevati.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inferenza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esegue delle stime sui parametri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 partire dai parametri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Dunque 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inferenza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ha il compito di determinare uno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cioè una funzione che associa ad ogni possibile campione un valore del parametro da stimare.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appunto il valore che uno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assume in corrispondenza di un particolare campione. Dunque uno stimatore è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funzione del campione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 valori nello spazio parametrico, ossia nell'insieme dei possibili valori del parametro (codominio dello stimatore).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di uno stimatore</a:t>
            </a:r>
            <a:endParaRPr lang="it-IT" dirty="0"/>
          </a:p>
        </p:txBody>
      </p:sp>
    </p:spTree>
    <p:extLst>
      <p:ext uri="{BB962C8B-B14F-4D97-AF65-F5344CB8AC3E}">
        <p14:creationId xmlns:p14="http://schemas.microsoft.com/office/powerpoint/2010/main" val="2493654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41190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proprietà desiderabili di uno stimatore possono essere:</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Correttezza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Consistenza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Efficienza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Sufficienza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Normalità asintotica</a:t>
            </a:r>
          </a:p>
          <a:p>
            <a:pPr marL="1371600" lvl="2" indent="-457200">
              <a:buFont typeface="Wingdings" panose="05000000000000000000" pitchFamily="2" charset="2"/>
              <a:buChar char="§"/>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di uno stimatore</a:t>
            </a:r>
            <a:endParaRPr lang="it-IT" dirty="0"/>
          </a:p>
        </p:txBody>
      </p:sp>
      <p:pic>
        <p:nvPicPr>
          <p:cNvPr id="8" name="Immagine 7">
            <a:extLst>
              <a:ext uri="{FF2B5EF4-FFF2-40B4-BE49-F238E27FC236}">
                <a16:creationId xmlns:a16="http://schemas.microsoft.com/office/drawing/2014/main" id="{5D782255-4FF3-E4FE-BA9E-E17552A676E8}"/>
              </a:ext>
            </a:extLst>
          </p:cNvPr>
          <p:cNvPicPr>
            <a:picLocks noChangeAspect="1"/>
          </p:cNvPicPr>
          <p:nvPr/>
        </p:nvPicPr>
        <p:blipFill>
          <a:blip r:embed="rId2"/>
          <a:stretch>
            <a:fillRect/>
          </a:stretch>
        </p:blipFill>
        <p:spPr>
          <a:xfrm>
            <a:off x="5352421" y="1951100"/>
            <a:ext cx="6513280" cy="4811250"/>
          </a:xfrm>
          <a:prstGeom prst="rect">
            <a:avLst/>
          </a:prstGeom>
        </p:spPr>
      </p:pic>
    </p:spTree>
    <p:extLst>
      <p:ext uri="{BB962C8B-B14F-4D97-AF65-F5344CB8AC3E}">
        <p14:creationId xmlns:p14="http://schemas.microsoft.com/office/powerpoint/2010/main" val="2410295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5772531"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Uno stimatore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T(X)</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si dice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corretto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non distorto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quando il suo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valore medio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E[T(X)]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coincide con il valore del parametro ϴ da stimare per qualsiasi suo valore: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𝑇</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m:rPr>
                        <m:sty m:val="p"/>
                      </m:rPr>
                      <a:rPr lang="el-GR"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Se invece tale uguaglianza non si verifica, allora l'espressione: </a:t>
                </a:r>
                <a:endParaRPr lang="it-IT" sz="2400" b="0" i="0">
                  <a:solidFill>
                    <a:schemeClr val="tx1"/>
                  </a:solidFill>
                  <a:latin typeface="Cambria Math" panose="02040503050406030204" pitchFamily="18" charset="0"/>
                  <a:ea typeface="Tahoma" panose="020B0604030504040204" pitchFamily="34" charset="0"/>
                  <a:cs typeface="Tahoma" panose="020B0604030504040204" pitchFamily="34" charset="0"/>
                </a:endParaRPr>
              </a:p>
              <a:p>
                <a14:m>
                  <m:oMath xmlns:m="http://schemas.openxmlformats.org/officeDocument/2006/math">
                    <m: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r>
                      <m:rPr>
                        <m:sty m:val="p"/>
                      </m:rP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d</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ϴ</m:t>
                        </m:r>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𝑇</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prende il nome di  </a:t>
                </a:r>
              </a:p>
              <a:p>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tendeziosità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distorsione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dello   </a:t>
                </a:r>
              </a:p>
              <a:p>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stimatore. </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9" y="1232694"/>
                <a:ext cx="5772531" cy="4392612"/>
              </a:xfrm>
              <a:blipFill>
                <a:blip r:embed="rId2"/>
                <a:stretch>
                  <a:fillRect l="-2957" t="-2080" r="-4118" b="-1387"/>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desiderabili degli Stimatori: Correttezza</a:t>
            </a:r>
            <a:endParaRPr lang="it-IT" dirty="0"/>
          </a:p>
        </p:txBody>
      </p:sp>
      <p:pic>
        <p:nvPicPr>
          <p:cNvPr id="6" name="Immagine 5">
            <a:extLst>
              <a:ext uri="{FF2B5EF4-FFF2-40B4-BE49-F238E27FC236}">
                <a16:creationId xmlns:a16="http://schemas.microsoft.com/office/drawing/2014/main" id="{C07778CC-B55E-BB56-F926-90E32B125CBA}"/>
              </a:ext>
            </a:extLst>
          </p:cNvPr>
          <p:cNvPicPr>
            <a:picLocks noChangeAspect="1"/>
          </p:cNvPicPr>
          <p:nvPr/>
        </p:nvPicPr>
        <p:blipFill>
          <a:blip r:embed="rId3"/>
          <a:stretch>
            <a:fillRect/>
          </a:stretch>
        </p:blipFill>
        <p:spPr>
          <a:xfrm>
            <a:off x="6616504" y="1685705"/>
            <a:ext cx="5218653" cy="4392612"/>
          </a:xfrm>
          <a:prstGeom prst="rect">
            <a:avLst/>
          </a:prstGeom>
        </p:spPr>
      </p:pic>
    </p:spTree>
    <p:extLst>
      <p:ext uri="{BB962C8B-B14F-4D97-AF65-F5344CB8AC3E}">
        <p14:creationId xmlns:p14="http://schemas.microsoft.com/office/powerpoint/2010/main" val="2980044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6794783"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Lo stimatore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 campionaria </a:t>
                </a:r>
                <a14:m>
                  <m:oMath xmlns:m="http://schemas.openxmlformats.org/officeDocument/2006/math">
                    <m:acc>
                      <m:accPr>
                        <m:chr m:val="̅"/>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della media </a:t>
                </a:r>
                <a14:m>
                  <m:oMath xmlns:m="http://schemas.openxmlformats.org/officeDocument/2006/math">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µ</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corretto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quanto il valore atteso della media campionaria coincide con il paramtero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 della popolazione.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Invece, lo stimatore </a:t>
                </a:r>
                <a14:m>
                  <m:oMath xmlns:m="http://schemas.openxmlformats.org/officeDocument/2006/math">
                    <m:sSup>
                      <m:sSupPr>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nary>
                          <m:naryPr>
                            <m:chr m:val="∑"/>
                            <m:limLoc m:val="subSup"/>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naryPr>
                          <m:sub>
                            <m:r>
                              <m:rPr>
                                <m:brk m:alnAt="25"/>
                              </m:r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𝑖</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sub>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sup>
                          <m:e>
                            <m:sSup>
                              <m:sSup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e>
                        </m:nary>
                      </m:num>
                      <m:den>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ha come valore atteso </a:t>
                </a:r>
                <a14:m>
                  <m:oMath xmlns:m="http://schemas.openxmlformats.org/officeDocument/2006/math">
                    <m:r>
                      <m:rPr>
                        <m:sty m:val="p"/>
                      </m:rP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E</m:t>
                    </m:r>
                    <m: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sSup>
                      <m:sSupPr>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è diverso da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corretto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della varianza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invece: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nary>
                          <m:naryPr>
                            <m:chr m:val="∑"/>
                            <m:limLoc m:val="subSup"/>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naryPr>
                          <m:sub>
                            <m:r>
                              <m:rPr>
                                <m:brk m:alnAt="25"/>
                              </m:r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=1</m:t>
                            </m:r>
                          </m:sub>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sup>
                          <m:e>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e>
                        </m:nary>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den>
                    </m:f>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ea typeface="Tahoma" panose="020B0604030504040204" pitchFamily="34" charset="0"/>
                    <a:cs typeface="Tahoma" panose="020B0604030504040204" pitchFamily="34" charset="0"/>
                  </a:rPr>
                  <a:t> </a:t>
                </a:r>
                <a14:m>
                  <m:oMath xmlns:m="http://schemas.openxmlformats.org/officeDocument/2006/math">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−1</m:t>
                        </m:r>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oMath>
                </a14:m>
                <a:r>
                  <a:rPr lang="it-IT" sz="2400">
                    <a:solidFill>
                      <a:schemeClr val="tx1"/>
                    </a:solidFill>
                    <a:ea typeface="Tahoma" panose="020B0604030504040204" pitchFamily="34" charset="0"/>
                    <a:cs typeface="Tahoma" panose="020B0604030504040204" pitchFamily="34" charset="0"/>
                  </a:rPr>
                  <a:t>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ha come valore atteso </a:t>
                </a:r>
                <a14:m>
                  <m:oMath xmlns:m="http://schemas.openxmlformats.org/officeDocument/2006/math">
                    <m:r>
                      <m:rPr>
                        <m:sty m:val="p"/>
                      </m:rPr>
                      <a:rPr lang="it-IT" sz="2400">
                        <a:solidFill>
                          <a:schemeClr val="tx1"/>
                        </a:solidFill>
                        <a:latin typeface="Cambria Math" panose="02040503050406030204" pitchFamily="18" charset="0"/>
                        <a:ea typeface="Tahoma" panose="020B0604030504040204" pitchFamily="34" charset="0"/>
                        <a:cs typeface="Tahoma" panose="020B0604030504040204" pitchFamily="34" charset="0"/>
                      </a:rPr>
                      <m:t>E</m:t>
                    </m:r>
                    <m:r>
                      <a:rPr lang="it-IT" sz="2400">
                        <a:solidFill>
                          <a:schemeClr val="tx1"/>
                        </a:solidFill>
                        <a:latin typeface="Cambria Math" panose="02040503050406030204" pitchFamily="18" charset="0"/>
                        <a:ea typeface="Tahoma" panose="020B0604030504040204" pitchFamily="34" charset="0"/>
                        <a:cs typeface="Tahoma" panose="020B0604030504040204" pitchFamily="34" charset="0"/>
                      </a:rPr>
                      <m:t>[</m:t>
                    </m:r>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−1</m:t>
                        </m:r>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sSup>
                      <m:sSupPr>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8" y="1232694"/>
                <a:ext cx="6794783" cy="4392612"/>
              </a:xfrm>
              <a:blipFill>
                <a:blip r:embed="rId2"/>
                <a:stretch>
                  <a:fillRect l="-2511" t="-2080" r="-2242"/>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desiderabili degli Stimatori: Correttezza</a:t>
            </a:r>
            <a:endParaRPr lang="it-IT" dirty="0"/>
          </a:p>
        </p:txBody>
      </p:sp>
      <p:pic>
        <p:nvPicPr>
          <p:cNvPr id="8" name="Immagine 7" descr="Immagine che contiene testo, orologio&#10;&#10;Descrizione generata automaticamente">
            <a:extLst>
              <a:ext uri="{FF2B5EF4-FFF2-40B4-BE49-F238E27FC236}">
                <a16:creationId xmlns:a16="http://schemas.microsoft.com/office/drawing/2014/main" id="{16AB1DAF-26E8-575F-7149-35E3D4795AAA}"/>
              </a:ext>
            </a:extLst>
          </p:cNvPr>
          <p:cNvPicPr>
            <a:picLocks noChangeAspect="1"/>
          </p:cNvPicPr>
          <p:nvPr/>
        </p:nvPicPr>
        <p:blipFill>
          <a:blip r:embed="rId3"/>
          <a:stretch>
            <a:fillRect/>
          </a:stretch>
        </p:blipFill>
        <p:spPr>
          <a:xfrm>
            <a:off x="7524091" y="2493893"/>
            <a:ext cx="3955900" cy="3239745"/>
          </a:xfrm>
          <a:prstGeom prst="rect">
            <a:avLst/>
          </a:prstGeom>
        </p:spPr>
      </p:pic>
    </p:spTree>
    <p:extLst>
      <p:ext uri="{BB962C8B-B14F-4D97-AF65-F5344CB8AC3E}">
        <p14:creationId xmlns:p14="http://schemas.microsoft.com/office/powerpoint/2010/main" val="2623980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820331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campo della statstica fornisce molti strumenti che possono  essere usati anche gli obiettivi del machine learning di risolvere un compito non solo sul training set ma anche di generalizzare. Concetti fondamentali come stima dei parametri, bias e varianza sono utili per caratterizzare formalmente le nozioni di generalizzazione, underfitting e overfitting</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puntuale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dei parametri rappresenta l'insieme dei metodi di statistica inferenziale che permettono di attribuire un valore ad un parametro della popolazione, utilizzando i dati di un campione casuale osservato (x1, x2,…,xn) ed elaborandoli.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Stimatori, Bias e Varianza per il Machine Learning</a:t>
            </a:r>
            <a:endParaRPr lang="it-IT" dirty="0"/>
          </a:p>
        </p:txBody>
      </p:sp>
      <p:pic>
        <p:nvPicPr>
          <p:cNvPr id="4" name="Immagine 3">
            <a:extLst>
              <a:ext uri="{FF2B5EF4-FFF2-40B4-BE49-F238E27FC236}">
                <a16:creationId xmlns:a16="http://schemas.microsoft.com/office/drawing/2014/main" id="{1D49AD20-C368-5814-3F94-DA7E3090D91B}"/>
              </a:ext>
            </a:extLst>
          </p:cNvPr>
          <p:cNvPicPr>
            <a:picLocks noChangeAspect="1"/>
          </p:cNvPicPr>
          <p:nvPr/>
        </p:nvPicPr>
        <p:blipFill>
          <a:blip r:embed="rId2"/>
          <a:stretch>
            <a:fillRect/>
          </a:stretch>
        </p:blipFill>
        <p:spPr>
          <a:xfrm>
            <a:off x="8526780" y="1922981"/>
            <a:ext cx="3341752" cy="3714999"/>
          </a:xfrm>
          <a:prstGeom prst="rect">
            <a:avLst/>
          </a:prstGeom>
        </p:spPr>
      </p:pic>
    </p:spTree>
    <p:extLst>
      <p:ext uri="{BB962C8B-B14F-4D97-AF65-F5344CB8AC3E}">
        <p14:creationId xmlns:p14="http://schemas.microsoft.com/office/powerpoint/2010/main" val="2188211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1163231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 Puntuale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dunque il tentativo di fornire la migliore predizione singola ad alcune quantità di interesse. In generale le quantità di interesse possono essere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singolo parametro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un vettore di parametri in alcuni modelli parametrici, come i pesi di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rete neurale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i coefficienti di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regressione lineare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 fine di distringere le stime dei parametri dai loro valori veri, la nostra convenzione sarà di denotare una stima puntuale di un parametro </a:t>
                </a:r>
                <a:r>
                  <a:rPr lang="el-GR" sz="2400">
                    <a:solidFill>
                      <a:schemeClr val="tx1"/>
                    </a:solidFill>
                    <a:latin typeface="Tahoma" panose="020B0604030504040204" pitchFamily="34" charset="0"/>
                    <a:ea typeface="Tahoma" panose="020B0604030504040204" pitchFamily="34" charset="0"/>
                    <a:cs typeface="Tahoma" panose="020B0604030504040204" pitchFamily="34" charset="0"/>
                  </a:rPr>
                  <a:t>ϴ</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con </a:t>
                </a:r>
                <a14:m>
                  <m:oMath xmlns:m="http://schemas.openxmlformats.org/officeDocument/2006/math">
                    <m:acc>
                      <m:accPr>
                        <m:chr m:val="̂"/>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m:rPr>
                            <m:sty m:val="p"/>
                          </m:rPr>
                          <a:rPr lang="el-GR"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t>ϴ</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Siano                           un insieme di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m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data point (punti dati) che sono indipendenti e identicamente distribuiti. Uno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puntuale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qualsiasi funzione sui dati di tipo:  </a:t>
                </a:r>
              </a:p>
            </p:txBody>
          </p:sp>
        </mc:Choice>
        <mc:Fallback>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8" y="1232694"/>
                <a:ext cx="11632312" cy="4392612"/>
              </a:xfrm>
              <a:blipFill>
                <a:blip r:embed="rId2"/>
                <a:stretch>
                  <a:fillRect l="-1468" t="-2080" r="-1310"/>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Stima Puntuale </a:t>
            </a:r>
            <a:endParaRPr lang="it-IT" dirty="0"/>
          </a:p>
        </p:txBody>
      </p:sp>
      <p:pic>
        <p:nvPicPr>
          <p:cNvPr id="4" name="Immagine 3">
            <a:extLst>
              <a:ext uri="{FF2B5EF4-FFF2-40B4-BE49-F238E27FC236}">
                <a16:creationId xmlns:a16="http://schemas.microsoft.com/office/drawing/2014/main" id="{55B19ED7-C303-6B72-1BB9-599866FE17FD}"/>
              </a:ext>
            </a:extLst>
          </p:cNvPr>
          <p:cNvPicPr>
            <a:picLocks noChangeAspect="1"/>
          </p:cNvPicPr>
          <p:nvPr/>
        </p:nvPicPr>
        <p:blipFill>
          <a:blip r:embed="rId3"/>
          <a:stretch>
            <a:fillRect/>
          </a:stretch>
        </p:blipFill>
        <p:spPr>
          <a:xfrm>
            <a:off x="1564005" y="3594735"/>
            <a:ext cx="2505076" cy="578094"/>
          </a:xfrm>
          <a:prstGeom prst="rect">
            <a:avLst/>
          </a:prstGeom>
        </p:spPr>
      </p:pic>
      <p:pic>
        <p:nvPicPr>
          <p:cNvPr id="8" name="Immagine 7">
            <a:extLst>
              <a:ext uri="{FF2B5EF4-FFF2-40B4-BE49-F238E27FC236}">
                <a16:creationId xmlns:a16="http://schemas.microsoft.com/office/drawing/2014/main" id="{F4E2EB14-CB77-C43B-B2D9-2581405EDA91}"/>
              </a:ext>
            </a:extLst>
          </p:cNvPr>
          <p:cNvPicPr>
            <a:picLocks noChangeAspect="1"/>
          </p:cNvPicPr>
          <p:nvPr/>
        </p:nvPicPr>
        <p:blipFill>
          <a:blip r:embed="rId4"/>
          <a:stretch>
            <a:fillRect/>
          </a:stretch>
        </p:blipFill>
        <p:spPr>
          <a:xfrm>
            <a:off x="4334377" y="5102150"/>
            <a:ext cx="4138042" cy="867654"/>
          </a:xfrm>
          <a:prstGeom prst="rect">
            <a:avLst/>
          </a:prstGeom>
        </p:spPr>
      </p:pic>
    </p:spTree>
    <p:extLst>
      <p:ext uri="{BB962C8B-B14F-4D97-AF65-F5344CB8AC3E}">
        <p14:creationId xmlns:p14="http://schemas.microsoft.com/office/powerpoint/2010/main" val="180751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430692" cy="4392612"/>
          </a:xfrm>
        </p:spPr>
        <p:txBody>
          <a:bodyPr/>
          <a:lstStyle/>
          <a:p>
            <a:pPr marL="342900" indent="-342900" algn="just">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Definizione di Statistica: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una scienza che per oggetto l’acquisizione, l’elaborazione e la valutazione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qualitativa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quantitativa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dei dati riguardanti fenomeni di massa suscettibili alla misurazione. Nell’ambito della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si distinguono due settori: 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descrittiva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inferenziale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induttiva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collettivo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collettività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rappresenta l'insieme di unità statistiche omogenee rispetto ad alcuni caratteri di cui si acquisiscono informazioni per studiarne le modalità; non è necessariamente riferito a esseri umani. </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Campo di analisi della statistica</a:t>
            </a:r>
            <a:endParaRPr lang="it-IT" dirty="0"/>
          </a:p>
        </p:txBody>
      </p:sp>
      <p:pic>
        <p:nvPicPr>
          <p:cNvPr id="6" name="Immagine 5">
            <a:extLst>
              <a:ext uri="{FF2B5EF4-FFF2-40B4-BE49-F238E27FC236}">
                <a16:creationId xmlns:a16="http://schemas.microsoft.com/office/drawing/2014/main" id="{D87F81CC-5CF8-9286-76BF-B13E4F96ED9E}"/>
              </a:ext>
            </a:extLst>
          </p:cNvPr>
          <p:cNvPicPr>
            <a:picLocks noChangeAspect="1"/>
          </p:cNvPicPr>
          <p:nvPr/>
        </p:nvPicPr>
        <p:blipFill>
          <a:blip r:embed="rId3"/>
          <a:stretch>
            <a:fillRect/>
          </a:stretch>
        </p:blipFill>
        <p:spPr>
          <a:xfrm>
            <a:off x="8171734" y="1913187"/>
            <a:ext cx="3460197" cy="3460197"/>
          </a:xfrm>
          <a:prstGeom prst="rect">
            <a:avLst/>
          </a:prstGeom>
        </p:spPr>
      </p:pic>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11269308"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 puntuale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anche riferirsi alla stima delle relazioni tra input e variabili di target. Ci riferiamo a questi tipi di stime puntuali come stimatori di funzione (o approssimatori di funzione).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Stiamo cercando di predire una variabile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dato un vettore di input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Assumiamo che ci sia una funzione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descrive la relazione approssimata tra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esempio assumiamo che y=f(x) + </a:t>
                </a:r>
                <a:r>
                  <a:rPr lang="el-GR" sz="2400" b="1">
                    <a:solidFill>
                      <a:schemeClr val="tx1"/>
                    </a:solidFill>
                    <a:latin typeface="Tahoma" panose="020B0604030504040204" pitchFamily="34" charset="0"/>
                    <a:ea typeface="Tahoma" panose="020B0604030504040204" pitchFamily="34" charset="0"/>
                    <a:cs typeface="Tahoma" panose="020B0604030504040204" pitchFamily="34" charset="0"/>
                  </a:rPr>
                  <a:t>ϵ</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dove </a:t>
                </a:r>
                <a:r>
                  <a:rPr lang="el-GR" sz="2400" b="1">
                    <a:solidFill>
                      <a:schemeClr val="tx1"/>
                    </a:solidFill>
                    <a:latin typeface="Tahoma" panose="020B0604030504040204" pitchFamily="34" charset="0"/>
                    <a:ea typeface="Tahoma" panose="020B0604030504040204" pitchFamily="34" charset="0"/>
                    <a:cs typeface="Tahoma" panose="020B0604030504040204" pitchFamily="34" charset="0"/>
                  </a:rPr>
                  <a:t>ϵ</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sta per la parte di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non è predicibile a partire dalla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Nella stima di funzioni siamo interessati ad approssimare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𝑓</m:t>
                    </m:r>
                  </m:oMath>
                </a14:m>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attraverso un modello o stima</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𝑓</m:t>
                        </m:r>
                      </m:e>
                    </m:acc>
                  </m:oMath>
                </a14:m>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Stimare una funzione è lo stesso di stimare il parametro </a:t>
                </a:r>
                <a:r>
                  <a:rPr lang="el-GR" sz="2400">
                    <a:solidFill>
                      <a:schemeClr val="tx1"/>
                    </a:solidFill>
                    <a:latin typeface="Tahoma" panose="020B0604030504040204" pitchFamily="34" charset="0"/>
                    <a:ea typeface="Tahoma" panose="020B0604030504040204" pitchFamily="34" charset="0"/>
                    <a:cs typeface="Tahoma" panose="020B0604030504040204" pitchFamily="34" charset="0"/>
                  </a:rPr>
                  <a:t>ϴ</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altre parole lo stimatore di funzione </a:t>
                </a:r>
                <a14:m>
                  <m:oMath xmlns:m="http://schemas.openxmlformats.org/officeDocument/2006/math">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𝑓</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semplicemente uno stimatore puntuale nello spazio puntuale delle funzioni. La regressione lineare e la regressione polinomiale sono entrambi possono essere interpretati come stima di paramtri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W</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oppure come stima di una funzione </a:t>
                </a:r>
                <a14:m>
                  <m:oMath xmlns:m="http://schemas.openxmlformats.org/officeDocument/2006/math">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𝑓</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fa un mapping dalla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alla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it-IT" sz="2400" i="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8" y="1232694"/>
                <a:ext cx="11269308" cy="4392612"/>
              </a:xfrm>
              <a:blipFill>
                <a:blip r:embed="rId2"/>
                <a:stretch>
                  <a:fillRect l="-1514" t="-2080" r="-2217" b="-20388"/>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desiderabili degli Stimatori: Correttezza</a:t>
            </a:r>
            <a:endParaRPr lang="it-IT" dirty="0"/>
          </a:p>
        </p:txBody>
      </p:sp>
    </p:spTree>
    <p:extLst>
      <p:ext uri="{BB962C8B-B14F-4D97-AF65-F5344CB8AC3E}">
        <p14:creationId xmlns:p14="http://schemas.microsoft.com/office/powerpoint/2010/main" val="2048018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825217" y="1213806"/>
            <a:ext cx="7019779"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Descrittiva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rappresenta le caratteristiche di un fenomeno collettivo attraverso strumenti statistici quali strumenti grafici o numerici che effettuano una sintesi (sintetizzano) di masse di dati grezzi chiamati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microdati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(come quelli derivanti dallo studio di un’intera popolazione) senza alterarne il significato complessivo.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Inferenziale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partendo dall’osservazione di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individui rappresentativo di un gruppo o di una popolazione, permette, tramite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induzione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probabilistica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trarre indicazioni valide per l’intero gruppo o popolazione.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Statistica Descrittiva e Statistica Inferenziale</a:t>
            </a:r>
            <a:endParaRPr lang="it-IT" dirty="0"/>
          </a:p>
        </p:txBody>
      </p:sp>
      <p:pic>
        <p:nvPicPr>
          <p:cNvPr id="4" name="Immagine 3">
            <a:extLst>
              <a:ext uri="{FF2B5EF4-FFF2-40B4-BE49-F238E27FC236}">
                <a16:creationId xmlns:a16="http://schemas.microsoft.com/office/drawing/2014/main" id="{2609DA0F-AA31-3DDD-6680-83D21F6ED214}"/>
              </a:ext>
            </a:extLst>
          </p:cNvPr>
          <p:cNvPicPr>
            <a:picLocks noChangeAspect="1"/>
          </p:cNvPicPr>
          <p:nvPr/>
        </p:nvPicPr>
        <p:blipFill>
          <a:blip r:embed="rId2"/>
          <a:stretch>
            <a:fillRect/>
          </a:stretch>
        </p:blipFill>
        <p:spPr>
          <a:xfrm>
            <a:off x="574293" y="2066925"/>
            <a:ext cx="4250923" cy="2997444"/>
          </a:xfrm>
          <a:prstGeom prst="rect">
            <a:avLst/>
          </a:prstGeom>
        </p:spPr>
      </p:pic>
    </p:spTree>
    <p:extLst>
      <p:ext uri="{BB962C8B-B14F-4D97-AF65-F5344CB8AC3E}">
        <p14:creationId xmlns:p14="http://schemas.microsoft.com/office/powerpoint/2010/main" val="27746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5342983" cy="4392612"/>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pura o teorica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racchiude regole e principi generali propri della scienza statistica astratta, indipendentemente dal fenomeno di riferimento. </a:t>
            </a:r>
          </a:p>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applicata: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 seconda della materia a cui si applica la statistica possono distinguersi varie specializzazioni: statistica economica, statistica medica, statistica demografica, ecc. Il campo di applicazione della statistica si è notevolmente esteso negli ultimi anni. </a:t>
            </a:r>
          </a:p>
          <a:p>
            <a:pPr marL="342900" indent="-342900">
              <a:buFont typeface="Wingdings" panose="05000000000000000000" pitchFamily="2" charset="2"/>
              <a:buChar char="ü"/>
            </a:pP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Statistica Pura vs Statistica Applicata</a:t>
            </a:r>
            <a:endParaRPr lang="it-IT" dirty="0"/>
          </a:p>
        </p:txBody>
      </p:sp>
      <p:pic>
        <p:nvPicPr>
          <p:cNvPr id="6" name="Immagine 5">
            <a:extLst>
              <a:ext uri="{FF2B5EF4-FFF2-40B4-BE49-F238E27FC236}">
                <a16:creationId xmlns:a16="http://schemas.microsoft.com/office/drawing/2014/main" id="{6BE4E1D5-0D00-EDA3-59D1-4739AAB6E1E0}"/>
              </a:ext>
            </a:extLst>
          </p:cNvPr>
          <p:cNvPicPr>
            <a:picLocks noChangeAspect="1"/>
          </p:cNvPicPr>
          <p:nvPr/>
        </p:nvPicPr>
        <p:blipFill>
          <a:blip r:embed="rId2"/>
          <a:stretch>
            <a:fillRect/>
          </a:stretch>
        </p:blipFill>
        <p:spPr>
          <a:xfrm>
            <a:off x="6096000" y="2105174"/>
            <a:ext cx="5554760" cy="3501244"/>
          </a:xfrm>
          <a:prstGeom prst="rect">
            <a:avLst/>
          </a:prstGeom>
        </p:spPr>
      </p:pic>
    </p:spTree>
    <p:extLst>
      <p:ext uri="{BB962C8B-B14F-4D97-AF65-F5344CB8AC3E}">
        <p14:creationId xmlns:p14="http://schemas.microsoft.com/office/powerpoint/2010/main" val="288304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457200" indent="-457200">
              <a:buFont typeface="+mj-lt"/>
              <a:buAutoNum type="arabicPeriod"/>
            </a:pP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Definizione degli Obiettivi: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Si tratta di una fase delicata in cui lo statistico deve individuare gli obiettivi delimitando lo spazio di ricerca in termini spaziali e temporali. </a:t>
            </a:r>
          </a:p>
          <a:p>
            <a:pPr marL="457200" indent="-457200">
              <a:buFont typeface="+mj-lt"/>
              <a:buAutoNum type="arabicPeriod"/>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Rilevazione: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l’osservazione dei caratteri relativi alle unità statistiche mediante opportuni strumenti di rilevazione statistica. Questa fase può essere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completa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censimento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 eseguita su tutte le unità statistiche che costituiscono la popolazione del fenomeno in esame. Oppure questa fase può essere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parziale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 viene condotta su un campione estratto dalla popolazione e il suo impiego si basa sull’approccio induttivo (dalla parte al tutto, dal principio specifico al principio generale) tipico dell’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Inferenza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Le </a:t>
            </a:r>
            <a:r>
              <a:rPr lang="it-IT" altLang="it-IT" dirty="0"/>
              <a:t>5 fasi dell’Analisi Statistica</a:t>
            </a:r>
            <a:endParaRPr lang="it-IT" dirty="0"/>
          </a:p>
        </p:txBody>
      </p:sp>
      <p:pic>
        <p:nvPicPr>
          <p:cNvPr id="6" name="Immagine 5">
            <a:extLst>
              <a:ext uri="{FF2B5EF4-FFF2-40B4-BE49-F238E27FC236}">
                <a16:creationId xmlns:a16="http://schemas.microsoft.com/office/drawing/2014/main" id="{F762EB81-5F32-8CFD-CAC3-5823C5C8CC95}"/>
              </a:ext>
            </a:extLst>
          </p:cNvPr>
          <p:cNvPicPr>
            <a:picLocks noChangeAspect="1"/>
          </p:cNvPicPr>
          <p:nvPr/>
        </p:nvPicPr>
        <p:blipFill>
          <a:blip r:embed="rId2"/>
          <a:stretch>
            <a:fillRect/>
          </a:stretch>
        </p:blipFill>
        <p:spPr>
          <a:xfrm>
            <a:off x="8398411" y="2170087"/>
            <a:ext cx="3666099" cy="3333750"/>
          </a:xfrm>
          <a:prstGeom prst="rect">
            <a:avLst/>
          </a:prstGeom>
        </p:spPr>
      </p:pic>
    </p:spTree>
    <p:extLst>
      <p:ext uri="{BB962C8B-B14F-4D97-AF65-F5344CB8AC3E}">
        <p14:creationId xmlns:p14="http://schemas.microsoft.com/office/powerpoint/2010/main" val="198047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11067741" cy="4392612"/>
          </a:xfrm>
        </p:spPr>
        <p:txBody>
          <a:bodyPr/>
          <a:lstStyle/>
          <a:p>
            <a:pPr algn="just"/>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NOTA: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I dati sono raccolti su modelli che sono dei veri e propri  formulari completi di domande e risposte, predisposti in modo da ottenere quei dati che interessano ai fini dell'analisi. </a:t>
            </a:r>
          </a:p>
          <a:p>
            <a:pPr algn="just"/>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 rilevazione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dei dati può essere svolta da enti privati (aziende, società commerciali, studi professionali, ecc.) o pubblici. In Italia, l'organo statistico ufficiale dello Stato è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l'ISTAT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(Istituto Nazionale di Statistica), persona giuridica di diritto pubblico con ordinamento autonomo, sottoposta alla vigilanza della Presidenza del Consiglio dei Ministri e al controllo della Corte dei Conti. </a:t>
            </a:r>
          </a:p>
          <a:p>
            <a:pPr marL="457200" indent="-457200" algn="just">
              <a:buFont typeface="+mj-lt"/>
              <a:buAutoNum type="arabicPeriod" startAt="3"/>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Elaborazione dei dati: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in questa fase i dati rilevati sono sintetizzati allo scopo di ottenere dati più significative. </a:t>
            </a:r>
          </a:p>
          <a:p>
            <a:pPr marL="457200" indent="-457200" algn="just">
              <a:buFont typeface="+mj-lt"/>
              <a:buAutoNum type="arabicPeriod" startAt="3"/>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Presentazione e interpretazione dei dati: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Consiste nella rappresentazione dei dati attraverso tabelle, grafici e indici, e nella spiegazione dei risultati ottenuti dall'intera analisi statistica.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Le </a:t>
            </a:r>
            <a:r>
              <a:rPr lang="it-IT" altLang="it-IT" dirty="0"/>
              <a:t>5 fasi dell’Analisi Statistica</a:t>
            </a:r>
            <a:endParaRPr lang="it-IT" dirty="0"/>
          </a:p>
        </p:txBody>
      </p:sp>
    </p:spTree>
    <p:extLst>
      <p:ext uri="{BB962C8B-B14F-4D97-AF65-F5344CB8AC3E}">
        <p14:creationId xmlns:p14="http://schemas.microsoft.com/office/powerpoint/2010/main" val="408443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5848471" cy="4392612"/>
          </a:xfrm>
        </p:spPr>
        <p:txBody>
          <a:bodyPr/>
          <a:lstStyle/>
          <a:p>
            <a:pPr marL="457200" indent="-457200" algn="just">
              <a:buFont typeface="+mj-lt"/>
              <a:buAutoNum type="arabicPeriod" startAt="5"/>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Applicazione degli esiti dell'analisi: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La statistica non è una scienza fine a se stessa, ma richiede di essere applicate a diversi campi. In questa fase è compito dello statistico definire i limiti e i criteri di applicazione dei risultati dell'analisi.</a:t>
            </a:r>
          </a:p>
          <a:p>
            <a:pPr algn="just"/>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La 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utilizzata sia nello studio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fenomeni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naturali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fenomeni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scientifici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 chimica, biologia, fisica, medicina, ecc. ) e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fenomeni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sociali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 economia, sociologia, ecc. ), in ambito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tecnico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ingegneristico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ecc.</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457200" indent="-457200" algn="just">
              <a:buFont typeface="+mj-lt"/>
              <a:buAutoNum type="arabicPeriod" startAt="5"/>
            </a:pPr>
            <a:endParaRPr lang="en-US"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Le </a:t>
            </a:r>
            <a:r>
              <a:rPr lang="it-IT" altLang="it-IT" dirty="0"/>
              <a:t>5 fasi dell’Analisi Statistica</a:t>
            </a:r>
            <a:endParaRPr lang="it-IT" dirty="0"/>
          </a:p>
        </p:txBody>
      </p:sp>
      <p:pic>
        <p:nvPicPr>
          <p:cNvPr id="4" name="Immagine 3">
            <a:extLst>
              <a:ext uri="{FF2B5EF4-FFF2-40B4-BE49-F238E27FC236}">
                <a16:creationId xmlns:a16="http://schemas.microsoft.com/office/drawing/2014/main" id="{7A8A9D20-188B-4A6B-1798-A65D5CA1726C}"/>
              </a:ext>
            </a:extLst>
          </p:cNvPr>
          <p:cNvPicPr>
            <a:picLocks noChangeAspect="1"/>
          </p:cNvPicPr>
          <p:nvPr/>
        </p:nvPicPr>
        <p:blipFill>
          <a:blip r:embed="rId2"/>
          <a:stretch>
            <a:fillRect/>
          </a:stretch>
        </p:blipFill>
        <p:spPr>
          <a:xfrm>
            <a:off x="6772498" y="2321959"/>
            <a:ext cx="4517088" cy="2619911"/>
          </a:xfrm>
          <a:prstGeom prst="rect">
            <a:avLst/>
          </a:prstGeom>
        </p:spPr>
      </p:pic>
    </p:spTree>
    <p:extLst>
      <p:ext uri="{BB962C8B-B14F-4D97-AF65-F5344CB8AC3E}">
        <p14:creationId xmlns:p14="http://schemas.microsoft.com/office/powerpoint/2010/main" val="242656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Spesso non si hanno le risorse disponibili per effettuare una rilevazione di dati che riguardi l'intera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interessata da un fenomeno. Per esempio potrebbe succedere che tale popolazione è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infinita,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ed una rilevazione completa (esaustiva) risulta impossibile.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questi casi si procede ad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rilevazione di dati per campione.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Il campione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quella parte del collettivo statistico che viene sottoposto ad osservazione.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L'insieme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 una certa ampiezza che si possono estrarre da un dato collettivo mediante una determinata procedura prende il nome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Universo dei Campioni.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La Teoria della Stima</a:t>
            </a:r>
            <a:endParaRPr lang="it-IT" dirty="0"/>
          </a:p>
        </p:txBody>
      </p:sp>
      <p:pic>
        <p:nvPicPr>
          <p:cNvPr id="4" name="Immagine 3">
            <a:extLst>
              <a:ext uri="{FF2B5EF4-FFF2-40B4-BE49-F238E27FC236}">
                <a16:creationId xmlns:a16="http://schemas.microsoft.com/office/drawing/2014/main" id="{70E614EB-7F62-70C9-1FA3-22EB0D2D2429}"/>
              </a:ext>
            </a:extLst>
          </p:cNvPr>
          <p:cNvPicPr>
            <a:picLocks noChangeAspect="1"/>
          </p:cNvPicPr>
          <p:nvPr/>
        </p:nvPicPr>
        <p:blipFill>
          <a:blip r:embed="rId2"/>
          <a:stretch>
            <a:fillRect/>
          </a:stretch>
        </p:blipFill>
        <p:spPr>
          <a:xfrm>
            <a:off x="8595361" y="2273798"/>
            <a:ext cx="3207392" cy="2061895"/>
          </a:xfrm>
          <a:prstGeom prst="rect">
            <a:avLst/>
          </a:prstGeom>
        </p:spPr>
      </p:pic>
    </p:spTree>
    <p:extLst>
      <p:ext uri="{BB962C8B-B14F-4D97-AF65-F5344CB8AC3E}">
        <p14:creationId xmlns:p14="http://schemas.microsoft.com/office/powerpoint/2010/main" val="4248559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41190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numerosità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consistenza)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dipende dalla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numerosità della popolazione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L'Inferenza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statistica inferenziale) è quella parte dell'analisi statistica che tenta di derivare dalle informazioni raccolte sul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altre informazioni riguardanti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modo da "inferire" quali sono le caratteristiche salienti della popolazione a partire da quelle del campuione.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procedimento in base al quale si perviene alla costituzione del campione e alla rilevazione dei dati relativi ad esso.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L'estrazione di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avvenire in due modalità: </a:t>
            </a:r>
          </a:p>
          <a:p>
            <a:pPr marL="971550" lvl="1" indent="-51435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con reimmissione</a:t>
            </a:r>
          </a:p>
          <a:p>
            <a:pPr marL="971550" lvl="1" indent="-51435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senza reimmissione </a:t>
            </a:r>
            <a:endParaRPr lang="it-IT" sz="26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La Teoria della Stima</a:t>
            </a:r>
            <a:endParaRPr lang="it-IT" dirty="0"/>
          </a:p>
        </p:txBody>
      </p:sp>
    </p:spTree>
    <p:extLst>
      <p:ext uri="{BB962C8B-B14F-4D97-AF65-F5344CB8AC3E}">
        <p14:creationId xmlns:p14="http://schemas.microsoft.com/office/powerpoint/2010/main" val="81087457"/>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2.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3.xml><?xml version="1.0" encoding="utf-8"?>
<ds:datastoreItem xmlns:ds="http://schemas.openxmlformats.org/officeDocument/2006/customXml" ds:itemID="{3EF378BC-F4D0-4510-B4EC-07B6EFE18CF8}">
  <ds:schemaRefs>
    <ds:schemaRef ds:uri="http://schemas.microsoft.com/office/2006/metadata/properties"/>
    <ds:schemaRef ds:uri="http://purl.org/dc/elements/1.1/"/>
    <ds:schemaRef ds:uri="679261c3-551f-4e86-913f-177e0e529669"/>
    <ds:schemaRef ds:uri="http://schemas.openxmlformats.org/package/2006/metadata/core-properties"/>
    <ds:schemaRef ds:uri="459159c4-d20a-4ff3-9b11-fbd127bd52e5"/>
    <ds:schemaRef ds:uri="http://purl.org/dc/terms/"/>
    <ds:schemaRef ds:uri="http://schemas.microsoft.com/office/infopath/2007/PartnerControls"/>
    <ds:schemaRef ds:uri="http://schemas.microsoft.com/office/2006/documentManagement/types"/>
    <ds:schemaRef ds:uri="c58f2efd-82a8-4ecf-b395-8c25e928921d"/>
    <ds:schemaRef ds:uri="http://www.w3.org/XML/1998/namespace"/>
    <ds:schemaRef ds:uri="http://purl.org/dc/dcmitype/"/>
  </ds:schemaRefs>
</ds:datastoreItem>
</file>

<file path=customXml/itemProps4.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15242</TotalTime>
  <Words>2076</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21</vt:i4>
      </vt:variant>
    </vt:vector>
  </HeadingPairs>
  <TitlesOfParts>
    <vt:vector size="32" baseType="lpstr">
      <vt:lpstr>Arial</vt:lpstr>
      <vt:lpstr>Arial Narrow</vt:lpstr>
      <vt:lpstr>Calibri</vt:lpstr>
      <vt:lpstr>Cambria Math</vt:lpstr>
      <vt:lpstr>Courier New</vt:lpstr>
      <vt:lpstr>Gill Sans MT</vt:lpstr>
      <vt:lpstr>IBM Plex Sans</vt:lpstr>
      <vt:lpstr>Tahoma</vt:lpstr>
      <vt:lpstr>Wingdings</vt:lpstr>
      <vt:lpstr>Wingdings 2</vt:lpstr>
      <vt:lpstr>elenco puntato</vt:lpstr>
      <vt:lpstr>Statistics</vt:lpstr>
      <vt:lpstr>Campo di analisi della statistica</vt:lpstr>
      <vt:lpstr>Statistica Descrittiva e Statistica Inferenziale</vt:lpstr>
      <vt:lpstr>Statistica Pura vs Statistica Applicata</vt:lpstr>
      <vt:lpstr>Le 5 fasi dell’Analisi Statistica</vt:lpstr>
      <vt:lpstr>Le 5 fasi dell’Analisi Statistica</vt:lpstr>
      <vt:lpstr>Le 5 fasi dell’Analisi Statistica</vt:lpstr>
      <vt:lpstr>La Teoria della Stima</vt:lpstr>
      <vt:lpstr>La Teoria della Stima</vt:lpstr>
      <vt:lpstr>La rilevazione dei dati per campioni</vt:lpstr>
      <vt:lpstr>Campionamento statistico</vt:lpstr>
      <vt:lpstr>I parametri campionari</vt:lpstr>
      <vt:lpstr>Riassunto campionario</vt:lpstr>
      <vt:lpstr>Proprietà di uno stimatore</vt:lpstr>
      <vt:lpstr>Proprietà di uno stimatore</vt:lpstr>
      <vt:lpstr>Proprietà desiderabili degli Stimatori: Correttezza</vt:lpstr>
      <vt:lpstr>Proprietà desiderabili degli Stimatori: Correttezza</vt:lpstr>
      <vt:lpstr>Stimatori, Bias e Varianza per il Machine Learning</vt:lpstr>
      <vt:lpstr>Stima Puntuale </vt:lpstr>
      <vt:lpstr>Proprietà desiderabili degli Stimatori: Correttezza</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476</cp:revision>
  <dcterms:created xsi:type="dcterms:W3CDTF">2020-06-26T06:32:12Z</dcterms:created>
  <dcterms:modified xsi:type="dcterms:W3CDTF">2022-07-01T22:56:14Z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