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5"/>
  </p:notesMasterIdLst>
  <p:sldIdLst>
    <p:sldId id="256" r:id="rId6"/>
    <p:sldId id="319" r:id="rId7"/>
    <p:sldId id="340" r:id="rId8"/>
    <p:sldId id="341" r:id="rId9"/>
    <p:sldId id="342" r:id="rId10"/>
    <p:sldId id="345" r:id="rId11"/>
    <p:sldId id="347" r:id="rId12"/>
    <p:sldId id="363" r:id="rId13"/>
    <p:sldId id="365" r:id="rId14"/>
    <p:sldId id="364" r:id="rId15"/>
    <p:sldId id="366" r:id="rId16"/>
    <p:sldId id="367" r:id="rId17"/>
    <p:sldId id="346" r:id="rId18"/>
    <p:sldId id="348" r:id="rId19"/>
    <p:sldId id="349" r:id="rId20"/>
    <p:sldId id="350" r:id="rId21"/>
    <p:sldId id="351" r:id="rId22"/>
    <p:sldId id="352" r:id="rId23"/>
    <p:sldId id="353" r:id="rId24"/>
    <p:sldId id="355" r:id="rId25"/>
    <p:sldId id="354" r:id="rId26"/>
    <p:sldId id="357" r:id="rId27"/>
    <p:sldId id="360" r:id="rId28"/>
    <p:sldId id="361" r:id="rId29"/>
    <p:sldId id="362" r:id="rId30"/>
    <p:sldId id="358" r:id="rId31"/>
    <p:sldId id="359" r:id="rId32"/>
    <p:sldId id="356" r:id="rId33"/>
    <p:sldId id="343" r:id="rId3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2" d="100"/>
          <a:sy n="62" d="100"/>
        </p:scale>
        <p:origin x="108"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8694412"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 caratteri statistici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sono gli aspetti del fenomeno oggetto di rilevazione. A loro volta i caratteri statistici si dividono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(tipo di attività, genere, direzione del vento) 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(come il reddito, la produzione, l'età, ecc.).</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Le tabelle statistiche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emergono dalle operazioni di spoglio dei risultati di indagine statistiche, attraverso la classificazione dei dati rilevati in base alle modalità (o manifestazione dei caratteri). Le tabelle possono essere: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semplice: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ad un solo carattere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multiple o a più entrate: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 più di un carattere, combinando ciascuna modalità di un carattere con le modalità dell'uno o degli altri caratteri. </a:t>
            </a:r>
          </a:p>
          <a:p>
            <a:pPr marL="457200" indent="-457200" algn="just">
              <a:buFont typeface="Wingdings" panose="05000000000000000000" pitchFamily="2" charset="2"/>
              <a:buChar char="ü"/>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pic>
        <p:nvPicPr>
          <p:cNvPr id="4" name="Immagine 3" descr="Immagine che contiene tavolo&#10;&#10;Descrizione generata automaticamente">
            <a:extLst>
              <a:ext uri="{FF2B5EF4-FFF2-40B4-BE49-F238E27FC236}">
                <a16:creationId xmlns:a16="http://schemas.microsoft.com/office/drawing/2014/main" id="{D5F71E2E-4B4B-4326-1A06-D6A628F986D8}"/>
              </a:ext>
            </a:extLst>
          </p:cNvPr>
          <p:cNvPicPr>
            <a:picLocks noChangeAspect="1"/>
          </p:cNvPicPr>
          <p:nvPr/>
        </p:nvPicPr>
        <p:blipFill>
          <a:blip r:embed="rId2"/>
          <a:stretch>
            <a:fillRect/>
          </a:stretch>
        </p:blipFill>
        <p:spPr>
          <a:xfrm>
            <a:off x="9348038" y="2804042"/>
            <a:ext cx="2619375" cy="1743075"/>
          </a:xfrm>
          <a:prstGeom prst="rect">
            <a:avLst/>
          </a:prstGeom>
        </p:spPr>
      </p:pic>
    </p:spTree>
    <p:extLst>
      <p:ext uri="{BB962C8B-B14F-4D97-AF65-F5344CB8AC3E}">
        <p14:creationId xmlns:p14="http://schemas.microsoft.com/office/powerpoint/2010/main" val="117034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03007" y="1232694"/>
            <a:ext cx="11622547"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tabella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definisce mediante qualificazioni non determinabili numericamente e/o mediante numeri che sono: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intensità: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la misura o la grandezza di un carattere (come il peso di una persona, l'ammontare degli investimenti di un'azienda, ecc..)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frequenze: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il numero di volte in cui una modalità del carattere si presenta nelle unità statistiche (come il numero degli iscritti alle liste di leva di uno specifico anno, il numero di iscritti ai licei scientifici in un dato anno scolastico, ecc..)</a:t>
            </a:r>
          </a:p>
          <a:p>
            <a:pPr marL="457200" indent="-4572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 sua volta le frequenze si distingono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assolute,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il numero di unità di un collettivo che presenta una data modalità (valore)  di un carattere,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relative,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derivano dalla frequenza assoluta fratto il totale delle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percentuali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sono le frequenze relative per 100, e infine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cumulate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le frequenze delle osservazioni che hanno un valore del carattere minore a una prestabilità modalità</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spTree>
    <p:extLst>
      <p:ext uri="{BB962C8B-B14F-4D97-AF65-F5344CB8AC3E}">
        <p14:creationId xmlns:p14="http://schemas.microsoft.com/office/powerpoint/2010/main" val="184040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distribuzione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l'insieme delle determinazioni del carattere e delle rispettive frequenze.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alloare la distribuzione statistica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allora distribuzione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mutabile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Inoltre una variabile statistica può essere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continua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discreta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 seconda dell'insieme di dati di riferimento.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Distribuzione Statistica</a:t>
            </a:r>
            <a:endParaRPr lang="it-IT" dirty="0"/>
          </a:p>
        </p:txBody>
      </p:sp>
      <p:pic>
        <p:nvPicPr>
          <p:cNvPr id="4" name="Immagine 3">
            <a:extLst>
              <a:ext uri="{FF2B5EF4-FFF2-40B4-BE49-F238E27FC236}">
                <a16:creationId xmlns:a16="http://schemas.microsoft.com/office/drawing/2014/main" id="{615F0BEE-9A56-A86C-21EF-F4C415E5093B}"/>
              </a:ext>
            </a:extLst>
          </p:cNvPr>
          <p:cNvPicPr>
            <a:picLocks noChangeAspect="1"/>
          </p:cNvPicPr>
          <p:nvPr/>
        </p:nvPicPr>
        <p:blipFill>
          <a:blip r:embed="rId2"/>
          <a:stretch>
            <a:fillRect/>
          </a:stretch>
        </p:blipFill>
        <p:spPr>
          <a:xfrm>
            <a:off x="7801510" y="2571215"/>
            <a:ext cx="3486150" cy="1895475"/>
          </a:xfrm>
          <a:prstGeom prst="rect">
            <a:avLst/>
          </a:prstGeom>
        </p:spPr>
      </p:pic>
    </p:spTree>
    <p:extLst>
      <p:ext uri="{BB962C8B-B14F-4D97-AF65-F5344CB8AC3E}">
        <p14:creationId xmlns:p14="http://schemas.microsoft.com/office/powerpoint/2010/main" val="42736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non si hanno le risorse disponibili per effettuare una rilevazione di dati che riguardi l'intera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interessata da un fenomeno. Per esempio potrebbe succedere che tale popolazione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infinita,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una rilevazione completa (esaustiva) risulta impossibile.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questi casi si procede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di dati per campione.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quella parte del collettivo statistico che viene sottoposto ad osservazione.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L'insieme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una certa ampiezza che si possono estrarre da un dato collettivo mediante una determinata procedura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Universo dei Campioni.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pic>
        <p:nvPicPr>
          <p:cNvPr id="4" name="Immagine 3">
            <a:extLst>
              <a:ext uri="{FF2B5EF4-FFF2-40B4-BE49-F238E27FC236}">
                <a16:creationId xmlns:a16="http://schemas.microsoft.com/office/drawing/2014/main" id="{70E614EB-7F62-70C9-1FA3-22EB0D2D2429}"/>
              </a:ext>
            </a:extLst>
          </p:cNvPr>
          <p:cNvPicPr>
            <a:picLocks noChangeAspect="1"/>
          </p:cNvPicPr>
          <p:nvPr/>
        </p:nvPicPr>
        <p:blipFill>
          <a:blip r:embed="rId2"/>
          <a:stretch>
            <a:fillRect/>
          </a:stretch>
        </p:blipFill>
        <p:spPr>
          <a:xfrm>
            <a:off x="8595361" y="2273798"/>
            <a:ext cx="3207392" cy="2061895"/>
          </a:xfrm>
          <a:prstGeom prst="rect">
            <a:avLst/>
          </a:prstGeom>
        </p:spPr>
      </p:pic>
    </p:spTree>
    <p:extLst>
      <p:ext uri="{BB962C8B-B14F-4D97-AF65-F5344CB8AC3E}">
        <p14:creationId xmlns:p14="http://schemas.microsoft.com/office/powerpoint/2010/main" val="424855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consistenza)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dipende dalla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statistica inferenziale) è quella parte dell'analisi statistica che tenta di derivare dalle informazioni raccolte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altre informazioni riguardanti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modo da "inferire" quali sono le caratteristiche salienti della popolazione a partire da quelle del campuione.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procedimento in base al quale si perviene alla costituzione del campione e alla rilevazione dei dati relativi ad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L'estrazione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avvenire in due modalità: </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con reimmissione</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senza reimmissione </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spTree>
    <p:extLst>
      <p:ext uri="{BB962C8B-B14F-4D97-AF65-F5344CB8AC3E}">
        <p14:creationId xmlns:p14="http://schemas.microsoft.com/office/powerpoint/2010/main" val="8108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campionamento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reimmissione,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bernoulliano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si esclude che un elemento del campione venga ripescato una o più volte. Questo è il caso che interessa maggiormente, in quanto la reimmissione fa si che le variabili casuali rappresentate dalla prima estrazione, dalla seconda e così via siando una indipendente dall'altra, cosa che non avverrebbe in caso di estrazione senza reimmissione,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in blocco".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un unico modo per campionare da una 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casuale semplice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quello più utilizzato, quando si vuole che le unità statistiche della popolazione abbiano la stessa probabilità di entrare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rilevazione dei dati per campioni</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28BE31B4-6EDE-10B1-23A6-4FCFC55A6435}"/>
              </a:ext>
            </a:extLst>
          </p:cNvPr>
          <p:cNvPicPr>
            <a:picLocks noChangeAspect="1"/>
          </p:cNvPicPr>
          <p:nvPr/>
        </p:nvPicPr>
        <p:blipFill>
          <a:blip r:embed="rId2"/>
          <a:stretch>
            <a:fillRect/>
          </a:stretch>
        </p:blipFill>
        <p:spPr>
          <a:xfrm>
            <a:off x="8782044" y="2775256"/>
            <a:ext cx="2715487" cy="2116797"/>
          </a:xfrm>
          <a:prstGeom prst="rect">
            <a:avLst/>
          </a:prstGeom>
        </p:spPr>
      </p:pic>
    </p:spTree>
    <p:extLst>
      <p:ext uri="{BB962C8B-B14F-4D97-AF65-F5344CB8AC3E}">
        <p14:creationId xmlns:p14="http://schemas.microsoft.com/office/powerpoint/2010/main" val="201541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primo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-esimo estratto rappresenta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Estratto il campione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così via fino ad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caso di un campionamento con reimmissione o ripetizione 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variabili casuali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indipendenti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hanno identica funzione di probabilità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f(X).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funzioni di probabilità è possibile ottenere con metodi matematici un'espressione che riassuma 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caratteristiche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campione.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è importante fornire informazioni sui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parametri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popolazione che riteniamo sconosciuti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11269308" cy="4392612"/>
              </a:xfrm>
              <a:blipFill>
                <a:blip r:embed="rId2"/>
                <a:stretch>
                  <a:fillRect l="-1569" t="-2080" r="-2381" b="-16644"/>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Campionamento statistico</a:t>
            </a:r>
            <a:endParaRPr lang="it-IT" dirty="0"/>
          </a:p>
        </p:txBody>
      </p:sp>
    </p:spTree>
    <p:extLst>
      <p:ext uri="{BB962C8B-B14F-4D97-AF65-F5344CB8AC3E}">
        <p14:creationId xmlns:p14="http://schemas.microsoft.com/office/powerpoint/2010/main" val="310329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desumere i parametri della popolazione mediante parametri campionari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determinata l'ampiezza del campione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definiscono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variabili casuali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ognuna della quali rapresenta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estrazione che 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media del campione (dunque di questi valori) verrà detta media aritmetica dei valori assunti dalle variabili casuali, ovvero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Questa media non è altro uno dei possibili valori che può assumere la variabile casuale.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8269062" cy="4392612"/>
              </a:xfrm>
              <a:blipFill>
                <a:blip r:embed="rId2"/>
                <a:stretch>
                  <a:fillRect l="-2139" t="-2080" r="-2802" b="-11096"/>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 parametri campionari</a:t>
            </a: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F1E783A-A307-1095-6BD7-6ED1B43FA919}"/>
                  </a:ext>
                </a:extLst>
              </p:cNvPr>
              <p:cNvSpPr txBox="1"/>
              <p:nvPr/>
            </p:nvSpPr>
            <p:spPr>
              <a:xfrm>
                <a:off x="8879159" y="2273670"/>
                <a:ext cx="2242280" cy="503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𝑥</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3" name="CasellaDiTesto 2">
                <a:extLst>
                  <a:ext uri="{FF2B5EF4-FFF2-40B4-BE49-F238E27FC236}">
                    <a16:creationId xmlns:a16="http://schemas.microsoft.com/office/drawing/2014/main" id="{AF1E783A-A307-1095-6BD7-6ED1B43FA919}"/>
                  </a:ext>
                </a:extLst>
              </p:cNvPr>
              <p:cNvSpPr txBox="1">
                <a:spLocks noRot="1" noChangeAspect="1" noMove="1" noResize="1" noEditPoints="1" noAdjustHandles="1" noChangeArrowheads="1" noChangeShapeType="1" noTextEdit="1"/>
              </p:cNvSpPr>
              <p:nvPr/>
            </p:nvSpPr>
            <p:spPr>
              <a:xfrm>
                <a:off x="8879159" y="2273670"/>
                <a:ext cx="2242280" cy="503151"/>
              </a:xfrm>
              <a:prstGeom prst="rect">
                <a:avLst/>
              </a:prstGeom>
              <a:blipFill>
                <a:blip r:embed="rId3"/>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78A160EF-4F31-7CF7-544C-04A8A5239920}"/>
              </a:ext>
            </a:extLst>
          </p:cNvPr>
          <p:cNvCxnSpPr>
            <a:cxnSpLocks/>
          </p:cNvCxnSpPr>
          <p:nvPr/>
        </p:nvCxnSpPr>
        <p:spPr>
          <a:xfrm flipV="1">
            <a:off x="5825447" y="2776821"/>
            <a:ext cx="3565133" cy="155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B3DAC7F-B264-7681-B570-A3CFA4E75781}"/>
                  </a:ext>
                </a:extLst>
              </p:cNvPr>
              <p:cNvSpPr txBox="1"/>
              <p:nvPr/>
            </p:nvSpPr>
            <p:spPr>
              <a:xfrm>
                <a:off x="8990462" y="4467904"/>
                <a:ext cx="227934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𝑋</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10" name="CasellaDiTesto 9">
                <a:extLst>
                  <a:ext uri="{FF2B5EF4-FFF2-40B4-BE49-F238E27FC236}">
                    <a16:creationId xmlns:a16="http://schemas.microsoft.com/office/drawing/2014/main" id="{6B3DAC7F-B264-7681-B570-A3CFA4E75781}"/>
                  </a:ext>
                </a:extLst>
              </p:cNvPr>
              <p:cNvSpPr txBox="1">
                <a:spLocks noRot="1" noChangeAspect="1" noMove="1" noResize="1" noEditPoints="1" noAdjustHandles="1" noChangeArrowheads="1" noChangeShapeType="1" noTextEdit="1"/>
              </p:cNvSpPr>
              <p:nvPr/>
            </p:nvSpPr>
            <p:spPr>
              <a:xfrm>
                <a:off x="8990462" y="4467904"/>
                <a:ext cx="2279342" cy="518540"/>
              </a:xfrm>
              <a:prstGeom prst="rect">
                <a:avLst/>
              </a:prstGeom>
              <a:blipFill>
                <a:blip r:embed="rId4"/>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8A88B8D-B053-83F6-8D0F-BFC44328B383}"/>
              </a:ext>
            </a:extLst>
          </p:cNvPr>
          <p:cNvCxnSpPr>
            <a:cxnSpLocks/>
          </p:cNvCxnSpPr>
          <p:nvPr/>
        </p:nvCxnSpPr>
        <p:spPr>
          <a:xfrm flipV="1">
            <a:off x="4714126" y="5075434"/>
            <a:ext cx="4573712" cy="690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9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039146"/>
                <a:ext cx="108519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 campionario.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necessario stabilire la distribuzione della media campionaria pertanto, dato che tutte 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hanno la stessa distribuzione come si è supposto e il valore atteso della media campionarie è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e>
                      <m:sub>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allora tutte le variabili hanno lo stesso valore atteso e la stessa varianza: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distribuzione campionaria delle medie è invece data, nel caso di popolazione finita e campionamento senza ripetizione, da: </a:t>
                </a:r>
              </a:p>
              <a:p>
                <a:pPr lvl="6"/>
                <a:r>
                  <a:rPr lang="it-IT" sz="2000">
                    <a:solidFill>
                      <a:schemeClr val="tx1"/>
                    </a:solidFill>
                    <a:ea typeface="Tahoma" panose="020B0604030504040204" pitchFamily="34" charset="0"/>
                    <a:cs typeface="Tahoma" panose="020B0604030504040204" pitchFamily="34" charset="0"/>
                  </a:rPr>
                  <a:t>                        </a:t>
                </a:r>
                <a14:m>
                  <m:oMath xmlns:m="http://schemas.openxmlformats.org/officeDocument/2006/math">
                    <m:sSubSup>
                      <m:sSubSupPr>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Sup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𝑺</m:t>
                        </m:r>
                      </m:e>
                      <m:sub>
                        <m:acc>
                          <m:accPr>
                            <m:chr m:val="̅"/>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sub>
                      <m: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b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e>
                    </m:d>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000" b="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Dove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indica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è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 campione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l-GR" sz="2600" b="0">
                    <a:solidFill>
                      <a:schemeClr val="tx1"/>
                    </a:solidFill>
                    <a:latin typeface="Tahoma" panose="020B0604030504040204" pitchFamily="34" charset="0"/>
                    <a:ea typeface="Tahoma" panose="020B0604030504040204" pitchFamily="34" charset="0"/>
                    <a:cs typeface="Tahoma" panose="020B0604030504040204" pitchFamily="34" charset="0"/>
                  </a:rPr>
                  <a:t>σ</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è lo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scarto quadratico medio della popolazione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(o deviazione standard) che è un indice di dispersione statistico, vale a dire una stima della variabilità di una popolazione di dati o di una variabile casuale.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039146"/>
                <a:ext cx="10851984" cy="4392612"/>
              </a:xfrm>
              <a:blipFill>
                <a:blip r:embed="rId2"/>
                <a:stretch>
                  <a:fillRect l="-1629" t="-2080" r="-2360" b="-34813"/>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Riassunto campionario</a:t>
            </a:r>
            <a:endParaRPr lang="it-IT" dirty="0"/>
          </a:p>
        </p:txBody>
      </p:sp>
    </p:spTree>
    <p:extLst>
      <p:ext uri="{BB962C8B-B14F-4D97-AF65-F5344CB8AC3E}">
        <p14:creationId xmlns:p14="http://schemas.microsoft.com/office/powerpoint/2010/main" val="279082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Esistono i parametri che riguardano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che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sconosciuti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esistono i parametri che riguardano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calcolabili a partire dai dati rilevati.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esegue delle stime sui parametri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partire dai parametri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il compito di determinare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una funzione che associa ad ogni possibile campione un valore del parametro da stimare.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appunto il valore che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assume in corrispondenza di un particolare campione. Dunque uno stimatore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funzione del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valori nello spazio parametrico, ossia nell'insieme dei possibili valori del parametro (codominio dello stimatore).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spTree>
    <p:extLst>
      <p:ext uri="{BB962C8B-B14F-4D97-AF65-F5344CB8AC3E}">
        <p14:creationId xmlns:p14="http://schemas.microsoft.com/office/powerpoint/2010/main" val="249365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430692"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qualitativa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quantitativa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rappresenta l'insieme di unità statistiche omogenee rispetto ad alcuni caratteri di cui si acquisiscono informazioni per studiarne le modalità; non è necessariamente riferito a esseri umani.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8171734" y="1913187"/>
            <a:ext cx="3460197" cy="3460197"/>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proprietà desiderabili di uno stimatore possono essere:</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Correttezza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Normalità asintotica</a:t>
            </a:r>
          </a:p>
          <a:p>
            <a:pPr marL="1371600" lvl="2" indent="-457200">
              <a:buFont typeface="Wingdings" panose="05000000000000000000" pitchFamily="2" charset="2"/>
              <a:buChar char="§"/>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pic>
        <p:nvPicPr>
          <p:cNvPr id="8" name="Immagine 7">
            <a:extLst>
              <a:ext uri="{FF2B5EF4-FFF2-40B4-BE49-F238E27FC236}">
                <a16:creationId xmlns:a16="http://schemas.microsoft.com/office/drawing/2014/main" id="{5D782255-4FF3-E4FE-BA9E-E17552A676E8}"/>
              </a:ext>
            </a:extLst>
          </p:cNvPr>
          <p:cNvPicPr>
            <a:picLocks noChangeAspect="1"/>
          </p:cNvPicPr>
          <p:nvPr/>
        </p:nvPicPr>
        <p:blipFill>
          <a:blip r:embed="rId2"/>
          <a:stretch>
            <a:fillRect/>
          </a:stretch>
        </p:blipFill>
        <p:spPr>
          <a:xfrm>
            <a:off x="5352421" y="1951100"/>
            <a:ext cx="6513280" cy="4811250"/>
          </a:xfrm>
          <a:prstGeom prst="rect">
            <a:avLst/>
          </a:prstGeom>
        </p:spPr>
      </p:pic>
    </p:spTree>
    <p:extLst>
      <p:ext uri="{BB962C8B-B14F-4D97-AF65-F5344CB8AC3E}">
        <p14:creationId xmlns:p14="http://schemas.microsoft.com/office/powerpoint/2010/main" val="241029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7725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 stimatore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dice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distorto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quando il suo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 medio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E[T(X)]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coincide con il valore del parametro ϴ da stimare per qualsiasi suo valore: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invece tale uguaglianza non si verifica, allora l'espressione: </a:t>
                </a:r>
                <a:endParaRPr lang="it-IT" sz="2400" b="0" i="0">
                  <a:solidFill>
                    <a:schemeClr val="tx1"/>
                  </a:solidFill>
                  <a:latin typeface="Cambria Math" panose="02040503050406030204" pitchFamily="18" charset="0"/>
                  <a:ea typeface="Tahoma" panose="020B0604030504040204" pitchFamily="34" charset="0"/>
                  <a:cs typeface="Tahoma" panose="020B0604030504040204" pitchFamily="34" charset="0"/>
                </a:endParaRPr>
              </a:p>
              <a:p>
                <a14:m>
                  <m:oMath xmlns:m="http://schemas.openxmlformats.org/officeDocument/2006/math">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d</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prende il nome di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tendeziosità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distorsione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dello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stimatore.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9" y="1232694"/>
                <a:ext cx="5772531" cy="4392612"/>
              </a:xfrm>
              <a:blipFill>
                <a:blip r:embed="rId2"/>
                <a:stretch>
                  <a:fillRect l="-2957" t="-2080" r="-4118" b="-1387"/>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6" name="Immagine 5">
            <a:extLst>
              <a:ext uri="{FF2B5EF4-FFF2-40B4-BE49-F238E27FC236}">
                <a16:creationId xmlns:a16="http://schemas.microsoft.com/office/drawing/2014/main" id="{C07778CC-B55E-BB56-F926-90E32B125CBA}"/>
              </a:ext>
            </a:extLst>
          </p:cNvPr>
          <p:cNvPicPr>
            <a:picLocks noChangeAspect="1"/>
          </p:cNvPicPr>
          <p:nvPr/>
        </p:nvPicPr>
        <p:blipFill>
          <a:blip r:embed="rId3"/>
          <a:stretch>
            <a:fillRect/>
          </a:stretch>
        </p:blipFill>
        <p:spPr>
          <a:xfrm>
            <a:off x="6616504" y="1685705"/>
            <a:ext cx="5218653" cy="4392612"/>
          </a:xfrm>
          <a:prstGeom prst="rect">
            <a:avLst/>
          </a:prstGeom>
        </p:spPr>
      </p:pic>
    </p:spTree>
    <p:extLst>
      <p:ext uri="{BB962C8B-B14F-4D97-AF65-F5344CB8AC3E}">
        <p14:creationId xmlns:p14="http://schemas.microsoft.com/office/powerpoint/2010/main" val="298004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67947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stimatore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14:m>
                  <m:oMath xmlns:m="http://schemas.openxmlformats.org/officeDocument/2006/math">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media </a:t>
                </a:r>
                <a14:m>
                  <m:oMath xmlns:m="http://schemas.openxmlformats.org/officeDocument/2006/math">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quanto il valore atteso della media campionaria coincide con il paramtero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della popolazione.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 lo stimatore </a:t>
                </a:r>
                <a14:m>
                  <m:oMath xmlns:m="http://schemas.openxmlformats.org/officeDocument/2006/math">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come valore atteso </a:t>
                </a:r>
                <a14:m>
                  <m:oMath xmlns:m="http://schemas.openxmlformats.org/officeDocument/2006/math">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diverso da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varianza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invece: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come valore atteso </a:t>
                </a:r>
                <a14:m>
                  <m:oMath xmlns:m="http://schemas.openxmlformats.org/officeDocument/2006/math">
                    <m:r>
                      <m:rPr>
                        <m:sty m:val="p"/>
                      </m:rP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6794783" cy="4392612"/>
              </a:xfrm>
              <a:blipFill>
                <a:blip r:embed="rId2"/>
                <a:stretch>
                  <a:fillRect l="-2511" t="-2080" r="-224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8" name="Immagine 7" descr="Immagine che contiene testo, orologio&#10;&#10;Descrizione generata automaticamente">
            <a:extLst>
              <a:ext uri="{FF2B5EF4-FFF2-40B4-BE49-F238E27FC236}">
                <a16:creationId xmlns:a16="http://schemas.microsoft.com/office/drawing/2014/main" id="{16AB1DAF-26E8-575F-7149-35E3D4795AAA}"/>
              </a:ext>
            </a:extLst>
          </p:cNvPr>
          <p:cNvPicPr>
            <a:picLocks noChangeAspect="1"/>
          </p:cNvPicPr>
          <p:nvPr/>
        </p:nvPicPr>
        <p:blipFill>
          <a:blip r:embed="rId3"/>
          <a:stretch>
            <a:fillRect/>
          </a:stretch>
        </p:blipFill>
        <p:spPr>
          <a:xfrm>
            <a:off x="7524091" y="2493893"/>
            <a:ext cx="3955900" cy="3239745"/>
          </a:xfrm>
          <a:prstGeom prst="rect">
            <a:avLst/>
          </a:prstGeom>
        </p:spPr>
      </p:pic>
    </p:spTree>
    <p:extLst>
      <p:ext uri="{BB962C8B-B14F-4D97-AF65-F5344CB8AC3E}">
        <p14:creationId xmlns:p14="http://schemas.microsoft.com/office/powerpoint/2010/main" val="262398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7" y="1232694"/>
                <a:ext cx="846596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esperimento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definito su un certo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spazio campionario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con misura di probabilità P,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modello statistico di 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osservabile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assume valori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avere struttura complessa, ad esempio, se l’esperimento consiste nell’estrarre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unità da una popolazione e registrare le varie misure di interese, allora: </a:t>
                </a:r>
              </a:p>
              <a:p>
                <a:pPr/>
                <a14:m>
                  <m:oMathPara xmlns:m="http://schemas.openxmlformats.org/officeDocument/2006/math">
                    <m:oMathParaPr>
                      <m:jc m:val="centerGroup"/>
                    </m:oMathParaPr>
                    <m:oMath xmlns:m="http://schemas.openxmlformats.org/officeDocument/2006/math">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m:oMathPara>
                </a14:m>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vettore di misurazioni per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unità.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caso più importante si ha quando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indipendenti e identicamente distribuite. Si ha allora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dimensione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 distribuzione comune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7" y="1232694"/>
                <a:ext cx="8465969" cy="4392612"/>
              </a:xfrm>
              <a:blipFill>
                <a:blip r:embed="rId2"/>
                <a:stretch>
                  <a:fillRect l="-2016" t="-2080" r="-2880"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780" y="1832881"/>
            <a:ext cx="3263285" cy="3466907"/>
          </a:xfrm>
          <a:prstGeom prst="rect">
            <a:avLst/>
          </a:prstGeom>
        </p:spPr>
      </p:pic>
    </p:spTree>
    <p:extLst>
      <p:ext uri="{BB962C8B-B14F-4D97-AF65-F5344CB8AC3E}">
        <p14:creationId xmlns:p14="http://schemas.microsoft.com/office/powerpoint/2010/main" val="251889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un’asserzione sulla distribuzione della variabile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(ipotesi appunto).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Equivalentemente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individua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possibili distribuzioni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L’obiettivo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test delle ipotesi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valutare se vi è sufficiente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evidenza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rifiutare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nulla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favore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alternativa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indica generalmente con </a:t>
                </a:r>
                <a14:m>
                  <m:oMath xmlns:m="http://schemas.openxmlformats.org/officeDocument/2006/math">
                    <m:sSub>
                      <m:sSub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alternativa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Un’ipotesi che specifica una singola distribuzione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semplice; mentre un’ipotesi che ne specifica più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invece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composta.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test di ipotesi conduce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decisione 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cui conclusione potrà essere di rifiutare l’ipotesi nulla in favore di quella alternativa,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 non poter rifiutare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1655" b="-2149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219952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è basata sui dati di cui disponiamo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Pertanto dobbiamo trovare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sottoinsieme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dello spazio campionario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rifiutare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se e solo se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appartiene 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di rifiuto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critica.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Usualmente, la regione critica è definita in funzione di una statistica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di test: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può essere corretta o errata. Esistono due tipi di errore, a seconda di quale delle due ipotesi è vera: </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prima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rifiutare l’ipotesi nulla quando è vera</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seconda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non rifiutare l’ipotesi nulla quando è falsa</a:t>
                </a:r>
                <a:endParaRPr lang="it-IT"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641"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127641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8203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campo della statstica fornisce molti strumenti che possono  essere usati anche gli obiettivi del machine learning di risolvere un compito non solo sul training set ma anche di generalizzare. Concetti fondamentali come stima dei parametri, bias e varianza sono utili per caratterizzare formalmente le nozioni di generalizzazione, underfitting e overfitting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parametri rappresenta l'insieme dei metodi di statistica inferenziale che permettono di attribuire un valore ad un parametro della popolazione, utilizzando i dati di un campione casuale osservato (x1, x2,…,xn) ed elaborandoli.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Stimatori, Bias e Varianza per il Machine Learning</a:t>
            </a:r>
            <a:endParaRPr lang="it-IT" dirty="0"/>
          </a:p>
        </p:txBody>
      </p:sp>
      <p:pic>
        <p:nvPicPr>
          <p:cNvPr id="4" name="Immagine 3">
            <a:extLst>
              <a:ext uri="{FF2B5EF4-FFF2-40B4-BE49-F238E27FC236}">
                <a16:creationId xmlns:a16="http://schemas.microsoft.com/office/drawing/2014/main" id="{1D49AD20-C368-5814-3F94-DA7E3090D91B}"/>
              </a:ext>
            </a:extLst>
          </p:cNvPr>
          <p:cNvPicPr>
            <a:picLocks noChangeAspect="1"/>
          </p:cNvPicPr>
          <p:nvPr/>
        </p:nvPicPr>
        <p:blipFill>
          <a:blip r:embed="rId2"/>
          <a:stretch>
            <a:fillRect/>
          </a:stretch>
        </p:blipFill>
        <p:spPr>
          <a:xfrm>
            <a:off x="8526780" y="1922981"/>
            <a:ext cx="3341752" cy="3714999"/>
          </a:xfrm>
          <a:prstGeom prst="rect">
            <a:avLst/>
          </a:prstGeom>
        </p:spPr>
      </p:pic>
    </p:spTree>
    <p:extLst>
      <p:ext uri="{BB962C8B-B14F-4D97-AF65-F5344CB8AC3E}">
        <p14:creationId xmlns:p14="http://schemas.microsoft.com/office/powerpoint/2010/main" val="2188211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632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il tentativo di fornire la migliore predizione singola ad alcune quantità di interesse. In generale le quantità di interesse possono essere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singolo parametro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un vettore di parametri in alcuni modelli parametrici, come i pesi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rete neurale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i coefficienti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regressione lineare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 fine di distringere le stime dei parametri dai loro valori veri, la nostra convenzione sarà di denotare una stima puntuale di un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a:t>
                </a:r>
                <a14:m>
                  <m:oMath xmlns:m="http://schemas.openxmlformats.org/officeDocument/2006/math">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Siano                           un insieme di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data point (punti dati) che sono indipendenti e identicamente distribuiti.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qualsiasi funzione sui dati di tipo: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632312" cy="4392612"/>
              </a:xfrm>
              <a:blipFill>
                <a:blip r:embed="rId2"/>
                <a:stretch>
                  <a:fillRect l="-1468" t="-2080" r="-1310"/>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 Puntuale </a:t>
            </a:r>
            <a:endParaRPr lang="it-IT" dirty="0"/>
          </a:p>
        </p:txBody>
      </p:sp>
      <p:pic>
        <p:nvPicPr>
          <p:cNvPr id="4" name="Immagine 3">
            <a:extLst>
              <a:ext uri="{FF2B5EF4-FFF2-40B4-BE49-F238E27FC236}">
                <a16:creationId xmlns:a16="http://schemas.microsoft.com/office/drawing/2014/main" id="{55B19ED7-C303-6B72-1BB9-599866FE17FD}"/>
              </a:ext>
            </a:extLst>
          </p:cNvPr>
          <p:cNvPicPr>
            <a:picLocks noChangeAspect="1"/>
          </p:cNvPicPr>
          <p:nvPr/>
        </p:nvPicPr>
        <p:blipFill>
          <a:blip r:embed="rId3"/>
          <a:stretch>
            <a:fillRect/>
          </a:stretch>
        </p:blipFill>
        <p:spPr>
          <a:xfrm>
            <a:off x="1564005" y="3594735"/>
            <a:ext cx="2505076" cy="578094"/>
          </a:xfrm>
          <a:prstGeom prst="rect">
            <a:avLst/>
          </a:prstGeom>
        </p:spPr>
      </p:pic>
      <p:pic>
        <p:nvPicPr>
          <p:cNvPr id="8" name="Immagine 7">
            <a:extLst>
              <a:ext uri="{FF2B5EF4-FFF2-40B4-BE49-F238E27FC236}">
                <a16:creationId xmlns:a16="http://schemas.microsoft.com/office/drawing/2014/main" id="{F4E2EB14-CB77-C43B-B2D9-2581405EDA91}"/>
              </a:ext>
            </a:extLst>
          </p:cNvPr>
          <p:cNvPicPr>
            <a:picLocks noChangeAspect="1"/>
          </p:cNvPicPr>
          <p:nvPr/>
        </p:nvPicPr>
        <p:blipFill>
          <a:blip r:embed="rId4"/>
          <a:stretch>
            <a:fillRect/>
          </a:stretch>
        </p:blipFill>
        <p:spPr>
          <a:xfrm>
            <a:off x="4334377" y="5102150"/>
            <a:ext cx="4138042" cy="867654"/>
          </a:xfrm>
          <a:prstGeom prst="rect">
            <a:avLst/>
          </a:prstGeom>
        </p:spPr>
      </p:pic>
    </p:spTree>
    <p:extLst>
      <p:ext uri="{BB962C8B-B14F-4D97-AF65-F5344CB8AC3E}">
        <p14:creationId xmlns:p14="http://schemas.microsoft.com/office/powerpoint/2010/main" val="1807519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anche riferirsi alla stima delle relazioni tra input e variabili di target. Ci riferiamo a questi tipi di stime puntuali come stimatori di funzione (o approssimatori di funzione).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Stiamo cercando di predire una variabile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dato un vettore di input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Assumiamo che ci sia una funzione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descrive la relazione approssimata tra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assumiamo che y=f(x) +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sta per la parte di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non è predicibile a partire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 stima di funzioni siamo interessati ad approssimare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attraverso un modello o stima</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Stimare una funzione è lo stesso di stimare il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altre parole lo stimatore di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semplicemente uno stimatore puntuale nello spazio puntuale delle funzioni. La regressione lineare e la regressione polinomiale sono entrambi possono essere interpretati come stima di paramtri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oppure come stima di una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fa un mapping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i="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269308" cy="4392612"/>
              </a:xfrm>
              <a:blipFill>
                <a:blip r:embed="rId2"/>
                <a:stretch>
                  <a:fillRect l="-1514" t="-2080" r="-2217" b="-2038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spTree>
    <p:extLst>
      <p:ext uri="{BB962C8B-B14F-4D97-AF65-F5344CB8AC3E}">
        <p14:creationId xmlns:p14="http://schemas.microsoft.com/office/powerpoint/2010/main" val="2048018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Pura vs Statistica Applicata</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067741" cy="4392612"/>
          </a:xfrm>
        </p:spPr>
        <p:txBody>
          <a:bodyPr/>
          <a:lstStyle/>
          <a:p>
            <a:pPr algn="just"/>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NOTA: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dati sono raccolti su modelli che sono dei veri e propri  formulari completi di domande e risposte, predisposti in modo da ottenere quei dati che interessano ai fini dell'analisi. </a:t>
            </a:r>
          </a:p>
          <a:p>
            <a:pPr algn="just"/>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rilevazione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 può essere svolta da enti privati (aziende, società commerciali, studi professionali, ecc.) o pubblici. In Italia, l'organo statistico ufficiale dello Stato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(Istituto Nazionale di Statistica), persona giuridica di diritto pubblico con ordinamento autonomo, sottoposta alla vigilanza della Presidenza del Consiglio dei Ministri e al controllo della Corte dei Conti.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questa fase i dati rilevati sono sintetizzati allo scopo di ottenere dati più significative.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Presentazione e interpretazione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Consiste nella rappresentazione dei dati attraverso tabelle, grafici e indici, e nella spiegazione dei risultati ottenuti dall'intera analisi statistica.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spTree>
    <p:extLst>
      <p:ext uri="{BB962C8B-B14F-4D97-AF65-F5344CB8AC3E}">
        <p14:creationId xmlns:p14="http://schemas.microsoft.com/office/powerpoint/2010/main" val="40844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48471" cy="4392612"/>
          </a:xfrm>
        </p:spPr>
        <p:txBody>
          <a:bodyPr/>
          <a:lstStyle/>
          <a:p>
            <a:pPr marL="457200" indent="-457200" algn="just">
              <a:buFont typeface="+mj-lt"/>
              <a:buAutoNum type="arabicPeriod" startAt="5"/>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Applicazione degli esiti dell'analisi: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non è una scienza fine a se stessa, ma richiede di essere applicate a diversi campi. In questa fase è compito dello statistico definire i limiti e i criteri di applicazione dei risultati dell'analisi.</a:t>
            </a:r>
          </a:p>
          <a:p>
            <a:pPr algn="just"/>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utilizzata sia nello studio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naturali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scientifici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chimica, biologia, fisica, medicina, ecc. ) 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sociali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economia, sociologia, ecc. ), in ambito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just">
              <a:buFont typeface="+mj-lt"/>
              <a:buAutoNum type="arabicPeriod" startAt="5"/>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4" name="Immagine 3">
            <a:extLst>
              <a:ext uri="{FF2B5EF4-FFF2-40B4-BE49-F238E27FC236}">
                <a16:creationId xmlns:a16="http://schemas.microsoft.com/office/drawing/2014/main" id="{7A8A9D20-188B-4A6B-1798-A65D5CA1726C}"/>
              </a:ext>
            </a:extLst>
          </p:cNvPr>
          <p:cNvPicPr>
            <a:picLocks noChangeAspect="1"/>
          </p:cNvPicPr>
          <p:nvPr/>
        </p:nvPicPr>
        <p:blipFill>
          <a:blip r:embed="rId2"/>
          <a:stretch>
            <a:fillRect/>
          </a:stretch>
        </p:blipFill>
        <p:spPr>
          <a:xfrm>
            <a:off x="6772498" y="2321959"/>
            <a:ext cx="4517088" cy="2619911"/>
          </a:xfrm>
          <a:prstGeom prst="rect">
            <a:avLst/>
          </a:prstGeom>
        </p:spPr>
      </p:pic>
    </p:spTree>
    <p:extLst>
      <p:ext uri="{BB962C8B-B14F-4D97-AF65-F5344CB8AC3E}">
        <p14:creationId xmlns:p14="http://schemas.microsoft.com/office/powerpoint/2010/main" val="242656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269308"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Un'unità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la componente elementare del collettivo, è su di essa che si acquisiscono le informazioni. Le unità statistiche possono essere: </a:t>
            </a:r>
          </a:p>
          <a:p>
            <a:pPr marL="1371600" lvl="2"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Unità semplic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una singola persona o un'abitazione per esempio</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composte: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sono insiemi di unità semplici, per esempio una famiglia o un edificio. </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complesse: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che sono insiemi di unità semplice diverse, atte però a caratterizzarle nella loro totalità. Un esempio può essere il processo di produzione di prodotti assemblati, effettuato da un'impresa che si occupa delle singole componenti ma anche del loro montaggio.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Indagine statistica e tabelle</a:t>
            </a:r>
            <a:endParaRPr lang="it-IT" dirty="0"/>
          </a:p>
        </p:txBody>
      </p:sp>
    </p:spTree>
    <p:extLst>
      <p:ext uri="{BB962C8B-B14F-4D97-AF65-F5344CB8AC3E}">
        <p14:creationId xmlns:p14="http://schemas.microsoft.com/office/powerpoint/2010/main" val="137195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550628" cy="4392612"/>
          </a:xfrm>
        </p:spPr>
        <p:txBody>
          <a:bodyPr/>
          <a:lstStyle/>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Identificazione del collettivo statistico: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ossia l'operazione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mediante la quale si acquisiscono le modalità di uno o più caratteri del collettivo statistico. Essa può riguardare l'intera popolazione oggetto di osservazione (censimento) o può essere per campione, ossia riguardante un sottoinsieme della popolazione.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di classificazione (in tabelle e grafici) e sintesi dei dati risultanti dallo spoglio.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Interpretazione: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quale, sulla base delle conoscenze in merito al fenomeno oggetto di studio, chiarisce i risultati acquisiti.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4 fasi di un'indagine statistica</a:t>
            </a:r>
            <a:endParaRPr lang="it-IT" dirty="0"/>
          </a:p>
        </p:txBody>
      </p:sp>
    </p:spTree>
    <p:extLst>
      <p:ext uri="{BB962C8B-B14F-4D97-AF65-F5344CB8AC3E}">
        <p14:creationId xmlns:p14="http://schemas.microsoft.com/office/powerpoint/2010/main" val="20879005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3EF378BC-F4D0-4510-B4EC-07B6EFE18CF8}">
  <ds:schemaRefs>
    <ds:schemaRef ds:uri="http://purl.org/dc/terms/"/>
    <ds:schemaRef ds:uri="http://schemas.openxmlformats.org/package/2006/metadata/core-properties"/>
    <ds:schemaRef ds:uri="459159c4-d20a-4ff3-9b11-fbd127bd52e5"/>
    <ds:schemaRef ds:uri="http://schemas.microsoft.com/office/2006/documentManagement/types"/>
    <ds:schemaRef ds:uri="http://schemas.microsoft.com/office/infopath/2007/PartnerControls"/>
    <ds:schemaRef ds:uri="http://purl.org/dc/elements/1.1/"/>
    <ds:schemaRef ds:uri="http://schemas.microsoft.com/office/2006/metadata/properties"/>
    <ds:schemaRef ds:uri="679261c3-551f-4e86-913f-177e0e529669"/>
    <ds:schemaRef ds:uri="c58f2efd-82a8-4ecf-b395-8c25e928921d"/>
    <ds:schemaRef ds:uri="http://www.w3.org/XML/1998/namespace"/>
    <ds:schemaRef ds:uri="http://purl.org/dc/dcmitype/"/>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15609</TotalTime>
  <Words>3114</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29</vt:i4>
      </vt:variant>
    </vt:vector>
  </HeadingPairs>
  <TitlesOfParts>
    <vt:vector size="40" baseType="lpstr">
      <vt:lpstr>Arial</vt:lpstr>
      <vt:lpstr>Arial Narrow</vt:lpstr>
      <vt:lpstr>Calibri</vt:lpstr>
      <vt:lpstr>Cambria Math</vt:lpstr>
      <vt:lpstr>Courier New</vt:lpstr>
      <vt:lpstr>Gill Sans MT</vt:lpstr>
      <vt:lpstr>IBM Plex Sans</vt:lpstr>
      <vt:lpstr>Tahoma</vt:lpstr>
      <vt:lpstr>Wingdings</vt:lpstr>
      <vt:lpstr>Wingdings 2</vt:lpstr>
      <vt:lpstr>elenco puntato</vt:lpstr>
      <vt:lpstr>Statistics</vt:lpstr>
      <vt:lpstr>Campo di analisi della statistica</vt:lpstr>
      <vt:lpstr>Statistica Descrittiva e Statistica Inferenziale</vt:lpstr>
      <vt:lpstr>Statistica Pura vs Statistica Applicata</vt:lpstr>
      <vt:lpstr>Le 5 fasi dell’Analisi Statistica</vt:lpstr>
      <vt:lpstr>Le 5 fasi dell’Analisi Statistica</vt:lpstr>
      <vt:lpstr>Le 5 fasi dell’Analisi Statistica</vt:lpstr>
      <vt:lpstr>Indagine statistica e tabelle</vt:lpstr>
      <vt:lpstr>Le 4 fasi di un'indagine statistica</vt:lpstr>
      <vt:lpstr>Tabelle e caratteri statistici</vt:lpstr>
      <vt:lpstr>Tabelle e caratteri statistici</vt:lpstr>
      <vt:lpstr>Distribuzione Statistica</vt:lpstr>
      <vt:lpstr>La Teoria della Stima</vt:lpstr>
      <vt:lpstr>La Teoria della Stima</vt:lpstr>
      <vt:lpstr>La rilevazione dei dati per campioni</vt:lpstr>
      <vt:lpstr>Campionamento statistico</vt:lpstr>
      <vt:lpstr>I parametri campionari</vt:lpstr>
      <vt:lpstr>Riassunto campionario</vt:lpstr>
      <vt:lpstr>Proprietà di uno stimatore</vt:lpstr>
      <vt:lpstr>Proprietà di uno stimatore</vt:lpstr>
      <vt:lpstr>Proprietà desiderabili degli Stimatori: Correttezza</vt:lpstr>
      <vt:lpstr>Proprietà desiderabili degli Stimatori: Correttezza</vt:lpstr>
      <vt:lpstr>Errore di prima specie ed errore di seconda specie</vt:lpstr>
      <vt:lpstr>Errore di prima specie ed errore di seconda specie</vt:lpstr>
      <vt:lpstr>Errore di prima specie ed errore di seconda specie</vt:lpstr>
      <vt:lpstr>Stimatori, Bias e Varianza per il Machine Learning</vt:lpstr>
      <vt:lpstr>Stima Puntuale </vt:lpstr>
      <vt:lpstr>Proprietà desiderabili degli Stimatori: Correttezza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489</cp:revision>
  <dcterms:created xsi:type="dcterms:W3CDTF">2020-06-26T06:32:12Z</dcterms:created>
  <dcterms:modified xsi:type="dcterms:W3CDTF">2022-07-07T17:29:18Z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