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61"/>
  </p:notesMasterIdLst>
  <p:sldIdLst>
    <p:sldId id="256" r:id="rId6"/>
    <p:sldId id="365" r:id="rId7"/>
    <p:sldId id="366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9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4" r:id="rId29"/>
    <p:sldId id="415" r:id="rId30"/>
    <p:sldId id="416" r:id="rId31"/>
    <p:sldId id="417" r:id="rId32"/>
    <p:sldId id="418" r:id="rId33"/>
    <p:sldId id="419" r:id="rId34"/>
    <p:sldId id="367" r:id="rId35"/>
    <p:sldId id="368" r:id="rId36"/>
    <p:sldId id="370" r:id="rId37"/>
    <p:sldId id="371" r:id="rId38"/>
    <p:sldId id="369" r:id="rId39"/>
    <p:sldId id="372" r:id="rId40"/>
    <p:sldId id="373" r:id="rId41"/>
    <p:sldId id="374" r:id="rId42"/>
    <p:sldId id="375" r:id="rId43"/>
    <p:sldId id="377" r:id="rId44"/>
    <p:sldId id="376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90" r:id="rId57"/>
    <p:sldId id="389" r:id="rId58"/>
    <p:sldId id="343" r:id="rId59"/>
    <p:sldId id="400" r:id="rId6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t.wikipedia.org/wiki/Internet_delle_cos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Ripple#cite_note-coincapmarket2-17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zerounoweb.it/software/blockchain/chi-mina-le-blockchain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511858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Un’altra caratteristica dei sistemi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la struttura del registro. Le soluzioni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quelle in cui il registro è strutturato come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blocchi contenenti più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blocchi sono tra di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concatenati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tramite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(come ad esempio nelle piattaforme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Caratteristiche dei Sistemi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3" y="2273007"/>
            <a:ext cx="4876800" cy="24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49907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sono poi soluzioni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cui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dove cioè le transazioni vengono processate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esempio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 non sequenzialmente come nella catena o altri casi ancora in cui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esempio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Caratteristiche dei Sistemi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67" y="2005549"/>
            <a:ext cx="5903250" cy="29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750782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progetto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consiste in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nuova generazione, già distribuito, quindi non minabile.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focalizzata a fornire comunicazioni e forme di pagamento sicure tra le macchine nel contesto dell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Internet delle cose"/>
              </a:rPr>
              <a:t>‘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delle cose (internet of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progetto organizza le informazioni sulle transazioni in una struttura detta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grafo aciclico diretto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diversamente dalla tradizionale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84" y="2297369"/>
            <a:ext cx="3801180" cy="26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6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1075246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transazione, per essere inserita in modo corretto, deve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validarne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altre due precedenti, non ancora validate. Questo elimina di fatto la differenza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presente con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 la validazione non è basata sulla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viene eseguita in modo distribuito e uniforme da tutti i partecipanti della rete. Questo porta a 2 risultati particolarmente significativi: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è, in teoria, infinitamente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perché, all'aumentare del numero di transazioni, aumenta il numero di transazioni validate (ogni nuova transazione ne valida 2 precedenti). Nella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invece, l'inserimento a velocità costante di un blocco alla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mediamente ogni 10 minuti, è di fatto un collo di bottiglia per le prestazioni della rete.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752466" cy="4392612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2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sono state introdotte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ogni nodo partecipa allo stesso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senza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dunque,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mantenere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vi è la necessità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sempre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costosi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 avviene per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In tal modo è stata la prima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costi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la quale è possibile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qualunque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stata fondata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2015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David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Sønstebø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Sergey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Ivancheglo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Dominik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Schiener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Dr.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Serguei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Popov. Nell'estate del 2016 è in fase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test. A dicembre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mercato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stata di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miliardi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dollari statunitensi, rendendola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4ª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mondo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2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841"/>
            <a:ext cx="107524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circa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21.000.000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complessivamente, ci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2.779.530.283.277.761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già tutti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l'attuale cambio rispetto alle valute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fiat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l'unità di misura ricorrente per riferirsi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lo stesso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attualmente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Ubuntu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Canonical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Innogy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Cisco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Bosch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altre aziende.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Foundation sta sviluppando modelli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il mercato delle telecomunicazioni, con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alla piattaforma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con Cisco,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Bosch ha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cofondato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Alliance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/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8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614" y="1301518"/>
            <a:ext cx="1122843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Generalmente il concetto stesso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implica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stessa.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Tuttavia dietro molte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 cui le principali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 sono pool di utenti definiti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hanno il compito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unità e approvare transazioni delle rispettive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comporta,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contraddizione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principio di valuta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elettronica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controllo delle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il progetto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ovvia a questi problemi, difatti viene meno la figura del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tutte le unità sono state rilasciate nella fornitura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iniziale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davvero una moneta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infatti per effettuare ogni transazione, è necessario convalidarne altre due attraverso il software con cui si accede al proprio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3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387" y="1301519"/>
            <a:ext cx="10205884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tutti gli utenti sono essi stessi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effettuano operazioni simili al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talvolta che richiedono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 consegue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nelle transazioni.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La più piccola unità della valuta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 è lo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Tuttavia attualmente vengono utilizzati prevalentemente i suoi multipli indicati dai prefissi stabiliti dal sistema </a:t>
            </a:r>
            <a:r>
              <a:rPr lang="it-IT" sz="2400" b="1" dirty="0">
                <a:solidFill>
                  <a:schemeClr val="tx1"/>
                </a:solidFill>
              </a:rPr>
              <a:t>metrico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decimale</a:t>
            </a:r>
            <a:r>
              <a:rPr lang="it-IT" sz="2400" dirty="0">
                <a:solidFill>
                  <a:schemeClr val="tx1"/>
                </a:solidFill>
              </a:rPr>
              <a:t> e seguiti dalla </a:t>
            </a:r>
            <a:r>
              <a:rPr lang="it-IT" sz="2400" b="1" dirty="0">
                <a:solidFill>
                  <a:schemeClr val="tx1"/>
                </a:solidFill>
              </a:rPr>
              <a:t>parola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Il multiplo attualmente più utilizzato (2017) è il </a:t>
            </a:r>
            <a:r>
              <a:rPr lang="it-IT" sz="2400" b="1" dirty="0" err="1">
                <a:solidFill>
                  <a:schemeClr val="tx1"/>
                </a:solidFill>
              </a:rPr>
              <a:t>MegaIota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La Fondazione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 è stata registrata in </a:t>
            </a:r>
            <a:r>
              <a:rPr lang="it-IT" sz="2400" b="1" dirty="0">
                <a:solidFill>
                  <a:schemeClr val="tx1"/>
                </a:solidFill>
              </a:rPr>
              <a:t>Germania</a:t>
            </a:r>
            <a:r>
              <a:rPr lang="it-IT" sz="2400" dirty="0">
                <a:solidFill>
                  <a:schemeClr val="tx1"/>
                </a:solidFill>
              </a:rPr>
              <a:t> come una </a:t>
            </a:r>
            <a:r>
              <a:rPr lang="it-IT" sz="2400" b="1" dirty="0">
                <a:solidFill>
                  <a:schemeClr val="tx1"/>
                </a:solidFill>
              </a:rPr>
              <a:t>società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senza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scopo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di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lucro</a:t>
            </a:r>
            <a:r>
              <a:rPr lang="it-IT" sz="2400" dirty="0">
                <a:solidFill>
                  <a:schemeClr val="tx1"/>
                </a:solidFill>
              </a:rPr>
              <a:t> che coordina e finanzia gli sviluppi del </a:t>
            </a:r>
            <a:r>
              <a:rPr lang="it-IT" sz="2400" b="1" dirty="0">
                <a:solidFill>
                  <a:schemeClr val="tx1"/>
                </a:solidFill>
              </a:rPr>
              <a:t>progetto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A partire dal novembre </a:t>
            </a:r>
            <a:r>
              <a:rPr lang="it-IT" sz="2400" b="1" dirty="0">
                <a:solidFill>
                  <a:schemeClr val="tx1"/>
                </a:solidFill>
              </a:rPr>
              <a:t>2017</a:t>
            </a:r>
            <a:r>
              <a:rPr lang="it-IT" sz="2400" dirty="0">
                <a:solidFill>
                  <a:schemeClr val="tx1"/>
                </a:solidFill>
              </a:rPr>
              <a:t>, la </a:t>
            </a:r>
            <a:r>
              <a:rPr lang="it-IT" sz="2400" b="1" dirty="0">
                <a:solidFill>
                  <a:schemeClr val="tx1"/>
                </a:solidFill>
              </a:rPr>
              <a:t>Fondazione</a:t>
            </a:r>
            <a:r>
              <a:rPr lang="it-IT" sz="2400" dirty="0">
                <a:solidFill>
                  <a:schemeClr val="tx1"/>
                </a:solidFill>
              </a:rPr>
              <a:t> ha destinato </a:t>
            </a:r>
            <a:r>
              <a:rPr lang="it-IT" sz="2400" b="1" dirty="0">
                <a:solidFill>
                  <a:schemeClr val="tx1"/>
                </a:solidFill>
              </a:rPr>
              <a:t>100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milioni</a:t>
            </a:r>
            <a:r>
              <a:rPr lang="it-IT" sz="2400" dirty="0">
                <a:solidFill>
                  <a:schemeClr val="tx1"/>
                </a:solidFill>
              </a:rPr>
              <a:t> di dollari per promuoverne il progetto.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7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8581" y="1587326"/>
            <a:ext cx="5978013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sistema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settlement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valute e per invio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rimesse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creato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2012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all'epoca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nome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sigla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RTXP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(traducibile in italiano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 semplicemente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9" y="1999013"/>
            <a:ext cx="4256558" cy="31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6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736" y="1508668"/>
            <a:ext cx="10107561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basa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Internet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cui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 mastro 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(la cui integrità e affidabilità sono garantite da un sistema di verifica basato sul consenso, e su una propria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 digitale,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chiamata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scopo è di rendere possibili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gratuite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 livello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qualsiasi importo senza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chargeback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(contestazioni da parte dei titolari di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carta di credito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sistema si serve di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rappresentano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tradizionale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 legale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(fiat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currency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commodities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qualsiasi altra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i chilometri percorsi nei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frequent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flyer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i minuti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telefonia mobile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9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(DLT)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basati su un registro distribuito, e a questa grande famiglia appartiene anche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Sono sistemi basati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sistemi in cui tutti i nodi di una rete possiedono la stessa copia di un database che può essere letto e modificato in modo indipendente dai singoli nodi.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tutti che possiedono una copia del database, possono consultarlo, devono passare da un ente centrale (o più soggetti valutatori) per modificarne i dati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r>
              <a:rPr lang="it-IT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it-IT" sz="18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endParaRPr lang="en-US" sz="2400" b="1" i="0" dirty="0">
              <a:solidFill>
                <a:schemeClr val="tx1"/>
              </a:solidFill>
              <a:effectLst/>
              <a:latin typeface="IBM Plex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969134-F2E8-2ADE-350A-9569776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29" y="1810556"/>
            <a:ext cx="3501072" cy="3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736" y="1508668"/>
            <a:ext cx="10304206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realizzato attorno ad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di 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usa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consensuale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verifica dei pagamenti in un processo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può operare senza l'azienda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ci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aziende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Adottato da società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Unicredit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Santander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 iniziando a esser usato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banche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American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spiega che dal punto di vista delle banche,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il sistema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maggiori vantaggi rispetto 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tra cui prezzo e sicurezza.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1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esiste solamente in questi sistemi.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è divisibile sulla base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posizioni decimali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quindi, la più piccola unità divisionale, chiamata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goccia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vale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milionesimo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XRP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 altri termini,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milione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equivalente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 nascita furono creati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miliardi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senza ulteriore creazione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da regole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scarso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decrementa la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Non dipende da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terze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rimborso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l'unica valuta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non comporta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rischio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controparte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 è l'unico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0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avuto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inferiore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€1,00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fino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dicembre 2017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4 gennaio 2018 ha raggiunto il massimo storico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€3,23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valore al 30 marzo 2023 è €0,50.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altre valute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strumenti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Agli utenti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di usare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mezzo di scambio 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accantonamento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valore.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ogni profilo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tuttavia, è richiesto di aver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piccola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riserva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b="1" baseline="30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€5,00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30 marzo 2023</a:t>
            </a:r>
            <a:r>
              <a:rPr lang="it-IT" sz="2400" baseline="30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[17]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scopo di questa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richiesta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discussa nella sezione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anti-spam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protocollo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6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Fin dal suo debutto, il protocollo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ha avuto l'attenzione sia della stampa finanziaria che di quella tradizionale di massa.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è stato citato negli articoli settoriali da The Nielsen Company, </a:t>
            </a:r>
            <a:r>
              <a:rPr lang="it-IT" sz="2400" b="1" dirty="0" err="1">
                <a:solidFill>
                  <a:schemeClr val="tx1"/>
                </a:solidFill>
              </a:rPr>
              <a:t>Bank</a:t>
            </a:r>
            <a:r>
              <a:rPr lang="it-IT" sz="2400" b="1" dirty="0">
                <a:solidFill>
                  <a:schemeClr val="tx1"/>
                </a:solidFill>
              </a:rPr>
              <a:t> of </a:t>
            </a:r>
            <a:r>
              <a:rPr lang="it-IT" sz="2400" b="1" dirty="0" err="1">
                <a:solidFill>
                  <a:schemeClr val="tx1"/>
                </a:solidFill>
              </a:rPr>
              <a:t>England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Quarterly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Bulletin</a:t>
            </a:r>
            <a:r>
              <a:rPr lang="it-IT" sz="2400" b="1" dirty="0">
                <a:solidFill>
                  <a:schemeClr val="tx1"/>
                </a:solidFill>
              </a:rPr>
              <a:t>, </a:t>
            </a:r>
            <a:r>
              <a:rPr lang="it-IT" sz="2400" dirty="0">
                <a:solidFill>
                  <a:schemeClr val="tx1"/>
                </a:solidFill>
              </a:rPr>
              <a:t>NACHA e KPMG, con molti articoli che esaminano l'impatto di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sull'internazionalizzazione del settore bancario.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 Nell'aprile 2015, </a:t>
            </a:r>
            <a:r>
              <a:rPr lang="it-IT" sz="2400" b="1" dirty="0">
                <a:solidFill>
                  <a:schemeClr val="tx1"/>
                </a:solidFill>
              </a:rPr>
              <a:t>American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Banker</a:t>
            </a:r>
            <a:r>
              <a:rPr lang="it-IT" sz="2400" dirty="0">
                <a:solidFill>
                  <a:schemeClr val="tx1"/>
                </a:solidFill>
              </a:rPr>
              <a:t> sosteneva che «da un punto di vista bancario, i registri distribuiti come il sistema 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presentano diversi vantaggi rispetto alle </a:t>
            </a:r>
            <a:r>
              <a:rPr lang="it-IT" sz="2400" b="1" dirty="0" err="1">
                <a:solidFill>
                  <a:schemeClr val="tx1"/>
                </a:solidFill>
              </a:rPr>
              <a:t>criptovalute</a:t>
            </a:r>
            <a:r>
              <a:rPr lang="it-IT" sz="2400" dirty="0">
                <a:solidFill>
                  <a:schemeClr val="tx1"/>
                </a:solidFill>
              </a:rPr>
              <a:t> come il </a:t>
            </a:r>
            <a:r>
              <a:rPr lang="it-IT" sz="2400" dirty="0" err="1">
                <a:solidFill>
                  <a:schemeClr val="tx1"/>
                </a:solidFill>
              </a:rPr>
              <a:t>bitcoin</a:t>
            </a:r>
            <a:r>
              <a:rPr lang="it-IT" sz="2400" dirty="0">
                <a:solidFill>
                  <a:schemeClr val="tx1"/>
                </a:solidFill>
              </a:rPr>
              <a:t>», inclusa la sicurezza.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Come ha scritto la </a:t>
            </a:r>
            <a:r>
              <a:rPr lang="it-IT" sz="2400" b="1" dirty="0">
                <a:solidFill>
                  <a:schemeClr val="tx1"/>
                </a:solidFill>
              </a:rPr>
              <a:t>Federal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Reserve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Bank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di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Boston</a:t>
            </a:r>
            <a:r>
              <a:rPr lang="it-IT" sz="2400" dirty="0">
                <a:solidFill>
                  <a:schemeClr val="tx1"/>
                </a:solidFill>
              </a:rPr>
              <a:t>, «l'adozione di reti distribuite come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potrebbe aiutare il settore bancario a realizzare elaborazioni più rapide e a migliorare l'efficienza dei pagamenti globali e dei servizi bancari di corrispondenza».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5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73996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Nel </a:t>
            </a:r>
            <a:r>
              <a:rPr lang="it-IT" sz="2400" b="1" dirty="0">
                <a:solidFill>
                  <a:schemeClr val="tx1"/>
                </a:solidFill>
              </a:rPr>
              <a:t>2013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Ken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Kurson</a:t>
            </a:r>
            <a:r>
              <a:rPr lang="it-IT" sz="2400" dirty="0">
                <a:solidFill>
                  <a:schemeClr val="tx1"/>
                </a:solidFill>
              </a:rPr>
              <a:t> ha dichiarato a </a:t>
            </a:r>
            <a:r>
              <a:rPr lang="it-IT" sz="2400" b="1" dirty="0" err="1">
                <a:solidFill>
                  <a:schemeClr val="tx1"/>
                </a:solidFill>
              </a:rPr>
              <a:t>Esquire</a:t>
            </a:r>
            <a:r>
              <a:rPr lang="it-IT" sz="2400" dirty="0">
                <a:solidFill>
                  <a:schemeClr val="tx1"/>
                </a:solidFill>
              </a:rPr>
              <a:t>, a proposito di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come rete di pagamento, che «i grandi marchi di servizi finanziari dovrebbero trattare 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come le case discografiche hanno trattato </a:t>
            </a:r>
            <a:r>
              <a:rPr lang="it-IT" sz="2400" b="1" dirty="0">
                <a:solidFill>
                  <a:schemeClr val="tx1"/>
                </a:solidFill>
              </a:rPr>
              <a:t>Napster</a:t>
            </a:r>
            <a:r>
              <a:rPr lang="it-IT" sz="2400" dirty="0">
                <a:solidFill>
                  <a:schemeClr val="tx1"/>
                </a:solidFill>
              </a:rPr>
              <a:t>».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Nell'agosto </a:t>
            </a:r>
            <a:r>
              <a:rPr lang="it-IT" sz="2400" b="1" dirty="0">
                <a:solidFill>
                  <a:schemeClr val="tx1"/>
                </a:solidFill>
              </a:rPr>
              <a:t>2015</a:t>
            </a:r>
            <a:r>
              <a:rPr lang="it-IT" sz="2400" dirty="0">
                <a:solidFill>
                  <a:schemeClr val="tx1"/>
                </a:solidFill>
              </a:rPr>
              <a:t>,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ha ricevuto il premio come pioniere tecnologico (Technology Pioneer) dal World </a:t>
            </a:r>
            <a:r>
              <a:rPr lang="it-IT" sz="2400" dirty="0" err="1">
                <a:solidFill>
                  <a:schemeClr val="tx1"/>
                </a:solidFill>
              </a:rPr>
              <a:t>Economic</a:t>
            </a:r>
            <a:r>
              <a:rPr lang="it-IT" sz="2400" dirty="0">
                <a:solidFill>
                  <a:schemeClr val="tx1"/>
                </a:solidFill>
              </a:rPr>
              <a:t> Forum.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Il sito </a:t>
            </a:r>
            <a:r>
              <a:rPr lang="it-IT" sz="2400" b="1" dirty="0" err="1">
                <a:solidFill>
                  <a:schemeClr val="tx1"/>
                </a:solidFill>
              </a:rPr>
              <a:t>Dealbook</a:t>
            </a:r>
            <a:r>
              <a:rPr lang="it-IT" sz="2400" dirty="0">
                <a:solidFill>
                  <a:schemeClr val="tx1"/>
                </a:solidFill>
              </a:rPr>
              <a:t> che appartiene a New York Times ha osservato nel 2014 che «(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) sta catturando ciò che si è rivelato difficilmente raggiungibile per le valute virtuali: la partecipazione dei giocatori di </a:t>
            </a:r>
            <a:r>
              <a:rPr lang="it-IT" sz="2400" b="1" dirty="0" err="1">
                <a:solidFill>
                  <a:schemeClr val="tx1"/>
                </a:solidFill>
              </a:rPr>
              <a:t>mainstream</a:t>
            </a:r>
            <a:r>
              <a:rPr lang="it-IT" sz="2400" dirty="0">
                <a:solidFill>
                  <a:schemeClr val="tx1"/>
                </a:solidFill>
              </a:rPr>
              <a:t> al sistema finanziario»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22" y="2341152"/>
            <a:ext cx="3529670" cy="23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14575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libro mastro distribuito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 contrario della tecnologia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supporta il trasferimento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rappresentano la fiat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currency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(moneta legale),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qualsiasi altra unità di valore.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legale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a corso legale,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fiduciaria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o, ancora,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fiat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si intende uno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strumento di pagamento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coperto da riserve di altri materiali (ad esempio: riserve auree), e quindi privo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 intrinseco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(anche indiretto).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momento che il protocollo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completamente aperto, chiunque può accedervi senza approvazione a priori da parte dei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Lab.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permette alle banche e attori non bancari di incorporare il protocollo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nei propri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60853"/>
            <a:ext cx="11269662" cy="3847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Come funziona </a:t>
            </a:r>
            <a:r>
              <a:rPr lang="it-IT" dirty="0" err="1">
                <a:solidFill>
                  <a:schemeClr val="tx1"/>
                </a:solidFill>
              </a:rPr>
              <a:t>Ripple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1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14575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libro mastro distribuito viene mantenuto da vari partecipanti indipendenti della comunità globale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transazione XRP richiede un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parte dei nodi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Questo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viene chiamato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serve come insediamento finale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maestro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raggiunge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o 5 secondi 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mediando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sotto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secondi), al quale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rilasciato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Chiunque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diventare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ledger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oggigiorno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istituzioni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Ripple Lab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lavorano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tenendo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16%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rete).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Validazione della Transazione XRP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15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6327951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trae il suo valore da vari fattori, ma soprattutto dalla capacità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lavorare con istituzioni e dalla abilità di essere scambiata in modo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rapido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qualsiasi valuta 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momento ha 45404 miliardi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mentre in totale può fornire circa 100 miliardi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XRP.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inizialmente posseduto 55 miliardi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XRP, con l’abilità di venderne 1 miliardo al mese,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Caratteristiche di XRP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75" y="2363428"/>
            <a:ext cx="4733970" cy="26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90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37603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differenza principale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potrebbe essere riassunta nella differenza tra una company e una economia.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fornitura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trae il suo valore da vari fattori, ma soprattutto dalla capacità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lavorare con istituzioni e dalla abilità di essere scambiata in modo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rapido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qualsiasi valuta 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momento ha 45404 miliardi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mentre in totale può fornire circa 100 miliardi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XRP.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potrebbe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riassunta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company 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fornitura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rilasciata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attraverso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predeterminato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dall’algoritmo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Come viene messa in sicurezza la rete </a:t>
            </a:r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?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649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5" y="1508668"/>
            <a:ext cx="7212854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processate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un’industria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Dall’altro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fornitura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rilasciata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compagnia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predeterminato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suoi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dirigenti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aziendali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sue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processate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comitato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stakeholder pre-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approvati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l’opzione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perfetta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tradizionali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non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complete 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senza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Come viene messa in sicurezza la rete </a:t>
            </a:r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?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472" y="1905670"/>
            <a:ext cx="3894477" cy="34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(DLT)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dunque un Sistema digitale che registra la transazione delle risorse in cui le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loro dettagli sono registrati in posti multipli allo stesso tempo. A differenza dei database tradizionali, i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ledgers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hanno nessun sistema di store centrale o funzionalità amministrativa.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B340A9-9127-B26C-7FBA-3EB5CD2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42" y="3429000"/>
            <a:ext cx="4856927" cy="32842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214B98-983E-E9A5-A87E-D3AB23B9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3" y="3559530"/>
            <a:ext cx="4170265" cy="2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8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4713" y="1213806"/>
            <a:ext cx="729124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 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sono dunque incluse nella più ampia famiglia delle tecnologie di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 sistemi che si basano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può essere letto e modificato da più nodi di una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validare le modifiche da effettuare al registro, in assenza di un ente centrale, i nodi devono raggiungere il consenso.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cui si raggiunge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alcune delle caratteristiche che connotano le diverse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61E14583-8F41-08F0-5B7D-9E589C7F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31300"/>
            <a:ext cx="3721543" cy="2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una sottofamiglia di tecnologie, o come viene spesso precisato, un insieme di tecnologie, in cui il registro è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contenenti le transazioni e il consenso è distribuito su tutti i nodi della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 i nodi possono partecipare al processo di validazione delle transazioni da includere nel registro.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E32093-7C83-3977-F993-59357976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1" y="2001402"/>
            <a:ext cx="4441414" cy="3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0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Un'Architettura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'custodisce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un deposito di dati formalmente costituito da una lista di record che continua a crescere, ma che resiste ad eventuali modifiche.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Tutto inizia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anno che tutti ricordiamo per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tracollo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ancora oggi sentiamo le conseguenze.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450B9E-1AC0-E05D-D153-8F5D24EB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75" y="1710925"/>
            <a:ext cx="4890955" cy="40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7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16" y="1232694"/>
            <a:ext cx="10912856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2400">
                <a:solidFill>
                  <a:srgbClr val="5F5858"/>
                </a:solidFill>
                <a:latin typeface="Domine"/>
              </a:rPr>
              <a:t>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Satoshi Nakamoto, personaggio attorno al quale tutt’oggi aleggia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nube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mistero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pubblica il protocollo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attraverso un white paper nel quale viene descritta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atta a reggere la circolazione di bitcoin,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moneta digitale la cui implementazione si basa sui principi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convalidare le transazioni e la generazione di moneta stessa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moneta transita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liberamente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gli utenti senza costi sulle operazioni e senza il controllo di un organo centrale.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maiuscola indica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sono stati rilasciati dettagli e codice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2009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minuscola indica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cui prima emissione risale al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31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711" y="1232694"/>
            <a:ext cx="93042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regge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la fiducia distribuita è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grande rivoluzione, da un punto di vista teorico, sta proprio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nell’assenza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come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il libro contabile, il cosiddetto bank ledger, ossia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quale viene registrata tutta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 diventa in realtà un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accessibile da qualsiasi utente che effettui una transazione ed entri quindi a far parte della ‘catena di distribuzione’, cui è affidato il controllo dell’intero sistema o di una parte di esso (tutte le informazioni del ‘libro mastro’ sono distribuite e condivise da tutti i soggetti del network, cioè da coloro che partecipano alla Blockchain).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3BD3C40-D5B7-4378-9A31-5DEE467A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025748"/>
            <a:ext cx="2152358" cy="25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4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399" y="1232694"/>
            <a:ext cx="650557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Sebbene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Nakamoto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abbia dato il via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all’architettura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(cioè l’infrastruttura che sottende alla circolazione della moneta criptata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in poco tempo il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preso il sopravvento.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stato dunque identificata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identificando appunto con esso il nome dell’infrastruttura e preferendo parlare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non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evitare che venga culturalmente associata solo alla moneta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9FDE205-8211-F6E6-B1D7-A3A51945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27300"/>
            <a:ext cx="4368718" cy="24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8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72394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più o meno dal 2013 che lo si utilizza per descrivere la piattaforma tecnologica che sta alla base di meccanismi di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che potrebbero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forme di scambio (di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ecc.) dove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più riposta in una 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tutti i partecipanti dello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lockchain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possiamo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dire. Bitcoin ha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trovato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molti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utilizzi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aldilà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Bitcoin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promuove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l’anonymity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per la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54" y="5472053"/>
            <a:ext cx="1830516" cy="12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9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1372394"/>
            <a:ext cx="708286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base del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rappresentano in realtà nulla di nuovo per il mondo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tratta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vanno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(tipo Napster)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particolare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chiave pubblica e privata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(algoritmi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asimmetrici o simmetrici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si basano sull’utilizzo di chiavi per cifrare e decifrare una informazione)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83" y="2121617"/>
            <a:ext cx="4242754" cy="34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85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894115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algoritmo matematico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lunghezza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arbitraria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 esempio un messaggio) in una stringa binaria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chiamata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unidirezionali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quindi difficili da invertire, motivo per cui sono utilizzati nelle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l’autenticazione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messaggi oppure proteggere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credenziali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degli utenti nell’accesso ai servizi digitali. Ciò che appare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rivoluzionario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seppur con l’impiego di tecnologie già esistenti, è la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formare quella che appunto viene riconosciuta come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948" y="2835121"/>
            <a:ext cx="2423344" cy="16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70140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custodisce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un deposito di dati formalmente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una lista di record che continua a crescere, ma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eventuali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nel mondo finanziario potrebbe essere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banca) risiede su ogni singolo nodo (computer) e non è quindi governabile e manipolabile da un ente centrale.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693" y="1974133"/>
            <a:ext cx="4216501" cy="31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24" y="1213806"/>
            <a:ext cx="1155290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le tecnologie che abilitano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l’Internet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si fonda su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ingredienti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è ancora molta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significato dei termini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incluse nella più ampia famiglia delle tecnologie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cui aggiungono alcune funzionalità tipiche di altre tecnologie e soluzioni.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a confronto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44" y="4264484"/>
            <a:ext cx="4908985" cy="25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4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664041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differenti tipi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contengono i dati di un fatto o un’operazione) 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come le transazioni vengono inserite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rappresentano i veri e propri blocchi).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importante comprendere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blocchi perché è su di essa che si basa anche la diversità tra utenti/partecipanti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cosiddetti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miners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0" y="2190136"/>
            <a:ext cx="4442952" cy="29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33064"/>
            <a:ext cx="673873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primi sono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vogliono effettuare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 esempio trasferire un bene ad un altro).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secondi sono coloro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creano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che inseriscono la transazione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(generalmente a fronte di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ricompensa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 il controllo effettuato sulla transazione, per non alimentare comportamenti illeciti che farebbero quindi cadere il meccanismo di fiducia della comunità).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72" y="2287536"/>
            <a:ext cx="4222628" cy="23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4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i contenitori di base dell’informazione all’interno di una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 solo dati della transazione. Una volta aggiunti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 non possono essere cambiati. I blocchi sono messi in sicurezza attraverso le tecniche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esattamente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suggerisce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le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bitcoin. Su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alcune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blockchaim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varietà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alter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13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linea teorica,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livello globale, sorretto da tecnologie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 mani di tutti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senza la possibilità che tale sistema possa essere corrotto, risulta a dir poco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dirompente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bene rimanere sul fronte della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perché, in realtà, seppur i rischi di finire come in un film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fantascienza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intrappolati all’interno di un’anarchica prigione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cibernetica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siano remoti, i limiti oggettivi allo sviluppo di una tecnica liberatrice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applicata a qualsiasi contesto, sono tutt’altro che superabili.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Rimanendo all’interno dei nostri confini, quelli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mostra evidenti difficoltà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 poter verificare un nuovo blocco o aggiungere una transazione all’interno della catena serve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partendo dall’analisi fatta su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gli analisti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50% dell’intero network in realtà lavori per questo tipo di operazioni e per ogni singola verifica servano in media 10 minuti (cosa che porta ad avere, all’interno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7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“Paragonando questi dati alla media di 2500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Visa che può reggere fino a 40mila e più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ancora difficile pensare ad una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scalabile”, ammette Martha Bennett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(Exchange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Dal 2010 ad oggi, attorno a algoritmi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37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1168072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dall’analisi fatta su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gli analisti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dell’intero network in realtà lavori per questo tipo di operazioni e per ogni singola verifica, servano in media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(cosa che porta ad avere, all’interno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“Paragonando questi dati alla media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può reggere fino a 40mila e più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ancora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difficile pensare ad una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ammette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Martha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Bennett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2010 ad oggi, attorno a algoritmi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17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630247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oggi, attorno a algoritmi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valeva già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miliardo di dollari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suddivise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categorie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83" y="2316665"/>
            <a:ext cx="4555016" cy="30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7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648408"/>
            <a:ext cx="8662219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che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aggiunte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esse non possono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rimosse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mantenute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vivranno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finchè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sequenziale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Uno ad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L’esatta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differisce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comune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più nel dettaglio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04" y="1285333"/>
            <a:ext cx="3215148" cy="52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1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 italiano: blocchi concatenati) è una struttura dati che consiste in elenchi crescenti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denominati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collegati tra loro in modo sicuro utilizzando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blocco contiene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blocco precedente,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Poiché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questi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effettivamente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ogni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si collega a quelli precedenti. Di conseguenza, le transazioni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quanto, una volta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dati in un determinato blocco non possono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retroattivamente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alterare tutti i blocchi successivi.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rientra nella più ampia famiglia dei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registri distribuiti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ossia sistemi che si basano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replicato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sincronizzato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più soggetti presenti in molteplici luoghi, ma comunque appartenenti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medesima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più nel dettaglio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85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caso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che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coinvolti conoscano l'identità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reciproca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si fidino l'uno dell'altro perché, per garantire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copie, l'aggiunta di un nuovo blocco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condiviso.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autorizzata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l'aggiunta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nodo aggiorna la propria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natura stessa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dati garantisce l'assenza di una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manipolazione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futura.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accomunano i sistemi sviluppati con le tecnologie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dei registri distribuiti sono: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tracciabilità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trasferimenti,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trasparenza/verificabilità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trasferimenti.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più nel dettaglio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2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71121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Grazie a 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considerata pertanto un'alternativa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affidabilità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ai registri gestiti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autorità riconosciute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regolamentate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amministrazioni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pagamento, ecc.).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 essenziali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più nel dettaglio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6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nei cosiddetti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tutti i nodi che possiedono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database possono consultarlo, ma devono passare da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(oppure più soggetti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modificarne i dati,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modifiche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regolate tramite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di raggiungere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versioni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nonostante esse vengano aggiornate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indipendente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 partecipanti della rete. Oltre agli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mantenere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fanno anche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ampio utilizzo della 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a confronto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87" y="5076118"/>
            <a:ext cx="2635045" cy="16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33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Immagazzinare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questi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massima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delle priorità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per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bisogno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Ma prima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prima come 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memorizzati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 parti di un Blocco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84" y="3579243"/>
            <a:ext cx="8626578" cy="29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5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70" y="1382937"/>
            <a:ext cx="7109718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guadagnato questo nome dal momento che si basano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pesantemente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hash.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determinate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attraverso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SHA-256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non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prende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li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un’unica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 parti di un Blocco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14" y="1762857"/>
            <a:ext cx="4556386" cy="4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9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42583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funzione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serve a condensare gruppi di transazioni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collegare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ciascun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il successivo,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blocco.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infatti è spesso usato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transazione sulla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 parti di un Blocco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23" y="1465007"/>
            <a:ext cx="6855415" cy="51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7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5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l’header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costituiscono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catena,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 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 a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dell’obiettivo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aggiusta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casual di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“the nonce”.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</a:rPr>
              <a:t>Tutti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eccetto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l’ultimo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questi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elementi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sono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conosciuti</a:t>
            </a:r>
            <a:r>
              <a:rPr lang="en-US" sz="2400" dirty="0">
                <a:solidFill>
                  <a:schemeClr val="tx1"/>
                </a:solidFill>
              </a:rPr>
              <a:t> in </a:t>
            </a:r>
            <a:r>
              <a:rPr lang="en-US" sz="2400" b="1" dirty="0" err="1">
                <a:solidFill>
                  <a:schemeClr val="tx1"/>
                </a:solidFill>
              </a:rPr>
              <a:t>anticipo</a:t>
            </a:r>
            <a:r>
              <a:rPr lang="en-US" sz="2400" dirty="0">
                <a:solidFill>
                  <a:schemeClr val="tx1"/>
                </a:solidFill>
              </a:rPr>
              <a:t> prima </a:t>
            </a:r>
            <a:r>
              <a:rPr lang="en-US" sz="2400" dirty="0" err="1">
                <a:solidFill>
                  <a:schemeClr val="tx1"/>
                </a:solidFill>
              </a:rPr>
              <a:t>che</a:t>
            </a:r>
            <a:r>
              <a:rPr lang="en-US" sz="2400" dirty="0">
                <a:solidFill>
                  <a:schemeClr val="tx1"/>
                </a:solidFill>
              </a:rPr>
              <a:t> un </a:t>
            </a:r>
            <a:r>
              <a:rPr lang="en-US" sz="2400" b="1" dirty="0" err="1">
                <a:solidFill>
                  <a:schemeClr val="tx1"/>
                </a:solidFill>
              </a:rPr>
              <a:t>blocco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aggiunto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alla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catena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 parti di un Blocco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91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7F920-DCCD-CF89-645E-EE041C3494AA}"/>
              </a:ext>
            </a:extLst>
          </p:cNvPr>
          <p:cNvSpPr txBox="1"/>
          <p:nvPr/>
        </p:nvSpPr>
        <p:spPr>
          <a:xfrm>
            <a:off x="825119" y="1557338"/>
            <a:ext cx="1010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https://blog.osservatori.net/it_it/blockchain-spiegazione-significato-applicazioni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A09C18-D12E-BFB8-4B6E-19C2D19894CD}"/>
              </a:ext>
            </a:extLst>
          </p:cNvPr>
          <p:cNvSpPr txBox="1"/>
          <p:nvPr/>
        </p:nvSpPr>
        <p:spPr>
          <a:xfrm>
            <a:off x="825119" y="225350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https://www.zerounoweb.it/cio-innovation/blockchain-architettura-applicazioni-scenari-futuri/</a:t>
            </a:r>
          </a:p>
        </p:txBody>
      </p:sp>
      <p:sp>
        <p:nvSpPr>
          <p:cNvPr id="2" name="Rettangolo 1"/>
          <p:cNvSpPr/>
          <p:nvPr/>
        </p:nvSpPr>
        <p:spPr>
          <a:xfrm>
            <a:off x="825119" y="3226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https://www.fortuneita.com/2021/12/10/la-nuova-strada-del-crypto-il-mining-a-rate/</a:t>
            </a:r>
          </a:p>
        </p:txBody>
      </p:sp>
      <p:sp>
        <p:nvSpPr>
          <p:cNvPr id="8" name="Rettangolo 7"/>
          <p:cNvSpPr/>
          <p:nvPr/>
        </p:nvSpPr>
        <p:spPr>
          <a:xfrm>
            <a:off x="825119" y="4101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https://www.bitstamp.net/learn/crypto-101/what-are-blocks-in-the-blockchain/</a:t>
            </a:r>
          </a:p>
        </p:txBody>
      </p:sp>
      <p:sp>
        <p:nvSpPr>
          <p:cNvPr id="9" name="Rettangolo 8"/>
          <p:cNvSpPr/>
          <p:nvPr/>
        </p:nvSpPr>
        <p:spPr>
          <a:xfrm>
            <a:off x="825119" y="5010667"/>
            <a:ext cx="399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https://youngplatform.com/glossary/hash/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47251" y="5642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https://blog.osservatori.net/it_it/distributed-ledger-technology-significato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1020570"/>
            <a:ext cx="11043921" cy="690264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https://www.informamuse.com/una-blockchain-due-tipi-di-ledger-permissionless-o-permissioned/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735048" y="1843208"/>
            <a:ext cx="464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https://it.wikipedia.org/wiki/IOTA_(criptovaluta)</a:t>
            </a:r>
          </a:p>
        </p:txBody>
      </p:sp>
      <p:sp>
        <p:nvSpPr>
          <p:cNvPr id="2" name="Rettangolo 1"/>
          <p:cNvSpPr/>
          <p:nvPr/>
        </p:nvSpPr>
        <p:spPr>
          <a:xfrm>
            <a:off x="735048" y="2344914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https://kriptomat.io/cryptocurrencies/xrp/what-is-xrp/</a:t>
            </a:r>
          </a:p>
        </p:txBody>
      </p:sp>
    </p:spTree>
    <p:extLst>
      <p:ext uri="{BB962C8B-B14F-4D97-AF65-F5344CB8AC3E}">
        <p14:creationId xmlns:p14="http://schemas.microsoft.com/office/powerpoint/2010/main" val="159042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Proprio 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particolarità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rilevanza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modalità con cui la rete aggiorna il registro, le caratteristiche fondamentali che distinguono i vari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tre: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 di consenso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 del registro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propriamente dette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quelle che si ispirano alla piattaforma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aggiungono due ulteriori caratteristiche che non necessariamente si trovano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trasferimenti 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269652"/>
            <a:ext cx="11269662" cy="115416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Caratteristiche delle 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Technology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4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840" y="1409674"/>
            <a:ext cx="1133754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Sulla base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 distingue tra sistemi: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per accedere bisogna registrarsi e identificarsi e quindi essere autorizzati da un ente centrale o dalla rete stessa;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chiunque può accedere senza autorizzazione.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sistemi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meccanismo di consenso è più semplice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quando un nodo propone una l’aggiunta di una transazione, ne viene verificata la validità e si vota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maggioranza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sull’opportunità di aggiungerla al registro.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3" y="337215"/>
            <a:ext cx="11269662" cy="1538883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Permission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76" y="4970882"/>
            <a:ext cx="4253656" cy="17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99827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sistemi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invece, i meccanismi di consenso sono più complessi (basati ad esempio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Stake1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evitare che un soggetto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malevolo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possa creare numerose 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fittizie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influenzare il processo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permesso appunto, prevedono l'esistenza di uno o più attori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-selezionati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svolgono la funzione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network. Se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solo agente viene definita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mentre se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più di uno viene definito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consortium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Permission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10474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poi di definire speciali regole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l’accesso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tutti i dati.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Introducono quindi 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governance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di definizione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più performanti, veloci e più vicine alle esigenze delle imprese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rispetto alle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Permission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36" y="4794578"/>
            <a:ext cx="4481208" cy="19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83403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459159c4-d20a-4ff3-9b11-fbd127bd52e5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79261c3-551f-4e86-913f-177e0e529669"/>
    <ds:schemaRef ds:uri="c58f2efd-82a8-4ecf-b395-8c25e928921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28612</TotalTime>
  <Words>5747</Words>
  <Application>Microsoft Office PowerPoint</Application>
  <PresentationFormat>Widescreen</PresentationFormat>
  <Paragraphs>279</Paragraphs>
  <Slides>55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55</vt:i4>
      </vt:variant>
    </vt:vector>
  </HeadingPairs>
  <TitlesOfParts>
    <vt:vector size="67" baseType="lpstr">
      <vt:lpstr>Arial</vt:lpstr>
      <vt:lpstr>Arial Narrow</vt:lpstr>
      <vt:lpstr>Calibri</vt:lpstr>
      <vt:lpstr>Courier New</vt:lpstr>
      <vt:lpstr>Domine</vt:lpstr>
      <vt:lpstr>Gill Sans MT</vt:lpstr>
      <vt:lpstr>IBM Plex Sans</vt:lpstr>
      <vt:lpstr>Tahoma</vt:lpstr>
      <vt:lpstr>Times New Roman</vt:lpstr>
      <vt:lpstr>Wingdings</vt:lpstr>
      <vt:lpstr>Wingdings 2</vt:lpstr>
      <vt:lpstr>elenco puntato</vt:lpstr>
      <vt:lpstr>Distributed Ledger Technology </vt:lpstr>
      <vt:lpstr>Distributed Ledger Technology </vt:lpstr>
      <vt:lpstr>Distributed Ledger Technology </vt:lpstr>
      <vt:lpstr>Distributed Ledger e Blockchain a confronto </vt:lpstr>
      <vt:lpstr>Distributed Ledger e Blockchain a confronto </vt:lpstr>
      <vt:lpstr>Caratteristiche delle Distributed Ledger Technology  </vt:lpstr>
      <vt:lpstr>Permission Ledger e Permissionless Ledger   </vt:lpstr>
      <vt:lpstr>Permission Ledger e Permissionless Ledger   </vt:lpstr>
      <vt:lpstr>Permission Ledger e Permissionless Ledger   </vt:lpstr>
      <vt:lpstr>Caratteristiche dei Sistemi Blockchain</vt:lpstr>
      <vt:lpstr>Caratteristiche dei Sistemi Blockchain</vt:lpstr>
      <vt:lpstr>IOTA (criptovaluta) </vt:lpstr>
      <vt:lpstr>IOTA (criptovaluta) </vt:lpstr>
      <vt:lpstr>IOTA (criptovaluta) </vt:lpstr>
      <vt:lpstr>IOTA (criptovaluta) </vt:lpstr>
      <vt:lpstr>IOTA (criptovaluta) </vt:lpstr>
      <vt:lpstr>IOTA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Come funziona Ripple</vt:lpstr>
      <vt:lpstr>Validazione della Transazione XRP </vt:lpstr>
      <vt:lpstr>Caratteristiche di XRP </vt:lpstr>
      <vt:lpstr>Come viene messa in sicurezza la rete Ripple? </vt:lpstr>
      <vt:lpstr>Come viene messa in sicurezza la rete Ripple? </vt:lpstr>
      <vt:lpstr>Blockchain </vt:lpstr>
      <vt:lpstr>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più nel dettaglio </vt:lpstr>
      <vt:lpstr>Architetture di Blockchain più nel dettaglio </vt:lpstr>
      <vt:lpstr>Architetture di Blockchain più nel dettaglio </vt:lpstr>
      <vt:lpstr>Architetture di Blockchain più nel dettaglio </vt:lpstr>
      <vt:lpstr>Le parti di un Blocco </vt:lpstr>
      <vt:lpstr>Le parti di un Blocco </vt:lpstr>
      <vt:lpstr>Le parti di un Blocco </vt:lpstr>
      <vt:lpstr>Le parti di un Blocco 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673</cp:revision>
  <dcterms:created xsi:type="dcterms:W3CDTF">2020-06-26T06:32:12Z</dcterms:created>
  <dcterms:modified xsi:type="dcterms:W3CDTF">2023-04-24T23:38:56Z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