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270" r:id="rId3"/>
    <p:sldId id="304" r:id="rId4"/>
    <p:sldId id="305" r:id="rId5"/>
    <p:sldId id="303" r:id="rId6"/>
    <p:sldId id="306" r:id="rId7"/>
    <p:sldId id="307" r:id="rId8"/>
    <p:sldId id="308" r:id="rId9"/>
    <p:sldId id="309" r:id="rId10"/>
    <p:sldId id="310" r:id="rId11"/>
    <p:sldId id="296" r:id="rId12"/>
    <p:sldId id="311" r:id="rId13"/>
    <p:sldId id="297" r:id="rId14"/>
    <p:sldId id="25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D83E-8C6D-094D-AEF7-8B1995DFB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A2200-155C-EA44-95CE-06815C907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E3CC-D922-8F4A-B5A3-631689E0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F8F-AFB1-4AD8-BE98-DD9766296D3E}" type="datetimeFigureOut">
              <a:rPr lang="it-IT" smtClean="0"/>
              <a:t>27/06/2022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6E17-3BD4-C140-B384-E986FC6F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A731-62ED-5542-A615-15D04523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570B-F1F2-4315-AC82-5A235D64A2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07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5A13-4107-734F-A1E5-B4871FD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0E99F-1F1C-AE45-A493-2D31906E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BEDF-4A9F-7A48-850C-DE617B7A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F8F-AFB1-4AD8-BE98-DD9766296D3E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E8AE-9021-6540-A9C2-BFCF4732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8226-A09B-854C-B07C-FD0507EB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570B-F1F2-4315-AC82-5A235D64A2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937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93547-E96E-DC47-9103-EE024EB05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6D110-B1EE-2149-8CDD-1DA623036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2DC1-B84A-7B44-B617-F9BF7771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F8F-AFB1-4AD8-BE98-DD9766296D3E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9FF6-E983-BC4E-8AA1-49614B75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A4385-B823-3B43-B693-5F0E803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570B-F1F2-4315-AC82-5A235D64A2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146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56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095B-7CD0-144F-9E8F-15DBCE02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D73C5-722B-FD49-9D9C-D04D1F4E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68D42-F5F9-3046-9697-409D945D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F8F-AFB1-4AD8-BE98-DD9766296D3E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0BD6-6166-664C-9C95-C3C05094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3444-2E53-A048-9089-4AC10165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44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BB83-BDC0-8146-9571-1578D36D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7E7F9-6CA1-3348-B6A3-D1FA9C1F3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C5EDE-EEB4-7E4F-91F4-27EACA5A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F8F-AFB1-4AD8-BE98-DD9766296D3E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1BD5D-76F7-2D44-B2DE-FCF46695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94EAF-FD06-FE4B-BAA0-4618D8BC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570B-F1F2-4315-AC82-5A235D64A2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92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FFC9-09A7-2247-9212-4C54FB6C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B691-9C14-4347-AAE3-820467E51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28158-4ACB-3242-B932-D7FA2FDBC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69A50-4A2D-5942-A28C-124D7BC9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F8F-AFB1-4AD8-BE98-DD9766296D3E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AA47F-D2EE-C640-BD03-8A739DE2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C9A3A-536D-2441-BC33-1CCD1C32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570B-F1F2-4315-AC82-5A235D64A2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00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CFA-8647-D143-B975-2ED08277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DED52-0886-0B46-94AD-82E8F9E2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A86A4-1E72-734D-A54E-D1831B113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021A2-8686-1040-A2F7-5848D2312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25657-931B-9749-A6FB-BCC5BDF86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1214C-D1D0-C647-8817-6A845663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F8F-AFB1-4AD8-BE98-DD9766296D3E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088B4-8DB9-784B-85C9-85D6168C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81798-D19A-5441-B10A-623B8BB5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570B-F1F2-4315-AC82-5A235D64A2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713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B1AC-AAD1-C743-97B5-4647B87B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F65A8-0C7F-1C4F-A77B-ABA7587D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F8F-AFB1-4AD8-BE98-DD9766296D3E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980BC-5DBD-1F47-A93D-1A491E1B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DEBDE-60BE-A44B-AFC7-B8D5B527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570B-F1F2-4315-AC82-5A235D64A2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17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BDB5D-862B-1E43-AA02-41D1C44A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F8F-AFB1-4AD8-BE98-DD9766296D3E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BD895-8476-2748-B123-D383B7C1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21025-BB40-EF49-B631-243C03A5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570B-F1F2-4315-AC82-5A235D64A2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73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E6EC-71D2-414E-AFDC-330E1818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288F3-2050-884F-A3ED-FBD6A3315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DEF0A-3479-DB4E-951D-16C176F49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681F-07F2-DE48-B19A-1E3C016D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F8F-AFB1-4AD8-BE98-DD9766296D3E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DFBA2-7D09-B645-B65D-E444AAE0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3654F-7451-6D4A-A7B4-A53FDA42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570B-F1F2-4315-AC82-5A235D64A2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38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3799-B866-DB41-BEB9-C40B3096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F1A56-6E04-A845-84B3-E3D0373E9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6C575-ABD4-C04F-80B3-891FE499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B0A3E-0D94-D24D-AE10-2AF10294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F8F-AFB1-4AD8-BE98-DD9766296D3E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2D0D4-699F-A94A-A4CA-BAC61F2E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0CC64-69FB-0342-91C3-745A9598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570B-F1F2-4315-AC82-5A235D64A2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00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F895F-A274-FE48-ACE6-903DEE76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E8E73-79D9-2645-B769-26DF9E69D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3FAA-71B6-BD49-8484-4650C4C6F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9F8F-AFB1-4AD8-BE98-DD9766296D3E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EA366-2ADF-BE4E-83F0-6D94100E9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D143-7591-7341-B056-0568222CB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570B-F1F2-4315-AC82-5A235D64A2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564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eural197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Naïve Bayes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Francesco Pugliese, PhD</a:t>
            </a:r>
          </a:p>
          <a:p>
            <a:r>
              <a:rPr lang="it-IT" dirty="0">
                <a:hlinkClick r:id="rId2"/>
              </a:rPr>
              <a:t>neural1977@gmail.com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154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877901" y="1010992"/>
            <a:ext cx="9882863" cy="571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it-IT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 sono: </a:t>
            </a:r>
            <a:endParaRPr lang="it-IT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pt-BR" sz="1200" b="1" i="1" dirty="0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 ( Y e s | X ) = 0.00529 </a:t>
            </a:r>
          </a:p>
          <a:p>
            <a:pPr>
              <a:lnSpc>
                <a:spcPct val="150000"/>
              </a:lnSpc>
            </a:pPr>
            <a:r>
              <a:rPr lang="pt-BR" sz="1200" b="1" i="1" dirty="0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 ( N o | X ) = 0.02057</a:t>
            </a:r>
          </a:p>
          <a:p>
            <a:pPr>
              <a:lnSpc>
                <a:spcPct val="150000"/>
              </a:lnSpc>
            </a:pPr>
            <a:endParaRPr lang="pt-BR" sz="1200" b="1" i="1" dirty="0">
              <a:solidFill>
                <a:srgbClr val="000000"/>
              </a:solidFill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it-IT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Normalizzando: </a:t>
            </a:r>
            <a:endParaRPr lang="it-IT" dirty="0">
              <a:solidFill>
                <a:srgbClr val="000000"/>
              </a:solidFill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200" b="1" i="1" dirty="0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200" b="1" i="1" dirty="0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 ( Y e s | X ) = 0.00529 / 0.00529 + 0.02057 </a:t>
            </a:r>
          </a:p>
          <a:p>
            <a:pPr>
              <a:lnSpc>
                <a:spcPct val="150000"/>
              </a:lnSpc>
            </a:pPr>
            <a:r>
              <a:rPr lang="pt-BR" sz="1200" b="1" i="1" dirty="0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 ( N o | X ) = 0.02057 / 0.00529 + 0.02057</a:t>
            </a:r>
          </a:p>
          <a:p>
            <a:pPr>
              <a:lnSpc>
                <a:spcPct val="150000"/>
              </a:lnSpc>
            </a:pPr>
            <a:endParaRPr lang="pt-BR" sz="1200" b="1" i="1" dirty="0">
              <a:solidFill>
                <a:srgbClr val="000000"/>
              </a:solidFill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quindi: </a:t>
            </a:r>
            <a:endParaRPr lang="pt-BR" dirty="0">
              <a:solidFill>
                <a:srgbClr val="000000"/>
              </a:solidFill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2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200" b="1" i="1" dirty="0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 ( Y e s | X ) = 0.20</a:t>
            </a:r>
          </a:p>
          <a:p>
            <a:pPr>
              <a:lnSpc>
                <a:spcPct val="150000"/>
              </a:lnSpc>
            </a:pPr>
            <a:r>
              <a:rPr lang="pt-BR" sz="1200" b="1" i="1" dirty="0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 ( N o | X ) = 0.80</a:t>
            </a:r>
          </a:p>
          <a:p>
            <a:pPr>
              <a:lnSpc>
                <a:spcPct val="150000"/>
              </a:lnSpc>
            </a:pPr>
            <a:endParaRPr lang="pt-BR" sz="1200" b="1" i="1" dirty="0">
              <a:solidFill>
                <a:srgbClr val="000000"/>
              </a:solidFill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>
                <a:solidFill>
                  <a:srgbClr val="000000"/>
                </a:solidFill>
                <a:latin typeface="Verdana" panose="020B0604030504040204" pitchFamily="34" charset="0"/>
              </a:rPr>
              <a:t>Che significa: a seconda di queste feature fornite, la probabilità di giocare a golf è </a:t>
            </a:r>
            <a:r>
              <a:rPr lang="it-IT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20%, </a:t>
            </a:r>
            <a:r>
              <a:rPr lang="it-IT">
                <a:solidFill>
                  <a:srgbClr val="000000"/>
                </a:solidFill>
                <a:latin typeface="Verdana" panose="020B0604030504040204" pitchFamily="34" charset="0"/>
              </a:rPr>
              <a:t>mentre quella di non giocare è</a:t>
            </a:r>
            <a:r>
              <a:rPr lang="it-IT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it-IT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80%</a:t>
            </a:r>
            <a:r>
              <a:rPr lang="it-IT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it-IT" b="1">
                <a:solidFill>
                  <a:srgbClr val="000000"/>
                </a:solidFill>
                <a:latin typeface="Verdana" panose="020B0604030504040204" pitchFamily="34" charset="0"/>
              </a:rPr>
              <a:t>No</a:t>
            </a:r>
            <a:r>
              <a:rPr lang="it-IT">
                <a:solidFill>
                  <a:srgbClr val="000000"/>
                </a:solidFill>
                <a:latin typeface="Verdana" panose="020B0604030504040204" pitchFamily="34" charset="0"/>
              </a:rPr>
              <a:t> è la risposta del classificatore NB dunque.</a:t>
            </a:r>
            <a:endParaRPr lang="pt-B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DDD327-1EE5-43DC-8404-88D42F048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79" y="1219199"/>
            <a:ext cx="4836419" cy="3934061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C9C1D4BC-D05F-BBA9-9C46-17AF6506507D}"/>
              </a:ext>
            </a:extLst>
          </p:cNvPr>
          <p:cNvSpPr txBox="1"/>
          <p:nvPr/>
        </p:nvSpPr>
        <p:spPr>
          <a:xfrm>
            <a:off x="742315" y="438150"/>
            <a:ext cx="71529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lavora il Naive Bayes? Un esempio</a:t>
            </a:r>
            <a:endParaRPr lang="en-GB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42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742315" y="438150"/>
            <a:ext cx="9735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cosa è </a:t>
            </a:r>
            <a:r>
              <a:rPr lang="en-GB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GB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naive</a:t>
            </a:r>
            <a:r>
              <a:rPr lang="en-GB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(banale, semplice) </a:t>
            </a:r>
            <a:r>
              <a:rPr lang="en-GB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GB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Naive Bayes?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46178" y="1212691"/>
            <a:ext cx="5820543" cy="543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Naive Bayes (NB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è </a:t>
            </a:r>
            <a:r>
              <a:rPr lang="en-GB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ingenuo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perchè fa </a:t>
            </a:r>
            <a:r>
              <a:rPr lang="en-GB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l’assunzione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gli attributi della misurazione siano </a:t>
            </a:r>
            <a:r>
              <a:rPr lang="en-GB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indipendenti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tutti da ciascun altro. . 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Possiamo semplicemente </a:t>
            </a:r>
            <a:r>
              <a:rPr lang="en-GB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considerare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attributo come quantità indipendente e determinare la proporzione delle precedenti misurazioni che appartengono a quella classe che ha lo stesso valore per questo attributo solamente.  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Naive 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 è usato principalmente </a:t>
            </a:r>
            <a:r>
              <a:rPr lang="en-GB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predire la probabilità di differenti classi basate su attribute multipli. 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B70B38-153F-4ED1-B39C-C60CE3294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37" y="961370"/>
            <a:ext cx="5512904" cy="366551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032F401-18CB-4036-B237-CFF00531B6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04" y="4286637"/>
            <a:ext cx="3307770" cy="22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0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742315" y="438150"/>
            <a:ext cx="38411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Gaussian Naive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66056" y="1202753"/>
            <a:ext cx="66158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Prima, abbiamo calcolato le probabilità dei valori di input per ciascuna classe utillizzando la frequenza. Con gli input di valori reali, possiamo calcolare la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deviazione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valori di input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ciascuna classe per riassumere la distribuzione.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significa che in aggiunta alle probabilità per ciascuna classe, dobbiamo anche immagazzinare la media e la deviazione standard per ciascuna variabile di input di ogni classe. 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probabilità di nuovi valori x vengono calcolati usando la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Densità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Probabilità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Gaussiana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(Gaussian PDF).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 si eseguono le predizioni, questi parametri possono essere inseriti nella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Gaussian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PDF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con un nuovo con un nuovo input per la variabile, e di ritorno la Gaussian PDF fornirà una stima della probabilità di quel nuovo valore di input per quella classe.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then plug in the probabilities into the equation above to make predictions with real-valued inputs.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6DBC17E-F4E6-4C75-A1C4-3C462C006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49" y="1656321"/>
            <a:ext cx="3864483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3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742315" y="438150"/>
            <a:ext cx="47516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Applicazioni di Naive </a:t>
            </a:r>
            <a:r>
              <a:rPr lang="en-GB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16360" y="1222629"/>
            <a:ext cx="10938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Classificare un nuovo articolo che parli di tecnologia, politica o sport 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Sentiment 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sui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media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di Riconoscimento Facciale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di Raccomandazione come in Netflix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Amazon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Filtraggio dello Spam 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">
            <a:extLst>
              <a:ext uri="{FF2B5EF4-FFF2-40B4-BE49-F238E27FC236}">
                <a16:creationId xmlns:a16="http://schemas.microsoft.com/office/drawing/2014/main" id="{08B8BC86-E7B4-4F4F-B52E-2642B6C18DD0}"/>
              </a:ext>
            </a:extLst>
          </p:cNvPr>
          <p:cNvSpPr txBox="1">
            <a:spLocks/>
          </p:cNvSpPr>
          <p:nvPr/>
        </p:nvSpPr>
        <p:spPr>
          <a:xfrm>
            <a:off x="304221" y="866204"/>
            <a:ext cx="4846899" cy="12572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Francesco </a:t>
            </a:r>
            <a:r>
              <a:rPr lang="en-US" b="1" dirty="0"/>
              <a:t>Pugliese</a:t>
            </a:r>
            <a:endParaRPr lang="en-US" sz="2200" b="1" dirty="0"/>
          </a:p>
          <a:p>
            <a:endParaRPr lang="en-US" b="1" dirty="0"/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A13E1488-69E9-4935-961A-90E9EA9453E7}"/>
              </a:ext>
            </a:extLst>
          </p:cNvPr>
          <p:cNvCxnSpPr>
            <a:cxnSpLocks/>
          </p:cNvCxnSpPr>
          <p:nvPr/>
        </p:nvCxnSpPr>
        <p:spPr>
          <a:xfrm>
            <a:off x="0" y="6065240"/>
            <a:ext cx="12192000" cy="0"/>
          </a:xfrm>
          <a:prstGeom prst="line">
            <a:avLst/>
          </a:prstGeom>
          <a:ln w="38100">
            <a:solidFill>
              <a:srgbClr val="BE2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7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742315" y="438150"/>
            <a:ext cx="22236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Naive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66056" y="1202753"/>
            <a:ext cx="10938510" cy="377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Naive 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 è un metodo di classificazione del Machine Learning super efficiente e molto usato recentemente.  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E’ principalmente usato come classificatore di testi nel </a:t>
            </a:r>
            <a:r>
              <a:rPr lang="en-GB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Naive Bayes appartiene ad una famiglia di algoritmi che includono algoritmi sia supervisionati che non supervisionati.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Classificatori Naive Bayes sono una collezione di algoritmi basati sul teorema di Bayes. 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si tratta di un singolo algoritmo ma di una famiglia di algoritmi dove tutti condividono un principio commune, ossia ogni coppia di feature che deve essere classificata è indipendente da ciascun altra. 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fini di comprendere Naive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richiamiamo la regola di Bayes: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D1C55-DD3D-CD4F-B295-1F54EB467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308" y="5112408"/>
            <a:ext cx="3461502" cy="8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1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742315" y="438150"/>
            <a:ext cx="35125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Teorema di Bayes</a:t>
            </a:r>
            <a:endParaRPr lang="en-GB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66056" y="1202753"/>
            <a:ext cx="10938510" cy="446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Machine Learning, il nostro scopo è principalmente selezionare la miglior ipotesi </a:t>
            </a:r>
            <a:r>
              <a:rPr lang="en-US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dati i dati </a:t>
            </a:r>
            <a:r>
              <a:rPr lang="en-US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 problema di classificazione, la nostra ipotesi 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potrebbe essere la classe da assegnare ad una nuova istanza di dati 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 dei modi più facili di selezionare l’ipotesi più probabile dati i dati che abbiamo è quello di usare la nostra conoscenza a priori circa il problema in questione. 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Teorema di Bayes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forniscce un modo per calcolare la probabilità dell’ipotesi data la nostra conoscenza a priori: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82E58C1-1151-4478-8E46-51D3402B96B5}"/>
                  </a:ext>
                </a:extLst>
              </p:cNvPr>
              <p:cNvSpPr txBox="1"/>
              <p:nvPr/>
            </p:nvSpPr>
            <p:spPr>
              <a:xfrm>
                <a:off x="5201222" y="3959022"/>
                <a:ext cx="2593466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82E58C1-1151-4478-8E46-51D3402B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222" y="3959022"/>
                <a:ext cx="2593466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0C4B350-84FD-4D5A-8FFA-1D1815E7FC1D}"/>
                  </a:ext>
                </a:extLst>
              </p:cNvPr>
              <p:cNvSpPr txBox="1"/>
              <p:nvPr/>
            </p:nvSpPr>
            <p:spPr>
              <a:xfrm>
                <a:off x="1028700" y="5029985"/>
                <a:ext cx="1093851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buFont typeface="Wingdings" panose="05000000000000000000" pitchFamily="2" charset="2"/>
                  <a:buChar char="ü"/>
                </a:pPr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Dove: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è la “</a:t>
                </a:r>
                <a:r>
                  <a:rPr lang="en-US" b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Probabilità a Posteriori”</a:t>
                </a:r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dell’ipotesi </a:t>
                </a:r>
                <a:r>
                  <a:rPr lang="en-US" b="1" i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</a:t>
                </a:r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dati i dati </a:t>
                </a:r>
                <a:r>
                  <a:rPr lang="en-US" b="1" i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è la </a:t>
                </a:r>
                <a:r>
                  <a:rPr lang="en-US" b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“Probabilitòà a Priori”</a:t>
                </a:r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dei dati </a:t>
                </a:r>
                <a:r>
                  <a:rPr lang="en-US" b="1" i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</a:t>
                </a:r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dato che l’ipotesi </a:t>
                </a:r>
                <a:r>
                  <a:rPr lang="en-US" b="1" i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</a:t>
                </a:r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sia considerate Vera.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è la </a:t>
                </a:r>
                <a:r>
                  <a:rPr lang="en-US" b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“Probabilità a Priori”</a:t>
                </a:r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che l’Ipotesi </a:t>
                </a:r>
                <a:r>
                  <a:rPr lang="en-US" b="1" i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</a:t>
                </a:r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sia vera senza tenere nessuna considerazione dei dati.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è la probabilità dei dati senza alcuna considerazione dell’Ipotesi. 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0C4B350-84FD-4D5A-8FFA-1D1815E7F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5029985"/>
                <a:ext cx="10938510" cy="1200329"/>
              </a:xfrm>
              <a:prstGeom prst="rect">
                <a:avLst/>
              </a:prstGeom>
              <a:blipFill>
                <a:blip r:embed="rId3"/>
                <a:stretch>
                  <a:fillRect l="-390" t="-2538" r="-502" b="-7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68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742315" y="438150"/>
            <a:ext cx="68531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Stimatore Maximum </a:t>
            </a:r>
            <a:r>
              <a:rPr lang="en-GB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GB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Posteriori (</a:t>
            </a:r>
            <a:r>
              <a:rPr lang="en-GB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66056" y="1202753"/>
            <a:ext cx="5891944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Dopo aver calcolato la probabilità per un certo numero differente di ipotesi,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Naïve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seleziona l’ipotesi con la più alta probabilità. Questo è la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Maximum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Likely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potrebbe formalmente essere chiamata la Maximum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Posteriori 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o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 estimator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A2CF79D-BB1A-4DEA-B1A3-FE7A0B9F7F9D}"/>
                  </a:ext>
                </a:extLst>
              </p:cNvPr>
              <p:cNvSpPr txBox="1"/>
              <p:nvPr/>
            </p:nvSpPr>
            <p:spPr>
              <a:xfrm>
                <a:off x="1347048" y="4003810"/>
                <a:ext cx="6538906" cy="490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𝑀𝐴𝑃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)) = max(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dirty="0"/>
                  <a:t>)=max(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A2CF79D-BB1A-4DEA-B1A3-FE7A0B9F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48" y="4003810"/>
                <a:ext cx="6538906" cy="490584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2">
            <a:extLst>
              <a:ext uri="{FF2B5EF4-FFF2-40B4-BE49-F238E27FC236}">
                <a16:creationId xmlns:a16="http://schemas.microsoft.com/office/drawing/2014/main" id="{0D8A0BB4-AD39-45F7-AE2E-82B61D5F7227}"/>
              </a:ext>
            </a:extLst>
          </p:cNvPr>
          <p:cNvSpPr txBox="1"/>
          <p:nvPr/>
        </p:nvSpPr>
        <p:spPr>
          <a:xfrm>
            <a:off x="966056" y="5014046"/>
            <a:ext cx="5206144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Possiamo rimuovere </a:t>
            </a:r>
            <a:r>
              <a:rPr lang="en-US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</a:t>
            </a:r>
            <a:r>
              <a:rPr lang="en-US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momento che abbiamo l’ipotesi più probabile in assoluto dal momento che questa probabilità è costante ed è usata solo per normalizzare. 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809383-8B10-4E13-B3E5-AC5FCF200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422" y="1669276"/>
            <a:ext cx="3938428" cy="41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6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742315" y="438150"/>
            <a:ext cx="68531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lavora Naive Bayes? Un esempio</a:t>
            </a:r>
            <a:endParaRPr lang="en-GB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46178" y="1212691"/>
            <a:ext cx="10938510" cy="211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Naive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 (NB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per ciascun element all’interno del </a:t>
            </a:r>
            <a:r>
              <a:rPr lang="en-GB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Teorema di Bayes ci permette di determinare la probabilità che l’element appartienga ad una classe. 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Consideriamo la “</a:t>
            </a:r>
            <a:r>
              <a:rPr lang="en-GB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decisione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(classificatione) di giocare a golf o no (classe binaria si / no) a seconda delle caratteristiche ambientali (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features):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452490E-9DBA-41F1-8487-AF331195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285" y="3608188"/>
            <a:ext cx="5070015" cy="30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6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742315" y="438150"/>
            <a:ext cx="71529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lavora il Naive Bayes? Un esempio</a:t>
            </a:r>
            <a:endParaRPr lang="en-GB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46178" y="1212691"/>
            <a:ext cx="10938510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Feature sono </a:t>
            </a:r>
            <a:r>
              <a:rPr lang="en-GB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4: </a:t>
            </a:r>
            <a:r>
              <a:rPr lang="en-GB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Outlook, T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emp</a:t>
            </a:r>
            <a:r>
              <a:rPr lang="it-IT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Humidity</a:t>
            </a:r>
            <a:r>
              <a:rPr lang="it-IT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Windy</a:t>
            </a:r>
            <a:r>
              <a:rPr lang="it-IT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Ora costruiamo la </a:t>
            </a:r>
            <a:r>
              <a:rPr lang="it-IT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Tabella</a:t>
            </a:r>
            <a:r>
              <a:rPr lang="it-IT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Delle </a:t>
            </a:r>
            <a:r>
              <a:rPr lang="it-IT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Frequenze</a:t>
            </a:r>
            <a:r>
              <a:rPr lang="it-IT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9B08BB-BCE7-4C1A-867C-F0362F177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894" y="3929649"/>
            <a:ext cx="5811763" cy="26711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9DF583E-FE63-440E-B43A-DF77B6633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14" y="2079595"/>
            <a:ext cx="5110549" cy="298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6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46178" y="1212691"/>
            <a:ext cx="1093851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Poi, trasformiamo le frequenze in probabilità: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AFE17FE-241C-4ECF-9550-DE28B28D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8" y="1716555"/>
            <a:ext cx="5282288" cy="288124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E43F25B-AE29-40B4-9A26-CE609734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6" y="3587714"/>
            <a:ext cx="5664301" cy="2670211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C00965A6-664F-77A3-4A19-BD1D62722339}"/>
              </a:ext>
            </a:extLst>
          </p:cNvPr>
          <p:cNvSpPr txBox="1"/>
          <p:nvPr/>
        </p:nvSpPr>
        <p:spPr>
          <a:xfrm>
            <a:off x="742315" y="438150"/>
            <a:ext cx="71529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lavora il Naive Bayes? Un esempio</a:t>
            </a:r>
            <a:endParaRPr lang="en-GB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0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36653" y="1706317"/>
            <a:ext cx="4521172" cy="5437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it-IT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questo modo, abbiamo tutte le informazioni adatte a calcolare </a:t>
            </a:r>
            <a:r>
              <a:rPr lang="it-IT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probabilità</a:t>
            </a:r>
            <a:r>
              <a:rPr lang="it-IT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it-IT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semplici</a:t>
            </a:r>
            <a:r>
              <a:rPr lang="it-IT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 </a:t>
            </a:r>
            <a:r>
              <a:rPr lang="it-IT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probabilità</a:t>
            </a:r>
            <a:r>
              <a:rPr lang="it-IT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it-IT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condizionali</a:t>
            </a:r>
            <a:r>
              <a:rPr lang="it-IT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it-IT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endParaRPr lang="it-IT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it-IT" dirty="0">
              <a:solidFill>
                <a:srgbClr val="000000"/>
              </a:solidFill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it-IT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significa che il modello è  </a:t>
            </a:r>
            <a:r>
              <a:rPr lang="it-IT" b="1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«Addestrato» </a:t>
            </a:r>
            <a:r>
              <a:rPr lang="it-IT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che significa che il modello è ormai creato, allo stesso modo di ciò che avviene per gli Alberi di Decisione e per il Random Forest. </a:t>
            </a:r>
            <a:endParaRPr lang="it-IT" dirty="0">
              <a:solidFill>
                <a:srgbClr val="000000"/>
              </a:solidFill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it-IT" dirty="0">
              <a:solidFill>
                <a:srgbClr val="000000"/>
              </a:solidFill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558DE3D-CE40-4B6F-9F2D-F31DB842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128" y="1034957"/>
            <a:ext cx="5946843" cy="5693569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A3BDB182-E7E1-F01C-C60D-4430AA5A7EB4}"/>
              </a:ext>
            </a:extLst>
          </p:cNvPr>
          <p:cNvSpPr txBox="1"/>
          <p:nvPr/>
        </p:nvSpPr>
        <p:spPr>
          <a:xfrm>
            <a:off x="742315" y="438150"/>
            <a:ext cx="71529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lavora il Naive Bayes? Un esempio</a:t>
            </a:r>
            <a:endParaRPr lang="en-GB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6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877901" y="1163392"/>
            <a:ext cx="10436197" cy="4766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it-IT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Consideriamo l’esempio di test: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Outlook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=Rainy,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Temp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=Cool,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Humidity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=High,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Windy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=True.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it-IT" dirty="0">
              <a:solidFill>
                <a:srgbClr val="000000"/>
              </a:solidFill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it-IT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L’algoritmo calcola la decisione di giocare determinando le probabilità condizionali a posteriori e scegliendo quella massima ossia lo stimatore </a:t>
            </a:r>
            <a:r>
              <a:rPr lang="it-IT" b="1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</a:t>
            </a:r>
            <a:r>
              <a:rPr lang="it-IT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it-IT" dirty="0">
              <a:solidFill>
                <a:srgbClr val="000000"/>
              </a:solidFill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it-IT" dirty="0">
              <a:solidFill>
                <a:srgbClr val="000000"/>
              </a:solidFill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200" b="1" i="1" dirty="0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 ( Y e s | X ) = P ( R a i n y | Y e s ) ⋅ P ( C o o l | Y e s ) ⋅ P ( H i g h | Y e s ) ⋅ P ( T r u e | Y e s ) ⋅ P ( Y e s ) </a:t>
            </a:r>
          </a:p>
          <a:p>
            <a:pPr>
              <a:lnSpc>
                <a:spcPct val="150000"/>
              </a:lnSpc>
            </a:pPr>
            <a:r>
              <a:rPr lang="pt-BR" sz="1200" b="1" i="1" dirty="0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 ( N o | X ) = P ( R a i n y | N o ) ⋅ P ( C o o l | N o ) ⋅ P ( H i g h | N o ) ⋅ P ( T r u e | N o ) ⋅ P ( N o 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pt-BR" sz="1200" b="1" i="1" dirty="0">
              <a:solidFill>
                <a:srgbClr val="000000"/>
              </a:solidFill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pt-BR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Sostituiamo i simboli con i valori: </a:t>
            </a:r>
            <a:endParaRPr lang="pt-BR" dirty="0">
              <a:solidFill>
                <a:srgbClr val="000000"/>
              </a:solidFill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it-IT" dirty="0">
              <a:solidFill>
                <a:srgbClr val="000000"/>
              </a:solidFill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200" b="1" i="1" dirty="0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 ( Y e s | X ) = ( 2 / 9 ) ⋅ ( 3 / 9 ) ⋅ ( 3 / 9 ) ⋅ ( 3 / 9 ) ⋅ ( 9 / 14 ) </a:t>
            </a:r>
          </a:p>
          <a:p>
            <a:pPr>
              <a:lnSpc>
                <a:spcPct val="150000"/>
              </a:lnSpc>
            </a:pPr>
            <a:r>
              <a:rPr lang="it-IT" sz="1200" b="1" i="1" dirty="0">
                <a:solidFill>
                  <a:srgbClr val="000000"/>
                </a:solidFill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 ( N o | X ) = ( 3 / 5 ) ⋅ ( 1 / 5 ) ⋅ ( 4 / 5 ) ⋅ ( 3 / 5 ) ⋅ ( 5 / 14 )</a:t>
            </a:r>
            <a:endParaRPr lang="en-GB" sz="1200" b="1" i="1" dirty="0">
              <a:solidFill>
                <a:srgbClr val="000000"/>
              </a:solidFill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FA3A8B4-903D-4210-3411-BCD734058315}"/>
              </a:ext>
            </a:extLst>
          </p:cNvPr>
          <p:cNvSpPr txBox="1"/>
          <p:nvPr/>
        </p:nvSpPr>
        <p:spPr>
          <a:xfrm>
            <a:off x="742315" y="438150"/>
            <a:ext cx="71529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lavora il Naive Bayes? Un esempio</a:t>
            </a:r>
            <a:endParaRPr lang="en-GB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4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</TotalTime>
  <Words>1250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Tahoma</vt:lpstr>
      <vt:lpstr>Verdana</vt:lpstr>
      <vt:lpstr>Wingdings</vt:lpstr>
      <vt:lpstr>Office Theme</vt:lpstr>
      <vt:lpstr>Naïve Bayes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Maura</dc:creator>
  <cp:lastModifiedBy>Francesco Pugliese</cp:lastModifiedBy>
  <cp:revision>101</cp:revision>
  <dcterms:created xsi:type="dcterms:W3CDTF">2017-09-12T16:14:28Z</dcterms:created>
  <dcterms:modified xsi:type="dcterms:W3CDTF">2022-06-27T22:32:47Z</dcterms:modified>
</cp:coreProperties>
</file>