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2" r:id="rId2"/>
    <p:sldId id="304" r:id="rId3"/>
    <p:sldId id="303" r:id="rId4"/>
    <p:sldId id="306" r:id="rId5"/>
    <p:sldId id="307" r:id="rId6"/>
    <p:sldId id="269" r:id="rId7"/>
    <p:sldId id="308" r:id="rId8"/>
    <p:sldId id="268" r:id="rId9"/>
    <p:sldId id="309" r:id="rId10"/>
    <p:sldId id="310" r:id="rId11"/>
    <p:sldId id="311" r:id="rId12"/>
    <p:sldId id="289" r:id="rId13"/>
    <p:sldId id="291" r:id="rId14"/>
    <p:sldId id="274" r:id="rId15"/>
    <p:sldId id="258"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52" autoAdjust="0"/>
    <p:restoredTop sz="94660"/>
  </p:normalViewPr>
  <p:slideViewPr>
    <p:cSldViewPr snapToGrid="0">
      <p:cViewPr varScale="1">
        <p:scale>
          <a:sx n="72" d="100"/>
          <a:sy n="72" d="100"/>
        </p:scale>
        <p:origin x="97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D83E-8C6D-094D-AEF7-8B1995DFBC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63A2200-155C-EA44-95CE-06815C907D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78DE3CC-D922-8F4A-B5A3-631689E05692}"/>
              </a:ext>
            </a:extLst>
          </p:cNvPr>
          <p:cNvSpPr>
            <a:spLocks noGrp="1"/>
          </p:cNvSpPr>
          <p:nvPr>
            <p:ph type="dt" sz="half" idx="10"/>
          </p:nvPr>
        </p:nvSpPr>
        <p:spPr/>
        <p:txBody>
          <a:bodyPr/>
          <a:lstStyle/>
          <a:p>
            <a:fld id="{A79A9F8F-AFB1-4AD8-BE98-DD9766296D3E}" type="datetimeFigureOut">
              <a:rPr lang="it-IT" smtClean="0"/>
              <a:t>26/06/2022</a:t>
            </a:fld>
            <a:endParaRPr lang="it-IT"/>
          </a:p>
        </p:txBody>
      </p:sp>
      <p:sp>
        <p:nvSpPr>
          <p:cNvPr id="5" name="Footer Placeholder 4">
            <a:extLst>
              <a:ext uri="{FF2B5EF4-FFF2-40B4-BE49-F238E27FC236}">
                <a16:creationId xmlns:a16="http://schemas.microsoft.com/office/drawing/2014/main" id="{123E6E17-3BD4-C140-B384-E986FC6F4CC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6B00A731-62ED-5542-A615-15D045236C13}"/>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1662070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15A13-4107-734F-A1E5-B4871FD46E4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C00E99F-1F1C-AE45-A493-2D31906E749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E0BEDF-4A9F-7A48-850C-DE617B7AA894}"/>
              </a:ext>
            </a:extLst>
          </p:cNvPr>
          <p:cNvSpPr>
            <a:spLocks noGrp="1"/>
          </p:cNvSpPr>
          <p:nvPr>
            <p:ph type="dt" sz="half" idx="10"/>
          </p:nvPr>
        </p:nvSpPr>
        <p:spPr/>
        <p:txBody>
          <a:bodyPr/>
          <a:lstStyle/>
          <a:p>
            <a:fld id="{A79A9F8F-AFB1-4AD8-BE98-DD9766296D3E}" type="datetimeFigureOut">
              <a:rPr lang="it-IT" smtClean="0"/>
              <a:t>26/06/2022</a:t>
            </a:fld>
            <a:endParaRPr lang="it-IT"/>
          </a:p>
        </p:txBody>
      </p:sp>
      <p:sp>
        <p:nvSpPr>
          <p:cNvPr id="5" name="Footer Placeholder 4">
            <a:extLst>
              <a:ext uri="{FF2B5EF4-FFF2-40B4-BE49-F238E27FC236}">
                <a16:creationId xmlns:a16="http://schemas.microsoft.com/office/drawing/2014/main" id="{1F02E8AE-9021-6540-A9C2-BFCF473261ED}"/>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8A878226-A09B-854C-B07C-FD0507EBAD48}"/>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1519375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193547-E96E-DC47-9103-EE024EB059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F6D110-B1EE-2149-8CDD-1DA6230360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472DC1-B84A-7B44-B617-F9BF77719D22}"/>
              </a:ext>
            </a:extLst>
          </p:cNvPr>
          <p:cNvSpPr>
            <a:spLocks noGrp="1"/>
          </p:cNvSpPr>
          <p:nvPr>
            <p:ph type="dt" sz="half" idx="10"/>
          </p:nvPr>
        </p:nvSpPr>
        <p:spPr/>
        <p:txBody>
          <a:bodyPr/>
          <a:lstStyle/>
          <a:p>
            <a:fld id="{A79A9F8F-AFB1-4AD8-BE98-DD9766296D3E}" type="datetimeFigureOut">
              <a:rPr lang="it-IT" smtClean="0"/>
              <a:t>26/06/2022</a:t>
            </a:fld>
            <a:endParaRPr lang="it-IT"/>
          </a:p>
        </p:txBody>
      </p:sp>
      <p:sp>
        <p:nvSpPr>
          <p:cNvPr id="5" name="Footer Placeholder 4">
            <a:extLst>
              <a:ext uri="{FF2B5EF4-FFF2-40B4-BE49-F238E27FC236}">
                <a16:creationId xmlns:a16="http://schemas.microsoft.com/office/drawing/2014/main" id="{F7269FF6-E983-BC4E-8AA1-49614B75F91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646A4385-B823-3B43-B693-5F0E80354863}"/>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2110146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estazione sezion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563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095B-7CD0-144F-9E8F-15DBCE0252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0D73C5-722B-FD49-9D9C-D04D1F4E3B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7A68D42-F5F9-3046-9697-409D945DA367}"/>
              </a:ext>
            </a:extLst>
          </p:cNvPr>
          <p:cNvSpPr>
            <a:spLocks noGrp="1"/>
          </p:cNvSpPr>
          <p:nvPr>
            <p:ph type="dt" sz="half" idx="10"/>
          </p:nvPr>
        </p:nvSpPr>
        <p:spPr/>
        <p:txBody>
          <a:bodyPr/>
          <a:lstStyle/>
          <a:p>
            <a:fld id="{A79A9F8F-AFB1-4AD8-BE98-DD9766296D3E}" type="datetimeFigureOut">
              <a:rPr lang="it-IT" smtClean="0"/>
              <a:t>26/06/2022</a:t>
            </a:fld>
            <a:endParaRPr lang="it-IT"/>
          </a:p>
        </p:txBody>
      </p:sp>
      <p:sp>
        <p:nvSpPr>
          <p:cNvPr id="5" name="Footer Placeholder 4">
            <a:extLst>
              <a:ext uri="{FF2B5EF4-FFF2-40B4-BE49-F238E27FC236}">
                <a16:creationId xmlns:a16="http://schemas.microsoft.com/office/drawing/2014/main" id="{6FC00BD6-6166-664C-9C95-C3C05094695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C0F63444-2E53-A048-9089-4AC101651F12}"/>
              </a:ext>
            </a:extLst>
          </p:cNvPr>
          <p:cNvSpPr>
            <a:spLocks noGrp="1"/>
          </p:cNvSpPr>
          <p:nvPr>
            <p:ph type="sldNum" sz="quarter" idx="12"/>
          </p:nvPr>
        </p:nvSpPr>
        <p:spPr/>
        <p:txBody>
          <a:bodyPr/>
          <a:lstStyle/>
          <a:p>
            <a:endParaRPr lang="it-IT"/>
          </a:p>
        </p:txBody>
      </p:sp>
    </p:spTree>
    <p:extLst>
      <p:ext uri="{BB962C8B-B14F-4D97-AF65-F5344CB8AC3E}">
        <p14:creationId xmlns:p14="http://schemas.microsoft.com/office/powerpoint/2010/main" val="284445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3BB83-BDC0-8146-9571-1578D36DB9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387E7F9-6CA1-3348-B6A3-D1FA9C1F3D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C8C5EDE-EEB4-7E4F-91F4-27EACA5A71E1}"/>
              </a:ext>
            </a:extLst>
          </p:cNvPr>
          <p:cNvSpPr>
            <a:spLocks noGrp="1"/>
          </p:cNvSpPr>
          <p:nvPr>
            <p:ph type="dt" sz="half" idx="10"/>
          </p:nvPr>
        </p:nvSpPr>
        <p:spPr/>
        <p:txBody>
          <a:bodyPr/>
          <a:lstStyle/>
          <a:p>
            <a:fld id="{A79A9F8F-AFB1-4AD8-BE98-DD9766296D3E}" type="datetimeFigureOut">
              <a:rPr lang="it-IT" smtClean="0"/>
              <a:t>26/06/2022</a:t>
            </a:fld>
            <a:endParaRPr lang="it-IT"/>
          </a:p>
        </p:txBody>
      </p:sp>
      <p:sp>
        <p:nvSpPr>
          <p:cNvPr id="5" name="Footer Placeholder 4">
            <a:extLst>
              <a:ext uri="{FF2B5EF4-FFF2-40B4-BE49-F238E27FC236}">
                <a16:creationId xmlns:a16="http://schemas.microsoft.com/office/drawing/2014/main" id="{1551BD5D-76F7-2D44-B2DE-FCF46695DA3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9694EAF-FD06-FE4B-BAA0-4618D8BCEED7}"/>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89992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FFC9-09A7-2247-9212-4C54FB6C3C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A71B691-9C14-4347-AAE3-820467E51F4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3D28158-4ACB-3242-B932-D7FA2FDBCA1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E69A50-4A2D-5942-A28C-124D7BC9519B}"/>
              </a:ext>
            </a:extLst>
          </p:cNvPr>
          <p:cNvSpPr>
            <a:spLocks noGrp="1"/>
          </p:cNvSpPr>
          <p:nvPr>
            <p:ph type="dt" sz="half" idx="10"/>
          </p:nvPr>
        </p:nvSpPr>
        <p:spPr/>
        <p:txBody>
          <a:bodyPr/>
          <a:lstStyle/>
          <a:p>
            <a:fld id="{A79A9F8F-AFB1-4AD8-BE98-DD9766296D3E}" type="datetimeFigureOut">
              <a:rPr lang="it-IT" smtClean="0"/>
              <a:t>26/06/2022</a:t>
            </a:fld>
            <a:endParaRPr lang="it-IT"/>
          </a:p>
        </p:txBody>
      </p:sp>
      <p:sp>
        <p:nvSpPr>
          <p:cNvPr id="6" name="Footer Placeholder 5">
            <a:extLst>
              <a:ext uri="{FF2B5EF4-FFF2-40B4-BE49-F238E27FC236}">
                <a16:creationId xmlns:a16="http://schemas.microsoft.com/office/drawing/2014/main" id="{A03AA47F-D2EE-C640-BD03-8A739DE2462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972C9A3A-536D-2441-BC33-1CCD1C32550C}"/>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2855008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7CFA-8647-D143-B975-2ED08277BEF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71DED52-0886-0B46-94AD-82E8F9E20A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B2A86A4-1E72-734D-A54E-D1831B1137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8B021A2-8686-1040-A2F7-5848D23122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525657-931B-9749-A6FB-BCC5BDF869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821214C-D1D0-C647-8817-6A845663F003}"/>
              </a:ext>
            </a:extLst>
          </p:cNvPr>
          <p:cNvSpPr>
            <a:spLocks noGrp="1"/>
          </p:cNvSpPr>
          <p:nvPr>
            <p:ph type="dt" sz="half" idx="10"/>
          </p:nvPr>
        </p:nvSpPr>
        <p:spPr/>
        <p:txBody>
          <a:bodyPr/>
          <a:lstStyle/>
          <a:p>
            <a:fld id="{A79A9F8F-AFB1-4AD8-BE98-DD9766296D3E}" type="datetimeFigureOut">
              <a:rPr lang="it-IT" smtClean="0"/>
              <a:t>26/06/2022</a:t>
            </a:fld>
            <a:endParaRPr lang="it-IT"/>
          </a:p>
        </p:txBody>
      </p:sp>
      <p:sp>
        <p:nvSpPr>
          <p:cNvPr id="8" name="Footer Placeholder 7">
            <a:extLst>
              <a:ext uri="{FF2B5EF4-FFF2-40B4-BE49-F238E27FC236}">
                <a16:creationId xmlns:a16="http://schemas.microsoft.com/office/drawing/2014/main" id="{B1D088B4-8DB9-784B-85C9-85D6168C7126}"/>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8181798-D19A-5441-B10A-623B8BB5FFB7}"/>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231713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B1AC-AAD1-C743-97B5-4647B87B9E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D1F65A8-0C7F-1C4F-A77B-ABA7587D3B09}"/>
              </a:ext>
            </a:extLst>
          </p:cNvPr>
          <p:cNvSpPr>
            <a:spLocks noGrp="1"/>
          </p:cNvSpPr>
          <p:nvPr>
            <p:ph type="dt" sz="half" idx="10"/>
          </p:nvPr>
        </p:nvSpPr>
        <p:spPr/>
        <p:txBody>
          <a:bodyPr/>
          <a:lstStyle/>
          <a:p>
            <a:fld id="{A79A9F8F-AFB1-4AD8-BE98-DD9766296D3E}" type="datetimeFigureOut">
              <a:rPr lang="it-IT" smtClean="0"/>
              <a:t>26/06/2022</a:t>
            </a:fld>
            <a:endParaRPr lang="it-IT"/>
          </a:p>
        </p:txBody>
      </p:sp>
      <p:sp>
        <p:nvSpPr>
          <p:cNvPr id="4" name="Footer Placeholder 3">
            <a:extLst>
              <a:ext uri="{FF2B5EF4-FFF2-40B4-BE49-F238E27FC236}">
                <a16:creationId xmlns:a16="http://schemas.microsoft.com/office/drawing/2014/main" id="{DD5980BC-5DBD-1F47-A93D-1A491E1BA7A2}"/>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8F6DEBDE-60BE-A44B-AFC7-B8D5B52722C9}"/>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3355179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BDB5D-862B-1E43-AA02-41D1C44A386C}"/>
              </a:ext>
            </a:extLst>
          </p:cNvPr>
          <p:cNvSpPr>
            <a:spLocks noGrp="1"/>
          </p:cNvSpPr>
          <p:nvPr>
            <p:ph type="dt" sz="half" idx="10"/>
          </p:nvPr>
        </p:nvSpPr>
        <p:spPr/>
        <p:txBody>
          <a:bodyPr/>
          <a:lstStyle/>
          <a:p>
            <a:fld id="{A79A9F8F-AFB1-4AD8-BE98-DD9766296D3E}" type="datetimeFigureOut">
              <a:rPr lang="it-IT" smtClean="0"/>
              <a:t>26/06/2022</a:t>
            </a:fld>
            <a:endParaRPr lang="it-IT"/>
          </a:p>
        </p:txBody>
      </p:sp>
      <p:sp>
        <p:nvSpPr>
          <p:cNvPr id="3" name="Footer Placeholder 2">
            <a:extLst>
              <a:ext uri="{FF2B5EF4-FFF2-40B4-BE49-F238E27FC236}">
                <a16:creationId xmlns:a16="http://schemas.microsoft.com/office/drawing/2014/main" id="{BC0BD895-8476-2748-B123-D383B7C1924D}"/>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42B21025-BB40-EF49-B631-243C03A5A364}"/>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3469730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EE6EC-71D2-414E-AFDC-330E1818BC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E288F3-2050-884F-A3ED-FBD6A33153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B0DEF0A-3479-DB4E-951D-16C176F49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5C681F-07F2-DE48-B19A-1E3C016D9D2E}"/>
              </a:ext>
            </a:extLst>
          </p:cNvPr>
          <p:cNvSpPr>
            <a:spLocks noGrp="1"/>
          </p:cNvSpPr>
          <p:nvPr>
            <p:ph type="dt" sz="half" idx="10"/>
          </p:nvPr>
        </p:nvSpPr>
        <p:spPr/>
        <p:txBody>
          <a:bodyPr/>
          <a:lstStyle/>
          <a:p>
            <a:fld id="{A79A9F8F-AFB1-4AD8-BE98-DD9766296D3E}" type="datetimeFigureOut">
              <a:rPr lang="it-IT" smtClean="0"/>
              <a:t>26/06/2022</a:t>
            </a:fld>
            <a:endParaRPr lang="it-IT"/>
          </a:p>
        </p:txBody>
      </p:sp>
      <p:sp>
        <p:nvSpPr>
          <p:cNvPr id="6" name="Footer Placeholder 5">
            <a:extLst>
              <a:ext uri="{FF2B5EF4-FFF2-40B4-BE49-F238E27FC236}">
                <a16:creationId xmlns:a16="http://schemas.microsoft.com/office/drawing/2014/main" id="{CBCDFBA2-7D09-B645-B65D-E444AAE0B64A}"/>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E3E3654F-7451-6D4A-A7B4-A53FDA42E98E}"/>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330738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73799-B866-DB41-BEB9-C40B3096AB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55F1A56-6E04-A845-84B3-E3D0373E90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AA6C575-ABD4-C04F-80B3-891FE4999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9B0A3E-0D94-D24D-AE10-2AF10294A709}"/>
              </a:ext>
            </a:extLst>
          </p:cNvPr>
          <p:cNvSpPr>
            <a:spLocks noGrp="1"/>
          </p:cNvSpPr>
          <p:nvPr>
            <p:ph type="dt" sz="half" idx="10"/>
          </p:nvPr>
        </p:nvSpPr>
        <p:spPr/>
        <p:txBody>
          <a:bodyPr/>
          <a:lstStyle/>
          <a:p>
            <a:fld id="{A79A9F8F-AFB1-4AD8-BE98-DD9766296D3E}" type="datetimeFigureOut">
              <a:rPr lang="it-IT" smtClean="0"/>
              <a:t>26/06/2022</a:t>
            </a:fld>
            <a:endParaRPr lang="it-IT"/>
          </a:p>
        </p:txBody>
      </p:sp>
      <p:sp>
        <p:nvSpPr>
          <p:cNvPr id="6" name="Footer Placeholder 5">
            <a:extLst>
              <a:ext uri="{FF2B5EF4-FFF2-40B4-BE49-F238E27FC236}">
                <a16:creationId xmlns:a16="http://schemas.microsoft.com/office/drawing/2014/main" id="{8592D0D4-699F-A94A-A4CA-BAC61F2E2D0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BFB0CC64-69FB-0342-91C3-745A959835BA}"/>
              </a:ext>
            </a:extLst>
          </p:cNvPr>
          <p:cNvSpPr>
            <a:spLocks noGrp="1"/>
          </p:cNvSpPr>
          <p:nvPr>
            <p:ph type="sldNum" sz="quarter" idx="12"/>
          </p:nvPr>
        </p:nvSpPr>
        <p:spPr/>
        <p:txBody>
          <a:bodyPr/>
          <a:lstStyle/>
          <a:p>
            <a:fld id="{0963570B-F1F2-4315-AC82-5A235D64A224}" type="slidenum">
              <a:rPr lang="it-IT" smtClean="0"/>
              <a:t>‹N›</a:t>
            </a:fld>
            <a:endParaRPr lang="it-IT"/>
          </a:p>
        </p:txBody>
      </p:sp>
    </p:spTree>
    <p:extLst>
      <p:ext uri="{BB962C8B-B14F-4D97-AF65-F5344CB8AC3E}">
        <p14:creationId xmlns:p14="http://schemas.microsoft.com/office/powerpoint/2010/main" val="1862008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F895F-A274-FE48-ACE6-903DEE7642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E2E8E73-79D9-2645-B769-26DF9E69D5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B63FAA-71B6-BD49-8484-4650C4C6F9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A9F8F-AFB1-4AD8-BE98-DD9766296D3E}" type="datetimeFigureOut">
              <a:rPr lang="it-IT" smtClean="0"/>
              <a:t>26/06/2022</a:t>
            </a:fld>
            <a:endParaRPr lang="it-IT"/>
          </a:p>
        </p:txBody>
      </p:sp>
      <p:sp>
        <p:nvSpPr>
          <p:cNvPr id="5" name="Footer Placeholder 4">
            <a:extLst>
              <a:ext uri="{FF2B5EF4-FFF2-40B4-BE49-F238E27FC236}">
                <a16:creationId xmlns:a16="http://schemas.microsoft.com/office/drawing/2014/main" id="{E3CEA366-2ADF-BE4E-83F0-6D94100E96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1188D143-7591-7341-B056-0568222CBB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3570B-F1F2-4315-AC82-5A235D64A224}" type="slidenum">
              <a:rPr lang="it-IT" smtClean="0"/>
              <a:t>‹N›</a:t>
            </a:fld>
            <a:endParaRPr lang="it-IT"/>
          </a:p>
        </p:txBody>
      </p:sp>
    </p:spTree>
    <p:extLst>
      <p:ext uri="{BB962C8B-B14F-4D97-AF65-F5344CB8AC3E}">
        <p14:creationId xmlns:p14="http://schemas.microsoft.com/office/powerpoint/2010/main" val="1955640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cikitlearn.org/stable/modules/generated/sklearn.neighbors.DistanceMetric.html"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towardsdatascience.com/top-10-algorithms-for-machine-learning-beginners-149374935f3c"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en-US" b="1" u="sng"/>
              <a:t>Machine Learning </a:t>
            </a:r>
            <a:br>
              <a:rPr lang="en-US" b="1" u="sng"/>
            </a:br>
            <a:r>
              <a:rPr lang="en-US" b="1" u="sng"/>
              <a:t>K-Nearest </a:t>
            </a:r>
            <a:r>
              <a:rPr lang="en-US" b="1" u="sng" err="1"/>
              <a:t>Neighbours</a:t>
            </a:r>
            <a:endParaRPr lang="en-US"/>
          </a:p>
        </p:txBody>
      </p:sp>
      <p:sp>
        <p:nvSpPr>
          <p:cNvPr id="3" name="Sottotitolo 2"/>
          <p:cNvSpPr>
            <a:spLocks noGrp="1"/>
          </p:cNvSpPr>
          <p:nvPr>
            <p:ph type="subTitle" idx="1"/>
          </p:nvPr>
        </p:nvSpPr>
        <p:spPr/>
        <p:txBody>
          <a:bodyPr/>
          <a:lstStyle/>
          <a:p>
            <a:endParaRPr lang="it-IT"/>
          </a:p>
          <a:p>
            <a:r>
              <a:rPr lang="it-IT"/>
              <a:t>Francesco Pugliese, PhD</a:t>
            </a:r>
          </a:p>
          <a:p>
            <a:r>
              <a:rPr lang="it-IT"/>
              <a:t>neural1977@gmail.com</a:t>
            </a:r>
          </a:p>
        </p:txBody>
      </p:sp>
    </p:spTree>
    <p:extLst>
      <p:ext uri="{BB962C8B-B14F-4D97-AF65-F5344CB8AC3E}">
        <p14:creationId xmlns:p14="http://schemas.microsoft.com/office/powerpoint/2010/main" val="3741540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4971233" cy="492443"/>
          </a:xfrm>
          <a:prstGeom prst="rect">
            <a:avLst/>
          </a:prstGeom>
          <a:noFill/>
        </p:spPr>
        <p:txBody>
          <a:bodyPr wrap="none" rtlCol="0">
            <a:spAutoFit/>
          </a:bodyPr>
          <a:lstStyle/>
          <a:p>
            <a:r>
              <a:rPr lang="en-GB" sz="2600" b="1" err="1">
                <a:latin typeface="Tahoma" panose="020B0604030504040204" pitchFamily="34" charset="0"/>
                <a:ea typeface="Tahoma" panose="020B0604030504040204" pitchFamily="34" charset="0"/>
                <a:cs typeface="Tahoma" panose="020B0604030504040204" pitchFamily="34" charset="0"/>
              </a:rPr>
              <a:t>kNN</a:t>
            </a:r>
            <a:r>
              <a:rPr lang="en-GB" sz="2600" b="1">
                <a:latin typeface="Tahoma" panose="020B0604030504040204" pitchFamily="34" charset="0"/>
                <a:ea typeface="Tahoma" panose="020B0604030504040204" pitchFamily="34" charset="0"/>
                <a:cs typeface="Tahoma" panose="020B0604030504040204" pitchFamily="34" charset="0"/>
              </a:rPr>
              <a:t> (k-Nearest Neighbours)</a:t>
            </a:r>
          </a:p>
        </p:txBody>
      </p:sp>
      <p:sp>
        <p:nvSpPr>
          <p:cNvPr id="3" name="TextBox 2">
            <a:extLst>
              <a:ext uri="{FF2B5EF4-FFF2-40B4-BE49-F238E27FC236}">
                <a16:creationId xmlns:a16="http://schemas.microsoft.com/office/drawing/2014/main" id="{0380D1DD-8D7B-9E4C-A72A-083E008477B6}"/>
              </a:ext>
            </a:extLst>
          </p:cNvPr>
          <p:cNvSpPr txBox="1"/>
          <p:nvPr/>
        </p:nvSpPr>
        <p:spPr>
          <a:xfrm>
            <a:off x="975995" y="1165545"/>
            <a:ext cx="10938510" cy="4801314"/>
          </a:xfrm>
          <a:prstGeom prst="rect">
            <a:avLst/>
          </a:prstGeom>
          <a:noFill/>
        </p:spPr>
        <p:txBody>
          <a:bodyPr wrap="square" rtlCol="0">
            <a:spAutoFit/>
          </a:bodyPr>
          <a:lstStyle/>
          <a:p>
            <a:pPr marL="285750" indent="-285750">
              <a:buFont typeface="Wingdings" pitchFamily="2" charset="2"/>
              <a:buChar char="ü"/>
            </a:pPr>
            <a:r>
              <a:rPr lang="it-IT">
                <a:latin typeface="Tahoma" panose="020B0604030504040204" pitchFamily="34" charset="0"/>
                <a:ea typeface="Tahoma" panose="020B0604030504040204" pitchFamily="34" charset="0"/>
                <a:cs typeface="Tahoma" panose="020B0604030504040204" pitchFamily="34" charset="0"/>
              </a:rPr>
              <a:t>Nel caso di un solo nodo, l’implementazione scikit-learn dell’algoritmo KNN prediligerà i vicini che hanno una minore distanza dall’esempio della query.  </a:t>
            </a:r>
          </a:p>
          <a:p>
            <a:pPr marL="285750" indent="-285750">
              <a:buFont typeface="Wingdings" pitchFamily="2" charset="2"/>
              <a:buChar char="ü"/>
            </a:pPr>
            <a:endParaRPr lang="it-IT">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it-IT">
                <a:latin typeface="Tahoma" panose="020B0604030504040204" pitchFamily="34" charset="0"/>
                <a:ea typeface="Tahoma" panose="020B0604030504040204" pitchFamily="34" charset="0"/>
                <a:cs typeface="Tahoma" panose="020B0604030504040204" pitchFamily="34" charset="0"/>
              </a:rPr>
              <a:t>Se i vicini (neighbours) hanno una distanza simile tra loro, l’algoritmo sceglierà l’etichetta di classe che appare per prima all’interno del training set. </a:t>
            </a:r>
          </a:p>
          <a:p>
            <a:pPr marL="285750" indent="-285750">
              <a:buFont typeface="Wingdings" pitchFamily="2" charset="2"/>
              <a:buChar char="ü"/>
            </a:pPr>
            <a:endParaRPr lang="it-IT">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it-IT">
                <a:latin typeface="Tahoma" panose="020B0604030504040204" pitchFamily="34" charset="0"/>
                <a:ea typeface="Tahoma" panose="020B0604030504040204" pitchFamily="34" charset="0"/>
                <a:cs typeface="Tahoma" panose="020B0604030504040204" pitchFamily="34" charset="0"/>
              </a:rPr>
              <a:t>La corretta scelta dei k è importante per trovare un buon bilanciamento tra i problemi di over-fitting e under-fitting.</a:t>
            </a:r>
          </a:p>
          <a:p>
            <a:pPr marL="285750" indent="-285750">
              <a:buFont typeface="Wingdings" pitchFamily="2" charset="2"/>
              <a:buChar char="ü"/>
            </a:pPr>
            <a:endParaRPr lang="it-IT">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it-IT">
                <a:latin typeface="Tahoma" panose="020B0604030504040204" pitchFamily="34" charset="0"/>
                <a:ea typeface="Tahoma" panose="020B0604030504040204" pitchFamily="34" charset="0"/>
                <a:cs typeface="Tahoma" panose="020B0604030504040204" pitchFamily="34" charset="0"/>
              </a:rPr>
              <a:t>Inoltre, dobbiamo essere sicuri di selezionarre la giusta metrica di distanza che sia ovvero appropriata per le feature di uno specifico dataset. Spesso nei campio del mondo reale, per esempio il dataset dei fiori Iris, dove le feature sono misurate in centimetri, possiamo usare la «distanza euclidea». </a:t>
            </a:r>
          </a:p>
          <a:p>
            <a:pPr marL="285750" indent="-285750">
              <a:buFont typeface="Wingdings" pitchFamily="2" charset="2"/>
              <a:buChar char="ü"/>
            </a:pPr>
            <a:endParaRPr lang="it-IT">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it-IT">
                <a:latin typeface="Tahoma" panose="020B0604030504040204" pitchFamily="34" charset="0"/>
                <a:ea typeface="Tahoma" panose="020B0604030504040204" pitchFamily="34" charset="0"/>
                <a:cs typeface="Tahoma" panose="020B0604030504040204" pitchFamily="34" charset="0"/>
              </a:rPr>
              <a:t>Tuttavia, se adottiamo una misura di distanza euclidea, è importante standardizzare i dati tali che ogni feature influenzi uniformemente la distanza. La </a:t>
            </a:r>
            <a:r>
              <a:rPr lang="it-IT" b="1">
                <a:latin typeface="Tahoma" panose="020B0604030504040204" pitchFamily="34" charset="0"/>
                <a:ea typeface="Tahoma" panose="020B0604030504040204" pitchFamily="34" charset="0"/>
                <a:cs typeface="Tahoma" panose="020B0604030504040204" pitchFamily="34" charset="0"/>
              </a:rPr>
              <a:t>distanza</a:t>
            </a:r>
            <a:r>
              <a:rPr lang="it-IT">
                <a:latin typeface="Tahoma" panose="020B0604030504040204" pitchFamily="34" charset="0"/>
                <a:ea typeface="Tahoma" panose="020B0604030504040204" pitchFamily="34" charset="0"/>
                <a:cs typeface="Tahoma" panose="020B0604030504040204" pitchFamily="34" charset="0"/>
              </a:rPr>
              <a:t> </a:t>
            </a:r>
            <a:r>
              <a:rPr lang="it-IT" b="1">
                <a:latin typeface="Tahoma" panose="020B0604030504040204" pitchFamily="34" charset="0"/>
                <a:ea typeface="Tahoma" panose="020B0604030504040204" pitchFamily="34" charset="0"/>
                <a:cs typeface="Tahoma" panose="020B0604030504040204" pitchFamily="34" charset="0"/>
              </a:rPr>
              <a:t>di</a:t>
            </a:r>
            <a:r>
              <a:rPr lang="it-IT">
                <a:latin typeface="Tahoma" panose="020B0604030504040204" pitchFamily="34" charset="0"/>
                <a:ea typeface="Tahoma" panose="020B0604030504040204" pitchFamily="34" charset="0"/>
                <a:cs typeface="Tahoma" panose="020B0604030504040204" pitchFamily="34" charset="0"/>
              </a:rPr>
              <a:t> </a:t>
            </a:r>
            <a:r>
              <a:rPr lang="it-IT" b="1">
                <a:latin typeface="Tahoma" panose="020B0604030504040204" pitchFamily="34" charset="0"/>
                <a:ea typeface="Tahoma" panose="020B0604030504040204" pitchFamily="34" charset="0"/>
                <a:cs typeface="Tahoma" panose="020B0604030504040204" pitchFamily="34" charset="0"/>
              </a:rPr>
              <a:t>Minkowski</a:t>
            </a:r>
            <a:r>
              <a:rPr lang="it-IT">
                <a:latin typeface="Tahoma" panose="020B0604030504040204" pitchFamily="34" charset="0"/>
                <a:ea typeface="Tahoma" panose="020B0604030504040204" pitchFamily="34" charset="0"/>
                <a:cs typeface="Tahoma" panose="020B0604030504040204" pitchFamily="34" charset="0"/>
              </a:rPr>
              <a:t> che abbiamo usato nel precedente codice è semplicemente una generalizzazione della distanza Euclidea (o distanza di Manhattan). </a:t>
            </a:r>
          </a:p>
        </p:txBody>
      </p:sp>
      <p:pic>
        <p:nvPicPr>
          <p:cNvPr id="5" name="Immagine 4">
            <a:extLst>
              <a:ext uri="{FF2B5EF4-FFF2-40B4-BE49-F238E27FC236}">
                <a16:creationId xmlns:a16="http://schemas.microsoft.com/office/drawing/2014/main" id="{59C680F7-8631-4784-B5A6-F9FBACFA7B6D}"/>
              </a:ext>
            </a:extLst>
          </p:cNvPr>
          <p:cNvPicPr>
            <a:picLocks noChangeAspect="1"/>
          </p:cNvPicPr>
          <p:nvPr/>
        </p:nvPicPr>
        <p:blipFill>
          <a:blip r:embed="rId2"/>
          <a:stretch>
            <a:fillRect/>
          </a:stretch>
        </p:blipFill>
        <p:spPr>
          <a:xfrm>
            <a:off x="4429125" y="5647814"/>
            <a:ext cx="3333750" cy="1038225"/>
          </a:xfrm>
          <a:prstGeom prst="rect">
            <a:avLst/>
          </a:prstGeom>
        </p:spPr>
      </p:pic>
    </p:spTree>
    <p:extLst>
      <p:ext uri="{BB962C8B-B14F-4D97-AF65-F5344CB8AC3E}">
        <p14:creationId xmlns:p14="http://schemas.microsoft.com/office/powerpoint/2010/main" val="884856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4971233" cy="492443"/>
          </a:xfrm>
          <a:prstGeom prst="rect">
            <a:avLst/>
          </a:prstGeom>
          <a:noFill/>
        </p:spPr>
        <p:txBody>
          <a:bodyPr wrap="none" rtlCol="0">
            <a:spAutoFit/>
          </a:bodyPr>
          <a:lstStyle/>
          <a:p>
            <a:r>
              <a:rPr lang="en-GB" sz="2600" b="1" err="1">
                <a:latin typeface="Tahoma" panose="020B0604030504040204" pitchFamily="34" charset="0"/>
                <a:ea typeface="Tahoma" panose="020B0604030504040204" pitchFamily="34" charset="0"/>
                <a:cs typeface="Tahoma" panose="020B0604030504040204" pitchFamily="34" charset="0"/>
              </a:rPr>
              <a:t>kNN</a:t>
            </a:r>
            <a:r>
              <a:rPr lang="en-GB" sz="2600" b="1">
                <a:latin typeface="Tahoma" panose="020B0604030504040204" pitchFamily="34" charset="0"/>
                <a:ea typeface="Tahoma" panose="020B0604030504040204" pitchFamily="34" charset="0"/>
                <a:cs typeface="Tahoma" panose="020B0604030504040204" pitchFamily="34" charset="0"/>
              </a:rPr>
              <a:t> (k-Nearest Neighbours)</a:t>
            </a:r>
          </a:p>
        </p:txBody>
      </p:sp>
      <p:sp>
        <p:nvSpPr>
          <p:cNvPr id="3" name="TextBox 2">
            <a:extLst>
              <a:ext uri="{FF2B5EF4-FFF2-40B4-BE49-F238E27FC236}">
                <a16:creationId xmlns:a16="http://schemas.microsoft.com/office/drawing/2014/main" id="{0380D1DD-8D7B-9E4C-A72A-083E008477B6}"/>
              </a:ext>
            </a:extLst>
          </p:cNvPr>
          <p:cNvSpPr txBox="1"/>
          <p:nvPr/>
        </p:nvSpPr>
        <p:spPr>
          <a:xfrm>
            <a:off x="1002499" y="1324571"/>
            <a:ext cx="10938510" cy="4801314"/>
          </a:xfrm>
          <a:prstGeom prst="rect">
            <a:avLst/>
          </a:prstGeom>
          <a:noFill/>
        </p:spPr>
        <p:txBody>
          <a:bodyPr wrap="square" rtlCol="0">
            <a:spAutoFit/>
          </a:bodyPr>
          <a:lstStyle/>
          <a:p>
            <a:pPr marL="285750" indent="-285750">
              <a:buFont typeface="Wingdings" pitchFamily="2" charset="2"/>
              <a:buChar char="ü"/>
            </a:pPr>
            <a:r>
              <a:rPr lang="it-IT">
                <a:latin typeface="Tahoma" panose="020B0604030504040204" pitchFamily="34" charset="0"/>
                <a:ea typeface="Tahoma" panose="020B0604030504040204" pitchFamily="34" charset="0"/>
                <a:cs typeface="Tahoma" panose="020B0604030504040204" pitchFamily="34" charset="0"/>
              </a:rPr>
              <a:t>La distanza di Monkwski diventa una distanza euclidea quando il parametro p=2 o la distanza mancante (missing distance) quando p=1.</a:t>
            </a:r>
          </a:p>
          <a:p>
            <a:pPr marL="285750" indent="-285750">
              <a:buFont typeface="Wingdings" pitchFamily="2" charset="2"/>
              <a:buChar char="ü"/>
            </a:pPr>
            <a:endParaRPr lang="it-IT">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it-IT">
                <a:latin typeface="Tahoma" panose="020B0604030504040204" pitchFamily="34" charset="0"/>
                <a:ea typeface="Tahoma" panose="020B0604030504040204" pitchFamily="34" charset="0"/>
                <a:cs typeface="Tahoma" panose="020B0604030504040204" pitchFamily="34" charset="0"/>
              </a:rPr>
              <a:t>Molte altre valutazioni di distanze sono disponibili su scikit-learn e possono essere usate con un parametro della metrica. Sono elencate di seguito: </a:t>
            </a:r>
            <a:r>
              <a:rPr lang="it-IT">
                <a:latin typeface="Tahoma" panose="020B0604030504040204" pitchFamily="34" charset="0"/>
                <a:ea typeface="Tahoma" panose="020B0604030504040204" pitchFamily="34" charset="0"/>
                <a:cs typeface="Tahoma" panose="020B0604030504040204" pitchFamily="34" charset="0"/>
                <a:hlinkClick r:id="rId2"/>
              </a:rPr>
              <a:t>http://scikitlearn.org/</a:t>
            </a:r>
            <a:r>
              <a:rPr lang="it-IT" err="1">
                <a:latin typeface="Tahoma" panose="020B0604030504040204" pitchFamily="34" charset="0"/>
                <a:ea typeface="Tahoma" panose="020B0604030504040204" pitchFamily="34" charset="0"/>
                <a:cs typeface="Tahoma" panose="020B0604030504040204" pitchFamily="34" charset="0"/>
                <a:hlinkClick r:id="rId2"/>
              </a:rPr>
              <a:t>stable</a:t>
            </a:r>
            <a:r>
              <a:rPr lang="it-IT">
                <a:latin typeface="Tahoma" panose="020B0604030504040204" pitchFamily="34" charset="0"/>
                <a:ea typeface="Tahoma" panose="020B0604030504040204" pitchFamily="34" charset="0"/>
                <a:cs typeface="Tahoma" panose="020B0604030504040204" pitchFamily="34" charset="0"/>
                <a:hlinkClick r:id="rId2"/>
              </a:rPr>
              <a:t>/</a:t>
            </a:r>
            <a:r>
              <a:rPr lang="it-IT" err="1">
                <a:latin typeface="Tahoma" panose="020B0604030504040204" pitchFamily="34" charset="0"/>
                <a:ea typeface="Tahoma" panose="020B0604030504040204" pitchFamily="34" charset="0"/>
                <a:cs typeface="Tahoma" panose="020B0604030504040204" pitchFamily="34" charset="0"/>
                <a:hlinkClick r:id="rId2"/>
              </a:rPr>
              <a:t>modules</a:t>
            </a:r>
            <a:r>
              <a:rPr lang="it-IT">
                <a:latin typeface="Tahoma" panose="020B0604030504040204" pitchFamily="34" charset="0"/>
                <a:ea typeface="Tahoma" panose="020B0604030504040204" pitchFamily="34" charset="0"/>
                <a:cs typeface="Tahoma" panose="020B0604030504040204" pitchFamily="34" charset="0"/>
                <a:hlinkClick r:id="rId2"/>
              </a:rPr>
              <a:t>/</a:t>
            </a:r>
            <a:r>
              <a:rPr lang="it-IT" err="1">
                <a:latin typeface="Tahoma" panose="020B0604030504040204" pitchFamily="34" charset="0"/>
                <a:ea typeface="Tahoma" panose="020B0604030504040204" pitchFamily="34" charset="0"/>
                <a:cs typeface="Tahoma" panose="020B0604030504040204" pitchFamily="34" charset="0"/>
                <a:hlinkClick r:id="rId2"/>
              </a:rPr>
              <a:t>generated</a:t>
            </a:r>
            <a:r>
              <a:rPr lang="it-IT">
                <a:latin typeface="Tahoma" panose="020B0604030504040204" pitchFamily="34" charset="0"/>
                <a:ea typeface="Tahoma" panose="020B0604030504040204" pitchFamily="34" charset="0"/>
                <a:cs typeface="Tahoma" panose="020B0604030504040204" pitchFamily="34" charset="0"/>
                <a:hlinkClick r:id="rId2"/>
              </a:rPr>
              <a:t>/sklearn.neighbors.DistanceMetric.html</a:t>
            </a:r>
            <a:endParaRPr lang="it-IT">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it-IT">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it-IT">
                <a:latin typeface="Tahoma" panose="020B0604030504040204" pitchFamily="34" charset="0"/>
                <a:ea typeface="Tahoma" panose="020B0604030504040204" pitchFamily="34" charset="0"/>
                <a:cs typeface="Tahoma" panose="020B0604030504040204" pitchFamily="34" charset="0"/>
              </a:rPr>
              <a:t>E’ importante menzionare che KNN è soggetto al problema dell’overtting </a:t>
            </a:r>
            <a:r>
              <a:rPr lang="it-IT" err="1">
                <a:latin typeface="Tahoma" panose="020B0604030504040204" pitchFamily="34" charset="0"/>
                <a:ea typeface="Tahoma" panose="020B0604030504040204" pitchFamily="34" charset="0"/>
                <a:cs typeface="Tahoma" panose="020B0604030504040204" pitchFamily="34" charset="0"/>
              </a:rPr>
              <a:t>problem</a:t>
            </a:r>
            <a:r>
              <a:rPr lang="it-IT">
                <a:latin typeface="Tahoma" panose="020B0604030504040204" pitchFamily="34" charset="0"/>
                <a:ea typeface="Tahoma" panose="020B0604030504040204" pitchFamily="34" charset="0"/>
                <a:cs typeface="Tahoma" panose="020B0604030504040204" pitchFamily="34" charset="0"/>
              </a:rPr>
              <a:t>, in caso di alta dimensionalità. E’ purtroppo un effetto dovuto alle situazioni in cui lo spazio delle feature diviene sempre più sparso a causa della dimensione di un training set fissato. Intuitivamente, possiamo considerare che i «nearest neighbours» sono troppo lontani in uno spazio di grandi dimensioni, e questo non porta ad ottenere buone stime.  </a:t>
            </a:r>
          </a:p>
          <a:p>
            <a:pPr marL="285750" indent="-285750">
              <a:buFont typeface="Wingdings" pitchFamily="2" charset="2"/>
              <a:buChar char="ü"/>
            </a:pPr>
            <a:endParaRPr lang="it-IT">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it-IT">
                <a:latin typeface="Tahoma" panose="020B0604030504040204" pitchFamily="34" charset="0"/>
                <a:ea typeface="Tahoma" panose="020B0604030504040204" pitchFamily="34" charset="0"/>
                <a:cs typeface="Tahoma" panose="020B0604030504040204" pitchFamily="34" charset="0"/>
              </a:rPr>
              <a:t>La regolarizzazione è una tecnica per la regressione logistica che porta a ridurre l’over-fittin, tuttavia in modelli senza metodi di regolarizzazione disponibili come per gli Alberi di Decisione o i KNN, possiamo usare tecniche per selezionare alcune feature e ridurre la dimensionalità (PCA) al fine di mitigare il problema delle elevate dimensionalità. </a:t>
            </a:r>
          </a:p>
        </p:txBody>
      </p:sp>
    </p:spTree>
    <p:extLst>
      <p:ext uri="{BB962C8B-B14F-4D97-AF65-F5344CB8AC3E}">
        <p14:creationId xmlns:p14="http://schemas.microsoft.com/office/powerpoint/2010/main" val="143064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898003" cy="492443"/>
          </a:xfrm>
          <a:prstGeom prst="rect">
            <a:avLst/>
          </a:prstGeom>
          <a:noFill/>
        </p:spPr>
        <p:txBody>
          <a:bodyPr wrap="none" rtlCol="0">
            <a:spAutoFit/>
          </a:bodyPr>
          <a:lstStyle/>
          <a:p>
            <a:r>
              <a:rPr lang="en-GB" sz="2600" b="1" err="1">
                <a:latin typeface="Tahoma" panose="020B0604030504040204" pitchFamily="34" charset="0"/>
                <a:ea typeface="Tahoma" panose="020B0604030504040204" pitchFamily="34" charset="0"/>
                <a:cs typeface="Tahoma" panose="020B0604030504040204" pitchFamily="34" charset="0"/>
              </a:rPr>
              <a:t>kNN</a:t>
            </a:r>
            <a:endParaRPr lang="en-GB" sz="2600" b="1">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D32EBE43-9F4E-674C-AF2F-BFB3C971E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0705" y="1135870"/>
            <a:ext cx="5068390" cy="4132191"/>
          </a:xfrm>
          <a:prstGeom prst="rect">
            <a:avLst/>
          </a:prstGeom>
        </p:spPr>
      </p:pic>
    </p:spTree>
    <p:extLst>
      <p:ext uri="{BB962C8B-B14F-4D97-AF65-F5344CB8AC3E}">
        <p14:creationId xmlns:p14="http://schemas.microsoft.com/office/powerpoint/2010/main" val="3132305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3448380" cy="492443"/>
          </a:xfrm>
          <a:prstGeom prst="rect">
            <a:avLst/>
          </a:prstGeom>
          <a:noFill/>
        </p:spPr>
        <p:txBody>
          <a:bodyPr wrap="none" rtlCol="0">
            <a:spAutoFit/>
          </a:bodyPr>
          <a:lstStyle/>
          <a:p>
            <a:r>
              <a:rPr lang="en-GB" sz="2600" b="1">
                <a:latin typeface="Tahoma" panose="020B0604030504040204" pitchFamily="34" charset="0"/>
                <a:ea typeface="Tahoma" panose="020B0604030504040204" pitchFamily="34" charset="0"/>
                <a:cs typeface="Tahoma" panose="020B0604030504040204" pitchFamily="34" charset="0"/>
              </a:rPr>
              <a:t>Applicazioni of </a:t>
            </a:r>
            <a:r>
              <a:rPr lang="en-GB" sz="2600" b="1" err="1">
                <a:latin typeface="Tahoma" panose="020B0604030504040204" pitchFamily="34" charset="0"/>
                <a:ea typeface="Tahoma" panose="020B0604030504040204" pitchFamily="34" charset="0"/>
                <a:cs typeface="Tahoma" panose="020B0604030504040204" pitchFamily="34" charset="0"/>
              </a:rPr>
              <a:t>kNN</a:t>
            </a:r>
            <a:endParaRPr lang="en-GB" sz="2600" b="1">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846786" y="1013907"/>
            <a:ext cx="10938510" cy="4801314"/>
          </a:xfrm>
          <a:prstGeom prst="rect">
            <a:avLst/>
          </a:prstGeom>
          <a:noFill/>
        </p:spPr>
        <p:txBody>
          <a:bodyPr wrap="square" rtlCol="0">
            <a:spAutoFit/>
          </a:bodyPr>
          <a:lstStyle/>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Individuazione di Impronte </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Predizioni di Azioni Finanziarie </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Predizione di Tasso di Campio della Moneta </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Predizione di Bancarotte Bancarie </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Gestione del Credito e dei Prestiti </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Analisi di Anti-Riciclaggio del Denaro</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Stima della quantità di glucosio nel sangue di una persona diabetica a partire dallo spettro di assorbimento IR del sangue di una persona. </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Identificare i fattori di rischio per un cancro basato su variabili cliniche e demografiche. </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14657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2116285" cy="492443"/>
          </a:xfrm>
          <a:prstGeom prst="rect">
            <a:avLst/>
          </a:prstGeom>
          <a:noFill/>
        </p:spPr>
        <p:txBody>
          <a:bodyPr wrap="none" rtlCol="0">
            <a:spAutoFit/>
          </a:bodyPr>
          <a:lstStyle/>
          <a:p>
            <a:r>
              <a:rPr lang="en-GB" sz="2600" b="1">
                <a:latin typeface="Tahoma" panose="020B0604030504040204" pitchFamily="34" charset="0"/>
                <a:ea typeface="Tahoma" panose="020B0604030504040204" pitchFamily="34" charset="0"/>
                <a:cs typeface="Tahoma" panose="020B0604030504040204" pitchFamily="34" charset="0"/>
              </a:rPr>
              <a:t>Bibliografia</a:t>
            </a:r>
          </a:p>
        </p:txBody>
      </p:sp>
      <p:sp>
        <p:nvSpPr>
          <p:cNvPr id="3" name="TextBox 2">
            <a:extLst>
              <a:ext uri="{FF2B5EF4-FFF2-40B4-BE49-F238E27FC236}">
                <a16:creationId xmlns:a16="http://schemas.microsoft.com/office/drawing/2014/main" id="{0380D1DD-8D7B-9E4C-A72A-083E008477B6}"/>
              </a:ext>
            </a:extLst>
          </p:cNvPr>
          <p:cNvSpPr txBox="1"/>
          <p:nvPr/>
        </p:nvSpPr>
        <p:spPr>
          <a:xfrm>
            <a:off x="975995" y="1212691"/>
            <a:ext cx="10938510" cy="1477328"/>
          </a:xfrm>
          <a:prstGeom prst="rect">
            <a:avLst/>
          </a:prstGeom>
          <a:noFill/>
        </p:spPr>
        <p:txBody>
          <a:bodyPr wrap="square" rtlCol="0">
            <a:spAutoFit/>
          </a:bodyPr>
          <a:lstStyle/>
          <a:p>
            <a:pPr marL="285750" indent="-285750">
              <a:buFont typeface="Wingdings" pitchFamily="2" charset="2"/>
              <a:buChar char="ü"/>
            </a:pPr>
            <a:r>
              <a:rPr lang="it-IT">
                <a:latin typeface="Tahoma" panose="020B0604030504040204" pitchFamily="34" charset="0"/>
                <a:ea typeface="Tahoma" panose="020B0604030504040204" pitchFamily="34" charset="0"/>
                <a:cs typeface="Tahoma" panose="020B0604030504040204" pitchFamily="34" charset="0"/>
                <a:hlinkClick r:id="rId2"/>
              </a:rPr>
              <a:t>https://towardsdatascience.com/top-10-algorithms-for-machine-learning-beginners-149374935f3c</a:t>
            </a:r>
            <a:endParaRPr lang="it-IT">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it-IT">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it-IT">
                <a:latin typeface="Tahoma" panose="020B0604030504040204" pitchFamily="34" charset="0"/>
                <a:ea typeface="Tahoma" panose="020B0604030504040204" pitchFamily="34" charset="0"/>
                <a:cs typeface="Tahoma" panose="020B0604030504040204" pitchFamily="34" charset="0"/>
              </a:rPr>
              <a:t>J. H. Friedman, J. L. Bentley e R. A. </a:t>
            </a:r>
            <a:r>
              <a:rPr lang="it-IT" err="1">
                <a:latin typeface="Tahoma" panose="020B0604030504040204" pitchFamily="34" charset="0"/>
                <a:ea typeface="Tahoma" panose="020B0604030504040204" pitchFamily="34" charset="0"/>
                <a:cs typeface="Tahoma" panose="020B0604030504040204" pitchFamily="34" charset="0"/>
              </a:rPr>
              <a:t>Finkel</a:t>
            </a:r>
            <a:r>
              <a:rPr lang="it-IT">
                <a:latin typeface="Tahoma" panose="020B0604030504040204" pitchFamily="34" charset="0"/>
                <a:ea typeface="Tahoma" panose="020B0604030504040204" pitchFamily="34" charset="0"/>
                <a:cs typeface="Tahoma" panose="020B0604030504040204" pitchFamily="34" charset="0"/>
              </a:rPr>
              <a:t>. An </a:t>
            </a:r>
            <a:r>
              <a:rPr lang="it-IT" err="1">
                <a:latin typeface="Tahoma" panose="020B0604030504040204" pitchFamily="34" charset="0"/>
                <a:ea typeface="Tahoma" panose="020B0604030504040204" pitchFamily="34" charset="0"/>
                <a:cs typeface="Tahoma" panose="020B0604030504040204" pitchFamily="34" charset="0"/>
              </a:rPr>
              <a:t>algorithm</a:t>
            </a:r>
            <a:r>
              <a:rPr lang="it-IT">
                <a:latin typeface="Tahoma" panose="020B0604030504040204" pitchFamily="34" charset="0"/>
                <a:ea typeface="Tahoma" panose="020B0604030504040204" pitchFamily="34" charset="0"/>
                <a:cs typeface="Tahoma" panose="020B0604030504040204" pitchFamily="34" charset="0"/>
              </a:rPr>
              <a:t> for </a:t>
            </a:r>
            <a:r>
              <a:rPr lang="it-IT" err="1">
                <a:latin typeface="Tahoma" panose="020B0604030504040204" pitchFamily="34" charset="0"/>
                <a:ea typeface="Tahoma" panose="020B0604030504040204" pitchFamily="34" charset="0"/>
                <a:cs typeface="Tahoma" panose="020B0604030504040204" pitchFamily="34" charset="0"/>
              </a:rPr>
              <a:t>finding</a:t>
            </a:r>
            <a:r>
              <a:rPr lang="it-IT">
                <a:latin typeface="Tahoma" panose="020B0604030504040204" pitchFamily="34" charset="0"/>
                <a:ea typeface="Tahoma" panose="020B0604030504040204" pitchFamily="34" charset="0"/>
                <a:cs typeface="Tahoma" panose="020B0604030504040204" pitchFamily="34" charset="0"/>
              </a:rPr>
              <a:t> best matches in </a:t>
            </a:r>
            <a:r>
              <a:rPr lang="it-IT" err="1">
                <a:latin typeface="Tahoma" panose="020B0604030504040204" pitchFamily="34" charset="0"/>
                <a:ea typeface="Tahoma" panose="020B0604030504040204" pitchFamily="34" charset="0"/>
                <a:cs typeface="Tahoma" panose="020B0604030504040204" pitchFamily="34" charset="0"/>
              </a:rPr>
              <a:t>logarithmic</a:t>
            </a:r>
            <a:r>
              <a:rPr lang="it-IT">
                <a:latin typeface="Tahoma" panose="020B0604030504040204" pitchFamily="34" charset="0"/>
                <a:ea typeface="Tahoma" panose="020B0604030504040204" pitchFamily="34" charset="0"/>
                <a:cs typeface="Tahoma" panose="020B0604030504040204" pitchFamily="34" charset="0"/>
              </a:rPr>
              <a:t> </a:t>
            </a:r>
            <a:r>
              <a:rPr lang="it-IT" err="1">
                <a:latin typeface="Tahoma" panose="020B0604030504040204" pitchFamily="34" charset="0"/>
                <a:ea typeface="Tahoma" panose="020B0604030504040204" pitchFamily="34" charset="0"/>
                <a:cs typeface="Tahoma" panose="020B0604030504040204" pitchFamily="34" charset="0"/>
              </a:rPr>
              <a:t>expected</a:t>
            </a:r>
            <a:r>
              <a:rPr lang="it-IT">
                <a:latin typeface="Tahoma" panose="020B0604030504040204" pitchFamily="34" charset="0"/>
                <a:ea typeface="Tahoma" panose="020B0604030504040204" pitchFamily="34" charset="0"/>
                <a:cs typeface="Tahoma" panose="020B0604030504040204" pitchFamily="34" charset="0"/>
              </a:rPr>
              <a:t> time. “ACM </a:t>
            </a:r>
            <a:r>
              <a:rPr lang="it-IT" err="1">
                <a:latin typeface="Tahoma" panose="020B0604030504040204" pitchFamily="34" charset="0"/>
                <a:ea typeface="Tahoma" panose="020B0604030504040204" pitchFamily="34" charset="0"/>
                <a:cs typeface="Tahoma" panose="020B0604030504040204" pitchFamily="34" charset="0"/>
              </a:rPr>
              <a:t>Transactions</a:t>
            </a:r>
            <a:r>
              <a:rPr lang="it-IT">
                <a:latin typeface="Tahoma" panose="020B0604030504040204" pitchFamily="34" charset="0"/>
                <a:ea typeface="Tahoma" panose="020B0604030504040204" pitchFamily="34" charset="0"/>
                <a:cs typeface="Tahoma" panose="020B0604030504040204" pitchFamily="34" charset="0"/>
              </a:rPr>
              <a:t> on Mathematical Software (TOMS)”, 3(3):209–226, 1977</a:t>
            </a:r>
            <a:endParaRPr lang="en-GB">
              <a:latin typeface="Tahoma" panose="020B0604030504040204" pitchFamily="34" charset="0"/>
              <a:ea typeface="Tahoma" panose="020B0604030504040204" pitchFamily="34" charset="0"/>
              <a:cs typeface="Tahoma" panose="020B0604030504040204" pitchFamily="34" charset="0"/>
            </a:endParaRPr>
          </a:p>
          <a:p>
            <a:r>
              <a:rPr lang="en-GB">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3039928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olo 1">
            <a:extLst>
              <a:ext uri="{FF2B5EF4-FFF2-40B4-BE49-F238E27FC236}">
                <a16:creationId xmlns:a16="http://schemas.microsoft.com/office/drawing/2014/main" id="{08B8BC86-E7B4-4F4F-B52E-2642B6C18DD0}"/>
              </a:ext>
            </a:extLst>
          </p:cNvPr>
          <p:cNvSpPr txBox="1">
            <a:spLocks/>
          </p:cNvSpPr>
          <p:nvPr/>
        </p:nvSpPr>
        <p:spPr>
          <a:xfrm>
            <a:off x="304221" y="866204"/>
            <a:ext cx="4846899" cy="125723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Francesco </a:t>
            </a:r>
            <a:r>
              <a:rPr lang="en-US" b="1"/>
              <a:t>Pugliese</a:t>
            </a:r>
            <a:endParaRPr lang="en-US" sz="2200" b="1"/>
          </a:p>
        </p:txBody>
      </p:sp>
      <p:cxnSp>
        <p:nvCxnSpPr>
          <p:cNvPr id="31" name="Connettore diritto 30">
            <a:extLst>
              <a:ext uri="{FF2B5EF4-FFF2-40B4-BE49-F238E27FC236}">
                <a16:creationId xmlns:a16="http://schemas.microsoft.com/office/drawing/2014/main" id="{A13E1488-69E9-4935-961A-90E9EA9453E7}"/>
              </a:ext>
            </a:extLst>
          </p:cNvPr>
          <p:cNvCxnSpPr>
            <a:cxnSpLocks/>
          </p:cNvCxnSpPr>
          <p:nvPr/>
        </p:nvCxnSpPr>
        <p:spPr>
          <a:xfrm>
            <a:off x="0" y="6065240"/>
            <a:ext cx="12192000" cy="0"/>
          </a:xfrm>
          <a:prstGeom prst="line">
            <a:avLst/>
          </a:prstGeom>
          <a:ln w="38100">
            <a:solidFill>
              <a:srgbClr val="BE2B3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770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0397EC-1555-544F-981D-A25FE8CB6369}"/>
              </a:ext>
            </a:extLst>
          </p:cNvPr>
          <p:cNvSpPr txBox="1"/>
          <p:nvPr/>
        </p:nvSpPr>
        <p:spPr>
          <a:xfrm>
            <a:off x="4471035" y="228689"/>
            <a:ext cx="2701381" cy="553998"/>
          </a:xfrm>
          <a:prstGeom prst="rect">
            <a:avLst/>
          </a:prstGeom>
          <a:noFill/>
        </p:spPr>
        <p:txBody>
          <a:bodyPr wrap="none" rtlCol="0">
            <a:spAutoFit/>
          </a:bodyPr>
          <a:lstStyle/>
          <a:p>
            <a:r>
              <a:rPr lang="en-GB" sz="3000" b="1" err="1">
                <a:latin typeface="Tahoma" panose="020B0604030504040204" pitchFamily="34" charset="0"/>
                <a:ea typeface="Tahoma" panose="020B0604030504040204" pitchFamily="34" charset="0"/>
                <a:cs typeface="Tahoma" panose="020B0604030504040204" pitchFamily="34" charset="0"/>
              </a:rPr>
              <a:t>Introduzione</a:t>
            </a:r>
            <a:endParaRPr lang="en-GB" sz="3000" b="1">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BF5731DD-9D95-9645-829B-3812B0675C37}"/>
              </a:ext>
            </a:extLst>
          </p:cNvPr>
          <p:cNvSpPr txBox="1"/>
          <p:nvPr/>
        </p:nvSpPr>
        <p:spPr>
          <a:xfrm>
            <a:off x="442912" y="668387"/>
            <a:ext cx="11458575" cy="7571303"/>
          </a:xfrm>
          <a:prstGeom prst="rect">
            <a:avLst/>
          </a:prstGeom>
          <a:noFill/>
        </p:spPr>
        <p:txBody>
          <a:bodyPr wrap="square" rtlCol="0">
            <a:spAutoFit/>
          </a:bodyPr>
          <a:lstStyle/>
          <a:p>
            <a:pPr marL="285750" indent="-285750">
              <a:lnSpc>
                <a:spcPct val="150000"/>
              </a:lnSpc>
              <a:buFont typeface="Wingdings" pitchFamily="2" charset="2"/>
              <a:buChar char="ü"/>
            </a:pPr>
            <a:r>
              <a:rPr lang="it-IT">
                <a:latin typeface="Tahoma" panose="020B0604030504040204" pitchFamily="34" charset="0"/>
                <a:ea typeface="Tahoma" panose="020B0604030504040204" pitchFamily="34" charset="0"/>
                <a:cs typeface="Tahoma" panose="020B0604030504040204" pitchFamily="34" charset="0"/>
              </a:rPr>
              <a:t>Gli algoritmi di Machine Learning possono essere divisi in modelli parametrici e non-parametrici. </a:t>
            </a:r>
          </a:p>
          <a:p>
            <a:pPr>
              <a:lnSpc>
                <a:spcPct val="150000"/>
              </a:lnSpc>
            </a:pPr>
            <a:endParaRPr lang="it-IT">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Wingdings" pitchFamily="2" charset="2"/>
              <a:buChar char="ü"/>
            </a:pPr>
            <a:r>
              <a:rPr lang="it-IT">
                <a:latin typeface="Tahoma" panose="020B0604030504040204" pitchFamily="34" charset="0"/>
                <a:ea typeface="Tahoma" panose="020B0604030504040204" pitchFamily="34" charset="0"/>
                <a:cs typeface="Tahoma" panose="020B0604030504040204" pitchFamily="34" charset="0"/>
              </a:rPr>
              <a:t>Sfruttando i modelli parametrici siamo capaci di stimare i parametri del modello a partire dal Training Set al fine di ottenere una funzione capace di classificare nuovi dati senza ricorrere più al Training Set originale. Tipici esempi dei modelli parametrici sono il </a:t>
            </a:r>
            <a:r>
              <a:rPr lang="it-IT" err="1">
                <a:latin typeface="Tahoma" panose="020B0604030504040204" pitchFamily="34" charset="0"/>
                <a:ea typeface="Tahoma" panose="020B0604030504040204" pitchFamily="34" charset="0"/>
                <a:cs typeface="Tahoma" panose="020B0604030504040204" pitchFamily="34" charset="0"/>
              </a:rPr>
              <a:t>perceptrone</a:t>
            </a:r>
            <a:r>
              <a:rPr lang="it-IT">
                <a:latin typeface="Tahoma" panose="020B0604030504040204" pitchFamily="34" charset="0"/>
                <a:ea typeface="Tahoma" panose="020B0604030504040204" pitchFamily="34" charset="0"/>
                <a:cs typeface="Tahoma" panose="020B0604030504040204" pitchFamily="34" charset="0"/>
              </a:rPr>
              <a:t>, la regressione logistica o la </a:t>
            </a:r>
            <a:r>
              <a:rPr lang="it-IT" b="1">
                <a:latin typeface="Tahoma" panose="020B0604030504040204" pitchFamily="34" charset="0"/>
                <a:ea typeface="Tahoma" panose="020B0604030504040204" pitchFamily="34" charset="0"/>
                <a:cs typeface="Tahoma" panose="020B0604030504040204" pitchFamily="34" charset="0"/>
              </a:rPr>
              <a:t>Support</a:t>
            </a:r>
            <a:r>
              <a:rPr lang="it-IT">
                <a:latin typeface="Tahoma" panose="020B0604030504040204" pitchFamily="34" charset="0"/>
                <a:ea typeface="Tahoma" panose="020B0604030504040204" pitchFamily="34" charset="0"/>
                <a:cs typeface="Tahoma" panose="020B0604030504040204" pitchFamily="34" charset="0"/>
              </a:rPr>
              <a:t> </a:t>
            </a:r>
            <a:r>
              <a:rPr lang="it-IT" b="1" err="1">
                <a:latin typeface="Tahoma" panose="020B0604030504040204" pitchFamily="34" charset="0"/>
                <a:ea typeface="Tahoma" panose="020B0604030504040204" pitchFamily="34" charset="0"/>
                <a:cs typeface="Tahoma" panose="020B0604030504040204" pitchFamily="34" charset="0"/>
              </a:rPr>
              <a:t>Vector</a:t>
            </a:r>
            <a:r>
              <a:rPr lang="it-IT">
                <a:latin typeface="Tahoma" panose="020B0604030504040204" pitchFamily="34" charset="0"/>
                <a:ea typeface="Tahoma" panose="020B0604030504040204" pitchFamily="34" charset="0"/>
                <a:cs typeface="Tahoma" panose="020B0604030504040204" pitchFamily="34" charset="0"/>
              </a:rPr>
              <a:t> </a:t>
            </a:r>
            <a:r>
              <a:rPr lang="it-IT" b="1">
                <a:latin typeface="Tahoma" panose="020B0604030504040204" pitchFamily="34" charset="0"/>
                <a:ea typeface="Tahoma" panose="020B0604030504040204" pitchFamily="34" charset="0"/>
                <a:cs typeface="Tahoma" panose="020B0604030504040204" pitchFamily="34" charset="0"/>
              </a:rPr>
              <a:t>Machine</a:t>
            </a:r>
            <a:r>
              <a:rPr lang="it-IT">
                <a:latin typeface="Tahoma" panose="020B0604030504040204" pitchFamily="34" charset="0"/>
                <a:ea typeface="Tahoma" panose="020B0604030504040204" pitchFamily="34" charset="0"/>
                <a:cs typeface="Tahoma" panose="020B0604030504040204" pitchFamily="34" charset="0"/>
              </a:rPr>
              <a:t> lineare (</a:t>
            </a:r>
            <a:r>
              <a:rPr lang="it-IT" b="1">
                <a:latin typeface="Tahoma" panose="020B0604030504040204" pitchFamily="34" charset="0"/>
                <a:ea typeface="Tahoma" panose="020B0604030504040204" pitchFamily="34" charset="0"/>
                <a:cs typeface="Tahoma" panose="020B0604030504040204" pitchFamily="34" charset="0"/>
              </a:rPr>
              <a:t>SVM</a:t>
            </a:r>
            <a:r>
              <a:rPr lang="it-IT">
                <a:latin typeface="Tahoma" panose="020B0604030504040204" pitchFamily="34" charset="0"/>
                <a:ea typeface="Tahoma" panose="020B0604030504040204" pitchFamily="34" charset="0"/>
                <a:cs typeface="Tahoma" panose="020B0604030504040204" pitchFamily="34" charset="0"/>
              </a:rPr>
              <a:t>). </a:t>
            </a:r>
          </a:p>
          <a:p>
            <a:pPr marL="285750" indent="-285750">
              <a:lnSpc>
                <a:spcPct val="150000"/>
              </a:lnSpc>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Wingdings" pitchFamily="2" charset="2"/>
              <a:buChar char="ü"/>
            </a:pPr>
            <a:r>
              <a:rPr lang="it-IT">
                <a:latin typeface="Tahoma" panose="020B0604030504040204" pitchFamily="34" charset="0"/>
                <a:ea typeface="Tahoma" panose="020B0604030504040204" pitchFamily="34" charset="0"/>
                <a:cs typeface="Tahoma" panose="020B0604030504040204" pitchFamily="34" charset="0"/>
              </a:rPr>
              <a:t>Dall’altro versante, i modelli non-parametrici sono caratterizzati da un numero prefissato di parametri: il numero di parametri aumenta con l’aumentare della dimensione del Training Set. Due esempi di modelli non-parametrici possono essere: Alberi di Decisione (</a:t>
            </a:r>
            <a:r>
              <a:rPr lang="it-IT" err="1">
                <a:latin typeface="Tahoma" panose="020B0604030504040204" pitchFamily="34" charset="0"/>
                <a:ea typeface="Tahoma" panose="020B0604030504040204" pitchFamily="34" charset="0"/>
                <a:cs typeface="Tahoma" panose="020B0604030504040204" pitchFamily="34" charset="0"/>
              </a:rPr>
              <a:t>Decision</a:t>
            </a:r>
            <a:r>
              <a:rPr lang="it-IT">
                <a:latin typeface="Tahoma" panose="020B0604030504040204" pitchFamily="34" charset="0"/>
                <a:ea typeface="Tahoma" panose="020B0604030504040204" pitchFamily="34" charset="0"/>
                <a:cs typeface="Tahoma" panose="020B0604030504040204" pitchFamily="34" charset="0"/>
              </a:rPr>
              <a:t> </a:t>
            </a:r>
            <a:r>
              <a:rPr lang="it-IT" err="1">
                <a:latin typeface="Tahoma" panose="020B0604030504040204" pitchFamily="34" charset="0"/>
                <a:ea typeface="Tahoma" panose="020B0604030504040204" pitchFamily="34" charset="0"/>
                <a:cs typeface="Tahoma" panose="020B0604030504040204" pitchFamily="34" charset="0"/>
              </a:rPr>
              <a:t>Tree</a:t>
            </a:r>
            <a:r>
              <a:rPr lang="it-IT">
                <a:latin typeface="Tahoma" panose="020B0604030504040204" pitchFamily="34" charset="0"/>
                <a:ea typeface="Tahoma" panose="020B0604030504040204" pitchFamily="34" charset="0"/>
                <a:cs typeface="Tahoma" panose="020B0604030504040204" pitchFamily="34" charset="0"/>
              </a:rPr>
              <a:t>) e Random </a:t>
            </a:r>
            <a:r>
              <a:rPr lang="it-IT" err="1">
                <a:latin typeface="Tahoma" panose="020B0604030504040204" pitchFamily="34" charset="0"/>
                <a:ea typeface="Tahoma" panose="020B0604030504040204" pitchFamily="34" charset="0"/>
                <a:cs typeface="Tahoma" panose="020B0604030504040204" pitchFamily="34" charset="0"/>
              </a:rPr>
              <a:t>Foresrs</a:t>
            </a:r>
            <a:r>
              <a:rPr lang="it-IT">
                <a:latin typeface="Tahoma" panose="020B0604030504040204" pitchFamily="34" charset="0"/>
                <a:ea typeface="Tahoma" panose="020B0604030504040204" pitchFamily="34" charset="0"/>
                <a:cs typeface="Tahoma" panose="020B0604030504040204" pitchFamily="34" charset="0"/>
              </a:rPr>
              <a:t> with the </a:t>
            </a:r>
            <a:r>
              <a:rPr lang="it-IT" err="1">
                <a:latin typeface="Tahoma" panose="020B0604030504040204" pitchFamily="34" charset="0"/>
                <a:ea typeface="Tahoma" panose="020B0604030504040204" pitchFamily="34" charset="0"/>
                <a:cs typeface="Tahoma" panose="020B0604030504040204" pitchFamily="34" charset="0"/>
              </a:rPr>
              <a:t>number</a:t>
            </a:r>
            <a:r>
              <a:rPr lang="it-IT">
                <a:latin typeface="Tahoma" panose="020B0604030504040204" pitchFamily="34" charset="0"/>
                <a:ea typeface="Tahoma" panose="020B0604030504040204" pitchFamily="34" charset="0"/>
                <a:cs typeface="Tahoma" panose="020B0604030504040204" pitchFamily="34" charset="0"/>
              </a:rPr>
              <a:t> of training set data. So far, </a:t>
            </a:r>
            <a:r>
              <a:rPr lang="it-IT" err="1">
                <a:latin typeface="Tahoma" panose="020B0604030504040204" pitchFamily="34" charset="0"/>
                <a:ea typeface="Tahoma" panose="020B0604030504040204" pitchFamily="34" charset="0"/>
                <a:cs typeface="Tahoma" panose="020B0604030504040204" pitchFamily="34" charset="0"/>
              </a:rPr>
              <a:t>two</a:t>
            </a:r>
            <a:r>
              <a:rPr lang="it-IT">
                <a:latin typeface="Tahoma" panose="020B0604030504040204" pitchFamily="34" charset="0"/>
                <a:ea typeface="Tahoma" panose="020B0604030504040204" pitchFamily="34" charset="0"/>
                <a:cs typeface="Tahoma" panose="020B0604030504040204" pitchFamily="34" charset="0"/>
              </a:rPr>
              <a:t> of the </a:t>
            </a:r>
            <a:r>
              <a:rPr lang="it-IT" err="1">
                <a:latin typeface="Tahoma" panose="020B0604030504040204" pitchFamily="34" charset="0"/>
                <a:ea typeface="Tahoma" panose="020B0604030504040204" pitchFamily="34" charset="0"/>
                <a:cs typeface="Tahoma" panose="020B0604030504040204" pitchFamily="34" charset="0"/>
              </a:rPr>
              <a:t>examples</a:t>
            </a:r>
            <a:r>
              <a:rPr lang="it-IT">
                <a:latin typeface="Tahoma" panose="020B0604030504040204" pitchFamily="34" charset="0"/>
                <a:ea typeface="Tahoma" panose="020B0604030504040204" pitchFamily="34" charset="0"/>
                <a:cs typeface="Tahoma" panose="020B0604030504040204" pitchFamily="34" charset="0"/>
              </a:rPr>
              <a:t> of non-</a:t>
            </a:r>
            <a:r>
              <a:rPr lang="it-IT" err="1">
                <a:latin typeface="Tahoma" panose="020B0604030504040204" pitchFamily="34" charset="0"/>
                <a:ea typeface="Tahoma" panose="020B0604030504040204" pitchFamily="34" charset="0"/>
                <a:cs typeface="Tahoma" panose="020B0604030504040204" pitchFamily="34" charset="0"/>
              </a:rPr>
              <a:t>parametric</a:t>
            </a:r>
            <a:r>
              <a:rPr lang="it-IT">
                <a:latin typeface="Tahoma" panose="020B0604030504040204" pitchFamily="34" charset="0"/>
                <a:ea typeface="Tahoma" panose="020B0604030504040204" pitchFamily="34" charset="0"/>
                <a:cs typeface="Tahoma" panose="020B0604030504040204" pitchFamily="34" charset="0"/>
              </a:rPr>
              <a:t> models </a:t>
            </a:r>
            <a:r>
              <a:rPr lang="it-IT" err="1">
                <a:latin typeface="Tahoma" panose="020B0604030504040204" pitchFamily="34" charset="0"/>
                <a:ea typeface="Tahoma" panose="020B0604030504040204" pitchFamily="34" charset="0"/>
                <a:cs typeface="Tahoma" panose="020B0604030504040204" pitchFamily="34" charset="0"/>
              </a:rPr>
              <a:t>that</a:t>
            </a:r>
            <a:r>
              <a:rPr lang="it-IT">
                <a:latin typeface="Tahoma" panose="020B0604030504040204" pitchFamily="34" charset="0"/>
                <a:ea typeface="Tahoma" panose="020B0604030504040204" pitchFamily="34" charset="0"/>
                <a:cs typeface="Tahoma" panose="020B0604030504040204" pitchFamily="34" charset="0"/>
              </a:rPr>
              <a:t> </a:t>
            </a:r>
            <a:r>
              <a:rPr lang="it-IT" err="1">
                <a:latin typeface="Tahoma" panose="020B0604030504040204" pitchFamily="34" charset="0"/>
                <a:ea typeface="Tahoma" panose="020B0604030504040204" pitchFamily="34" charset="0"/>
                <a:cs typeface="Tahoma" panose="020B0604030504040204" pitchFamily="34" charset="0"/>
              </a:rPr>
              <a:t>we</a:t>
            </a:r>
            <a:r>
              <a:rPr lang="it-IT">
                <a:latin typeface="Tahoma" panose="020B0604030504040204" pitchFamily="34" charset="0"/>
                <a:ea typeface="Tahoma" panose="020B0604030504040204" pitchFamily="34" charset="0"/>
                <a:cs typeface="Tahoma" panose="020B0604030504040204" pitchFamily="34" charset="0"/>
              </a:rPr>
              <a:t> </a:t>
            </a:r>
            <a:r>
              <a:rPr lang="it-IT" err="1">
                <a:latin typeface="Tahoma" panose="020B0604030504040204" pitchFamily="34" charset="0"/>
                <a:ea typeface="Tahoma" panose="020B0604030504040204" pitchFamily="34" charset="0"/>
                <a:cs typeface="Tahoma" panose="020B0604030504040204" pitchFamily="34" charset="0"/>
              </a:rPr>
              <a:t>have</a:t>
            </a:r>
            <a:r>
              <a:rPr lang="it-IT">
                <a:latin typeface="Tahoma" panose="020B0604030504040204" pitchFamily="34" charset="0"/>
                <a:ea typeface="Tahoma" panose="020B0604030504040204" pitchFamily="34" charset="0"/>
                <a:cs typeface="Tahoma" panose="020B0604030504040204" pitchFamily="34" charset="0"/>
              </a:rPr>
              <a:t> </a:t>
            </a:r>
            <a:r>
              <a:rPr lang="it-IT" err="1">
                <a:latin typeface="Tahoma" panose="020B0604030504040204" pitchFamily="34" charset="0"/>
                <a:ea typeface="Tahoma" panose="020B0604030504040204" pitchFamily="34" charset="0"/>
                <a:cs typeface="Tahoma" panose="020B0604030504040204" pitchFamily="34" charset="0"/>
              </a:rPr>
              <a:t>seen</a:t>
            </a:r>
            <a:r>
              <a:rPr lang="it-IT">
                <a:latin typeface="Tahoma" panose="020B0604030504040204" pitchFamily="34" charset="0"/>
                <a:ea typeface="Tahoma" panose="020B0604030504040204" pitchFamily="34" charset="0"/>
                <a:cs typeface="Tahoma" panose="020B0604030504040204" pitchFamily="34" charset="0"/>
              </a:rPr>
              <a:t> are: </a:t>
            </a:r>
            <a:r>
              <a:rPr lang="it-IT" err="1">
                <a:latin typeface="Tahoma" panose="020B0604030504040204" pitchFamily="34" charset="0"/>
                <a:ea typeface="Tahoma" panose="020B0604030504040204" pitchFamily="34" charset="0"/>
                <a:cs typeface="Tahoma" panose="020B0604030504040204" pitchFamily="34" charset="0"/>
              </a:rPr>
              <a:t>Decision</a:t>
            </a:r>
            <a:r>
              <a:rPr lang="it-IT">
                <a:latin typeface="Tahoma" panose="020B0604030504040204" pitchFamily="34" charset="0"/>
                <a:ea typeface="Tahoma" panose="020B0604030504040204" pitchFamily="34" charset="0"/>
                <a:cs typeface="Tahoma" panose="020B0604030504040204" pitchFamily="34" charset="0"/>
              </a:rPr>
              <a:t> </a:t>
            </a:r>
            <a:r>
              <a:rPr lang="it-IT" err="1">
                <a:latin typeface="Tahoma" panose="020B0604030504040204" pitchFamily="34" charset="0"/>
                <a:ea typeface="Tahoma" panose="020B0604030504040204" pitchFamily="34" charset="0"/>
                <a:cs typeface="Tahoma" panose="020B0604030504040204" pitchFamily="34" charset="0"/>
              </a:rPr>
              <a:t>Tree</a:t>
            </a:r>
            <a:r>
              <a:rPr lang="it-IT">
                <a:latin typeface="Tahoma" panose="020B0604030504040204" pitchFamily="34" charset="0"/>
                <a:ea typeface="Tahoma" panose="020B0604030504040204" pitchFamily="34" charset="0"/>
                <a:cs typeface="Tahoma" panose="020B0604030504040204" pitchFamily="34" charset="0"/>
              </a:rPr>
              <a:t> and Random </a:t>
            </a:r>
            <a:r>
              <a:rPr lang="it-IT" err="1">
                <a:latin typeface="Tahoma" panose="020B0604030504040204" pitchFamily="34" charset="0"/>
                <a:ea typeface="Tahoma" panose="020B0604030504040204" pitchFamily="34" charset="0"/>
                <a:cs typeface="Tahoma" panose="020B0604030504040204" pitchFamily="34" charset="0"/>
              </a:rPr>
              <a:t>Forest</a:t>
            </a:r>
            <a:r>
              <a:rPr lang="it-IT">
                <a:latin typeface="Tahoma" panose="020B0604030504040204" pitchFamily="34" charset="0"/>
                <a:ea typeface="Tahoma" panose="020B0604030504040204" pitchFamily="34" charset="0"/>
                <a:cs typeface="Tahoma" panose="020B0604030504040204" pitchFamily="34" charset="0"/>
              </a:rPr>
              <a:t>. K-</a:t>
            </a:r>
            <a:r>
              <a:rPr lang="it-IT" err="1">
                <a:latin typeface="Tahoma" panose="020B0604030504040204" pitchFamily="34" charset="0"/>
                <a:ea typeface="Tahoma" panose="020B0604030504040204" pitchFamily="34" charset="0"/>
                <a:cs typeface="Tahoma" panose="020B0604030504040204" pitchFamily="34" charset="0"/>
              </a:rPr>
              <a:t>Nearest</a:t>
            </a:r>
            <a:r>
              <a:rPr lang="it-IT">
                <a:latin typeface="Tahoma" panose="020B0604030504040204" pitchFamily="34" charset="0"/>
                <a:ea typeface="Tahoma" panose="020B0604030504040204" pitchFamily="34" charset="0"/>
                <a:cs typeface="Tahoma" panose="020B0604030504040204" pitchFamily="34" charset="0"/>
              </a:rPr>
              <a:t> </a:t>
            </a:r>
            <a:r>
              <a:rPr lang="it-IT" err="1">
                <a:latin typeface="Tahoma" panose="020B0604030504040204" pitchFamily="34" charset="0"/>
                <a:ea typeface="Tahoma" panose="020B0604030504040204" pitchFamily="34" charset="0"/>
                <a:cs typeface="Tahoma" panose="020B0604030504040204" pitchFamily="34" charset="0"/>
              </a:rPr>
              <a:t>Neighbours</a:t>
            </a:r>
            <a:r>
              <a:rPr lang="it-IT">
                <a:latin typeface="Tahoma" panose="020B0604030504040204" pitchFamily="34" charset="0"/>
                <a:ea typeface="Tahoma" panose="020B0604030504040204" pitchFamily="34" charset="0"/>
                <a:cs typeface="Tahoma" panose="020B0604030504040204" pitchFamily="34" charset="0"/>
              </a:rPr>
              <a:t> appartiene ai modelli non-parametrici che sono conosciuti come la categoria dell’ </a:t>
            </a:r>
            <a:r>
              <a:rPr lang="it-IT" b="1" err="1">
                <a:latin typeface="Tahoma" panose="020B0604030504040204" pitchFamily="34" charset="0"/>
                <a:ea typeface="Tahoma" panose="020B0604030504040204" pitchFamily="34" charset="0"/>
                <a:cs typeface="Tahoma" panose="020B0604030504040204" pitchFamily="34" charset="0"/>
              </a:rPr>
              <a:t>Instance-based</a:t>
            </a:r>
            <a:r>
              <a:rPr lang="it-IT">
                <a:latin typeface="Tahoma" panose="020B0604030504040204" pitchFamily="34" charset="0"/>
                <a:ea typeface="Tahoma" panose="020B0604030504040204" pitchFamily="34" charset="0"/>
                <a:cs typeface="Tahoma" panose="020B0604030504040204" pitchFamily="34" charset="0"/>
              </a:rPr>
              <a:t> </a:t>
            </a:r>
            <a:r>
              <a:rPr lang="it-IT" b="1">
                <a:latin typeface="Tahoma" panose="020B0604030504040204" pitchFamily="34" charset="0"/>
                <a:ea typeface="Tahoma" panose="020B0604030504040204" pitchFamily="34" charset="0"/>
                <a:cs typeface="Tahoma" panose="020B0604030504040204" pitchFamily="34" charset="0"/>
              </a:rPr>
              <a:t>Learning</a:t>
            </a:r>
            <a:r>
              <a:rPr lang="it-IT">
                <a:latin typeface="Tahoma" panose="020B0604030504040204" pitchFamily="34" charset="0"/>
                <a:ea typeface="Tahoma" panose="020B0604030504040204" pitchFamily="34" charset="0"/>
                <a:cs typeface="Tahoma" panose="020B0604030504040204" pitchFamily="34" charset="0"/>
              </a:rPr>
              <a:t>. I modelli di </a:t>
            </a:r>
            <a:r>
              <a:rPr lang="it-IT" b="1" err="1">
                <a:latin typeface="Tahoma" panose="020B0604030504040204" pitchFamily="34" charset="0"/>
                <a:ea typeface="Tahoma" panose="020B0604030504040204" pitchFamily="34" charset="0"/>
                <a:cs typeface="Tahoma" panose="020B0604030504040204" pitchFamily="34" charset="0"/>
              </a:rPr>
              <a:t>Instance-based</a:t>
            </a:r>
            <a:r>
              <a:rPr lang="it-IT">
                <a:latin typeface="Tahoma" panose="020B0604030504040204" pitchFamily="34" charset="0"/>
                <a:ea typeface="Tahoma" panose="020B0604030504040204" pitchFamily="34" charset="0"/>
                <a:cs typeface="Tahoma" panose="020B0604030504040204" pitchFamily="34" charset="0"/>
              </a:rPr>
              <a:t> </a:t>
            </a:r>
            <a:r>
              <a:rPr lang="it-IT" b="1">
                <a:latin typeface="Tahoma" panose="020B0604030504040204" pitchFamily="34" charset="0"/>
                <a:ea typeface="Tahoma" panose="020B0604030504040204" pitchFamily="34" charset="0"/>
                <a:cs typeface="Tahoma" panose="020B0604030504040204" pitchFamily="34" charset="0"/>
              </a:rPr>
              <a:t>Learning</a:t>
            </a:r>
            <a:r>
              <a:rPr lang="it-IT">
                <a:latin typeface="Tahoma" panose="020B0604030504040204" pitchFamily="34" charset="0"/>
                <a:ea typeface="Tahoma" panose="020B0604030504040204" pitchFamily="34" charset="0"/>
                <a:cs typeface="Tahoma" panose="020B0604030504040204" pitchFamily="34" charset="0"/>
              </a:rPr>
              <a:t> sono capaci di registrare i dati del Training Set e sono caratterizzati da un «</a:t>
            </a:r>
            <a:r>
              <a:rPr lang="it-IT" err="1">
                <a:latin typeface="Tahoma" panose="020B0604030504040204" pitchFamily="34" charset="0"/>
                <a:ea typeface="Tahoma" panose="020B0604030504040204" pitchFamily="34" charset="0"/>
                <a:cs typeface="Tahoma" panose="020B0604030504040204" pitchFamily="34" charset="0"/>
              </a:rPr>
              <a:t>Lazy</a:t>
            </a:r>
            <a:r>
              <a:rPr lang="it-IT">
                <a:latin typeface="Tahoma" panose="020B0604030504040204" pitchFamily="34" charset="0"/>
                <a:ea typeface="Tahoma" panose="020B0604030504040204" pitchFamily="34" charset="0"/>
                <a:cs typeface="Tahoma" panose="020B0604030504040204" pitchFamily="34" charset="0"/>
              </a:rPr>
              <a:t> learning», ossia algoritmi che </a:t>
            </a:r>
            <a:r>
              <a:rPr lang="it-IT" err="1">
                <a:latin typeface="Tahoma" panose="020B0604030504040204" pitchFamily="34" charset="0"/>
                <a:ea typeface="Tahoma" panose="020B0604030504040204" pitchFamily="34" charset="0"/>
                <a:cs typeface="Tahoma" panose="020B0604030504040204" pitchFamily="34" charset="0"/>
              </a:rPr>
              <a:t>storano</a:t>
            </a:r>
            <a:r>
              <a:rPr lang="it-IT">
                <a:latin typeface="Tahoma" panose="020B0604030504040204" pitchFamily="34" charset="0"/>
                <a:ea typeface="Tahoma" panose="020B0604030504040204" pitchFamily="34" charset="0"/>
                <a:cs typeface="Tahoma" panose="020B0604030504040204" pitchFamily="34" charset="0"/>
              </a:rPr>
              <a:t> i dati e attendono </a:t>
            </a:r>
            <a:r>
              <a:rPr lang="it-IT" err="1">
                <a:latin typeface="Tahoma" panose="020B0604030504040204" pitchFamily="34" charset="0"/>
                <a:ea typeface="Tahoma" panose="020B0604030504040204" pitchFamily="34" charset="0"/>
                <a:cs typeface="Tahoma" panose="020B0604030504040204" pitchFamily="34" charset="0"/>
              </a:rPr>
              <a:t>finchè</a:t>
            </a:r>
            <a:r>
              <a:rPr lang="it-IT">
                <a:latin typeface="Tahoma" panose="020B0604030504040204" pitchFamily="34" charset="0"/>
                <a:ea typeface="Tahoma" panose="020B0604030504040204" pitchFamily="34" charset="0"/>
                <a:cs typeface="Tahoma" panose="020B0604030504040204" pitchFamily="34" charset="0"/>
              </a:rPr>
              <a:t> non ricevono un </a:t>
            </a:r>
            <a:r>
              <a:rPr lang="it-IT" b="1">
                <a:latin typeface="Tahoma" panose="020B0604030504040204" pitchFamily="34" charset="0"/>
                <a:ea typeface="Tahoma" panose="020B0604030504040204" pitchFamily="34" charset="0"/>
                <a:cs typeface="Tahoma" panose="020B0604030504040204" pitchFamily="34" charset="0"/>
              </a:rPr>
              <a:t>test</a:t>
            </a:r>
            <a:r>
              <a:rPr lang="it-IT">
                <a:latin typeface="Tahoma" panose="020B0604030504040204" pitchFamily="34" charset="0"/>
                <a:ea typeface="Tahoma" panose="020B0604030504040204" pitchFamily="34" charset="0"/>
                <a:cs typeface="Tahoma" panose="020B0604030504040204" pitchFamily="34" charset="0"/>
              </a:rPr>
              <a:t> </a:t>
            </a:r>
            <a:r>
              <a:rPr lang="it-IT" b="1">
                <a:latin typeface="Tahoma" panose="020B0604030504040204" pitchFamily="34" charset="0"/>
                <a:ea typeface="Tahoma" panose="020B0604030504040204" pitchFamily="34" charset="0"/>
                <a:cs typeface="Tahoma" panose="020B0604030504040204" pitchFamily="34" charset="0"/>
              </a:rPr>
              <a:t>set</a:t>
            </a:r>
            <a:r>
              <a:rPr lang="it-IT">
                <a:latin typeface="Tahoma" panose="020B0604030504040204" pitchFamily="34" charset="0"/>
                <a:ea typeface="Tahoma" panose="020B0604030504040204" pitchFamily="34" charset="0"/>
                <a:cs typeface="Tahoma" panose="020B0604030504040204" pitchFamily="34" charset="0"/>
              </a:rPr>
              <a:t>. Meno tempo in training, più tempo in predizione.</a:t>
            </a:r>
          </a:p>
          <a:p>
            <a:pPr marL="285750" indent="-285750">
              <a:lnSpc>
                <a:spcPct val="150000"/>
              </a:lnSpc>
              <a:buFont typeface="Wingdings" pitchFamily="2" charset="2"/>
              <a:buChar char="ü"/>
            </a:pPr>
            <a:endParaRPr lang="it-IT">
              <a:latin typeface="Tahoma" panose="020B0604030504040204" pitchFamily="34" charset="0"/>
              <a:ea typeface="Tahoma" panose="020B0604030504040204" pitchFamily="34" charset="0"/>
              <a:cs typeface="Tahoma" panose="020B0604030504040204" pitchFamily="34" charset="0"/>
            </a:endParaRPr>
          </a:p>
          <a:p>
            <a:endParaRPr lang="en-GB"/>
          </a:p>
          <a:p>
            <a:endParaRPr lang="en-GB"/>
          </a:p>
          <a:p>
            <a:endParaRPr lang="en-GB"/>
          </a:p>
        </p:txBody>
      </p:sp>
    </p:spTree>
    <p:extLst>
      <p:ext uri="{BB962C8B-B14F-4D97-AF65-F5344CB8AC3E}">
        <p14:creationId xmlns:p14="http://schemas.microsoft.com/office/powerpoint/2010/main" val="755439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4971233" cy="492443"/>
          </a:xfrm>
          <a:prstGeom prst="rect">
            <a:avLst/>
          </a:prstGeom>
          <a:noFill/>
        </p:spPr>
        <p:txBody>
          <a:bodyPr wrap="none" rtlCol="0">
            <a:spAutoFit/>
          </a:bodyPr>
          <a:lstStyle/>
          <a:p>
            <a:r>
              <a:rPr lang="en-GB" sz="2600" b="1" err="1">
                <a:latin typeface="Tahoma" panose="020B0604030504040204" pitchFamily="34" charset="0"/>
                <a:ea typeface="Tahoma" panose="020B0604030504040204" pitchFamily="34" charset="0"/>
                <a:cs typeface="Tahoma" panose="020B0604030504040204" pitchFamily="34" charset="0"/>
              </a:rPr>
              <a:t>kNN</a:t>
            </a:r>
            <a:r>
              <a:rPr lang="en-GB" sz="2600" b="1">
                <a:latin typeface="Tahoma" panose="020B0604030504040204" pitchFamily="34" charset="0"/>
                <a:ea typeface="Tahoma" panose="020B0604030504040204" pitchFamily="34" charset="0"/>
                <a:cs typeface="Tahoma" panose="020B0604030504040204" pitchFamily="34" charset="0"/>
              </a:rPr>
              <a:t> (k-Nearest Neighbours)</a:t>
            </a:r>
          </a:p>
        </p:txBody>
      </p:sp>
      <p:sp>
        <p:nvSpPr>
          <p:cNvPr id="3" name="TextBox 2">
            <a:extLst>
              <a:ext uri="{FF2B5EF4-FFF2-40B4-BE49-F238E27FC236}">
                <a16:creationId xmlns:a16="http://schemas.microsoft.com/office/drawing/2014/main" id="{0380D1DD-8D7B-9E4C-A72A-083E008477B6}"/>
              </a:ext>
            </a:extLst>
          </p:cNvPr>
          <p:cNvSpPr txBox="1"/>
          <p:nvPr/>
        </p:nvSpPr>
        <p:spPr>
          <a:xfrm>
            <a:off x="975995" y="1212691"/>
            <a:ext cx="10938510" cy="4801314"/>
          </a:xfrm>
          <a:prstGeom prst="rect">
            <a:avLst/>
          </a:prstGeom>
          <a:noFill/>
        </p:spPr>
        <p:txBody>
          <a:bodyPr wrap="square" rtlCol="0">
            <a:spAutoFit/>
          </a:bodyPr>
          <a:lstStyle/>
          <a:p>
            <a:pPr marL="285750" indent="-285750">
              <a:buFont typeface="Wingdings" pitchFamily="2" charset="2"/>
              <a:buChar char="ü"/>
            </a:pPr>
            <a:r>
              <a:rPr lang="en-GB" err="1">
                <a:latin typeface="Tahoma" panose="020B0604030504040204" pitchFamily="34" charset="0"/>
                <a:ea typeface="Tahoma" panose="020B0604030504040204" pitchFamily="34" charset="0"/>
                <a:cs typeface="Tahoma" panose="020B0604030504040204" pitchFamily="34" charset="0"/>
              </a:rPr>
              <a:t>Possono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essere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usati</a:t>
            </a:r>
            <a:r>
              <a:rPr lang="en-GB">
                <a:latin typeface="Tahoma" panose="020B0604030504040204" pitchFamily="34" charset="0"/>
                <a:ea typeface="Tahoma" panose="020B0604030504040204" pitchFamily="34" charset="0"/>
                <a:cs typeface="Tahoma" panose="020B0604030504040204" pitchFamily="34" charset="0"/>
              </a:rPr>
              <a:t> per </a:t>
            </a:r>
            <a:r>
              <a:rPr lang="en-GB" err="1">
                <a:latin typeface="Tahoma" panose="020B0604030504040204" pitchFamily="34" charset="0"/>
                <a:ea typeface="Tahoma" panose="020B0604030504040204" pitchFamily="34" charset="0"/>
                <a:cs typeface="Tahoma" panose="020B0604030504040204" pitchFamily="34" charset="0"/>
              </a:rPr>
              <a:t>risolvere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sia</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problemi</a:t>
            </a:r>
            <a:r>
              <a:rPr lang="en-GB">
                <a:latin typeface="Tahoma" panose="020B0604030504040204" pitchFamily="34" charset="0"/>
                <a:ea typeface="Tahoma" panose="020B0604030504040204" pitchFamily="34" charset="0"/>
                <a:cs typeface="Tahoma" panose="020B0604030504040204" pitchFamily="34" charset="0"/>
              </a:rPr>
              <a:t> di </a:t>
            </a:r>
            <a:r>
              <a:rPr lang="en-GB" err="1">
                <a:latin typeface="Tahoma" panose="020B0604030504040204" pitchFamily="34" charset="0"/>
                <a:ea typeface="Tahoma" panose="020B0604030504040204" pitchFamily="34" charset="0"/>
                <a:cs typeface="Tahoma" panose="020B0604030504040204" pitchFamily="34" charset="0"/>
              </a:rPr>
              <a:t>classificazione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che</a:t>
            </a:r>
            <a:r>
              <a:rPr lang="en-GB">
                <a:latin typeface="Tahoma" panose="020B0604030504040204" pitchFamily="34" charset="0"/>
                <a:ea typeface="Tahoma" panose="020B0604030504040204" pitchFamily="34" charset="0"/>
                <a:cs typeface="Tahoma" panose="020B0604030504040204" pitchFamily="34" charset="0"/>
              </a:rPr>
              <a:t> di </a:t>
            </a:r>
            <a:r>
              <a:rPr lang="en-GB" err="1">
                <a:latin typeface="Tahoma" panose="020B0604030504040204" pitchFamily="34" charset="0"/>
                <a:ea typeface="Tahoma" panose="020B0604030504040204" pitchFamily="34" charset="0"/>
                <a:cs typeface="Tahoma" panose="020B0604030504040204" pitchFamily="34" charset="0"/>
              </a:rPr>
              <a:t>regressione</a:t>
            </a:r>
            <a:r>
              <a:rPr lang="en-GB">
                <a:latin typeface="Tahoma" panose="020B0604030504040204" pitchFamily="34" charset="0"/>
                <a:ea typeface="Tahoma" panose="020B0604030504040204" pitchFamily="34" charset="0"/>
                <a:cs typeface="Tahoma" panose="020B0604030504040204" pitchFamily="34" charset="0"/>
              </a:rPr>
              <a:t>. </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err="1">
                <a:latin typeface="Tahoma" panose="020B0604030504040204" pitchFamily="34" charset="0"/>
                <a:ea typeface="Tahoma" panose="020B0604030504040204" pitchFamily="34" charset="0"/>
                <a:cs typeface="Tahoma" panose="020B0604030504040204" pitchFamily="34" charset="0"/>
              </a:rPr>
              <a:t>Immagazzina</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gli</a:t>
            </a:r>
            <a:r>
              <a:rPr lang="en-GB">
                <a:latin typeface="Tahoma" panose="020B0604030504040204" pitchFamily="34" charset="0"/>
                <a:ea typeface="Tahoma" panose="020B0604030504040204" pitchFamily="34" charset="0"/>
                <a:cs typeface="Tahoma" panose="020B0604030504040204" pitchFamily="34" charset="0"/>
              </a:rPr>
              <a:t> input </a:t>
            </a:r>
            <a:r>
              <a:rPr lang="en-GB" err="1">
                <a:latin typeface="Tahoma" panose="020B0604030504040204" pitchFamily="34" charset="0"/>
                <a:ea typeface="Tahoma" panose="020B0604030504040204" pitchFamily="34" charset="0"/>
                <a:cs typeface="Tahoma" panose="020B0604030504040204" pitchFamily="34" charset="0"/>
              </a:rPr>
              <a:t>disponibili</a:t>
            </a:r>
            <a:r>
              <a:rPr lang="en-GB">
                <a:latin typeface="Tahoma" panose="020B0604030504040204" pitchFamily="34" charset="0"/>
                <a:ea typeface="Tahoma" panose="020B0604030504040204" pitchFamily="34" charset="0"/>
                <a:cs typeface="Tahoma" panose="020B0604030504040204" pitchFamily="34" charset="0"/>
              </a:rPr>
              <a:t> e </a:t>
            </a:r>
            <a:r>
              <a:rPr lang="en-GB" err="1">
                <a:latin typeface="Tahoma" panose="020B0604030504040204" pitchFamily="34" charset="0"/>
                <a:ea typeface="Tahoma" panose="020B0604030504040204" pitchFamily="34" charset="0"/>
                <a:cs typeface="Tahoma" panose="020B0604030504040204" pitchFamily="34" charset="0"/>
              </a:rPr>
              <a:t>classifica</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i</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nuovi</a:t>
            </a:r>
            <a:r>
              <a:rPr lang="en-GB">
                <a:latin typeface="Tahoma" panose="020B0604030504040204" pitchFamily="34" charset="0"/>
                <a:ea typeface="Tahoma" panose="020B0604030504040204" pitchFamily="34" charset="0"/>
                <a:cs typeface="Tahoma" panose="020B0604030504040204" pitchFamily="34" charset="0"/>
              </a:rPr>
              <a:t> input </a:t>
            </a:r>
            <a:r>
              <a:rPr lang="en-GB" err="1">
                <a:latin typeface="Tahoma" panose="020B0604030504040204" pitchFamily="34" charset="0"/>
                <a:ea typeface="Tahoma" panose="020B0604030504040204" pitchFamily="34" charset="0"/>
                <a:cs typeface="Tahoma" panose="020B0604030504040204" pitchFamily="34" charset="0"/>
              </a:rPr>
              <a:t>sulla</a:t>
            </a:r>
            <a:r>
              <a:rPr lang="en-GB">
                <a:latin typeface="Tahoma" panose="020B0604030504040204" pitchFamily="34" charset="0"/>
                <a:ea typeface="Tahoma" panose="020B0604030504040204" pitchFamily="34" charset="0"/>
                <a:cs typeface="Tahoma" panose="020B0604030504040204" pitchFamily="34" charset="0"/>
              </a:rPr>
              <a:t> base di </a:t>
            </a:r>
            <a:r>
              <a:rPr lang="en-GB" err="1">
                <a:latin typeface="Tahoma" panose="020B0604030504040204" pitchFamily="34" charset="0"/>
                <a:ea typeface="Tahoma" panose="020B0604030504040204" pitchFamily="34" charset="0"/>
                <a:cs typeface="Tahoma" panose="020B0604030504040204" pitchFamily="34" charset="0"/>
              </a:rPr>
              <a:t>una</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misura</a:t>
            </a:r>
            <a:r>
              <a:rPr lang="en-GB">
                <a:latin typeface="Tahoma" panose="020B0604030504040204" pitchFamily="34" charset="0"/>
                <a:ea typeface="Tahoma" panose="020B0604030504040204" pitchFamily="34" charset="0"/>
                <a:cs typeface="Tahoma" panose="020B0604030504040204" pitchFamily="34" charset="0"/>
              </a:rPr>
              <a:t> di </a:t>
            </a:r>
            <a:r>
              <a:rPr lang="en-GB" err="1">
                <a:latin typeface="Tahoma" panose="020B0604030504040204" pitchFamily="34" charset="0"/>
                <a:ea typeface="Tahoma" panose="020B0604030504040204" pitchFamily="34" charset="0"/>
                <a:cs typeface="Tahoma" panose="020B0604030504040204" pitchFamily="34" charset="0"/>
              </a:rPr>
              <a:t>similarità</a:t>
            </a:r>
            <a:r>
              <a:rPr lang="en-GB">
                <a:latin typeface="Tahoma" panose="020B0604030504040204" pitchFamily="34" charset="0"/>
                <a:ea typeface="Tahoma" panose="020B0604030504040204" pitchFamily="34" charset="0"/>
                <a:cs typeface="Tahoma" panose="020B0604030504040204" pitchFamily="34" charset="0"/>
              </a:rPr>
              <a:t> come </a:t>
            </a:r>
            <a:r>
              <a:rPr lang="en-GB" err="1">
                <a:latin typeface="Tahoma" panose="020B0604030504040204" pitchFamily="34" charset="0"/>
                <a:ea typeface="Tahoma" panose="020B0604030504040204" pitchFamily="34" charset="0"/>
                <a:cs typeface="Tahoma" panose="020B0604030504040204" pitchFamily="34" charset="0"/>
              </a:rPr>
              <a:t>potrebbe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essere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una</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funzione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distanza</a:t>
            </a:r>
            <a:r>
              <a:rPr lang="en-GB">
                <a:latin typeface="Tahoma" panose="020B0604030504040204" pitchFamily="34" charset="0"/>
                <a:ea typeface="Tahoma" panose="020B0604030504040204" pitchFamily="34" charset="0"/>
                <a:cs typeface="Tahoma" panose="020B0604030504040204" pitchFamily="34" charset="0"/>
              </a:rPr>
              <a:t>. </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err="1">
                <a:latin typeface="Tahoma" panose="020B0604030504040204" pitchFamily="34" charset="0"/>
                <a:ea typeface="Tahoma" panose="020B0604030504040204" pitchFamily="34" charset="0"/>
                <a:cs typeface="Tahoma" panose="020B0604030504040204" pitchFamily="34" charset="0"/>
              </a:rPr>
              <a:t>Knn</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trova</a:t>
            </a:r>
            <a:r>
              <a:rPr lang="en-GB">
                <a:latin typeface="Tahoma" panose="020B0604030504040204" pitchFamily="34" charset="0"/>
                <a:ea typeface="Tahoma" panose="020B0604030504040204" pitchFamily="34" charset="0"/>
                <a:cs typeface="Tahoma" panose="020B0604030504040204" pitchFamily="34" charset="0"/>
              </a:rPr>
              <a:t> la </a:t>
            </a:r>
            <a:r>
              <a:rPr lang="en-GB" err="1">
                <a:latin typeface="Tahoma" panose="020B0604030504040204" pitchFamily="34" charset="0"/>
                <a:ea typeface="Tahoma" panose="020B0604030504040204" pitchFamily="34" charset="0"/>
                <a:cs typeface="Tahoma" panose="020B0604030504040204" pitchFamily="34" charset="0"/>
              </a:rPr>
              <a:t>sua</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principale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applicazione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nel</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dominio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della</a:t>
            </a:r>
            <a:r>
              <a:rPr lang="en-GB">
                <a:latin typeface="Tahoma" panose="020B0604030504040204" pitchFamily="34" charset="0"/>
                <a:ea typeface="Tahoma" panose="020B0604030504040204" pitchFamily="34" charset="0"/>
                <a:cs typeface="Tahoma" panose="020B0604030504040204" pitchFamily="34" charset="0"/>
              </a:rPr>
              <a:t> </a:t>
            </a:r>
            <a:r>
              <a:rPr lang="en-GB" b="1" err="1">
                <a:latin typeface="Tahoma" panose="020B0604030504040204" pitchFamily="34" charset="0"/>
                <a:ea typeface="Tahoma" panose="020B0604030504040204" pitchFamily="34" charset="0"/>
                <a:cs typeface="Tahoma" panose="020B0604030504040204" pitchFamily="34" charset="0"/>
              </a:rPr>
              <a:t>stima</a:t>
            </a:r>
            <a:r>
              <a:rPr lang="en-GB">
                <a:latin typeface="Tahoma" panose="020B0604030504040204" pitchFamily="34" charset="0"/>
                <a:ea typeface="Tahoma" panose="020B0604030504040204" pitchFamily="34" charset="0"/>
                <a:cs typeface="Tahoma" panose="020B0604030504040204" pitchFamily="34" charset="0"/>
              </a:rPr>
              <a:t> </a:t>
            </a:r>
            <a:r>
              <a:rPr lang="en-GB" b="1" err="1">
                <a:latin typeface="Tahoma" panose="020B0604030504040204" pitchFamily="34" charset="0"/>
                <a:ea typeface="Tahoma" panose="020B0604030504040204" pitchFamily="34" charset="0"/>
                <a:cs typeface="Tahoma" panose="020B0604030504040204" pitchFamily="34" charset="0"/>
              </a:rPr>
              <a:t>statistica</a:t>
            </a:r>
            <a:r>
              <a:rPr lang="en-GB">
                <a:latin typeface="Tahoma" panose="020B0604030504040204" pitchFamily="34" charset="0"/>
                <a:ea typeface="Tahoma" panose="020B0604030504040204" pitchFamily="34" charset="0"/>
                <a:cs typeface="Tahoma" panose="020B0604030504040204" pitchFamily="34" charset="0"/>
              </a:rPr>
              <a:t> e del </a:t>
            </a:r>
            <a:r>
              <a:rPr lang="en-GB" b="1">
                <a:latin typeface="Tahoma" panose="020B0604030504040204" pitchFamily="34" charset="0"/>
                <a:ea typeface="Tahoma" panose="020B0604030504040204" pitchFamily="34" charset="0"/>
                <a:cs typeface="Tahoma" panose="020B0604030504040204" pitchFamily="34" charset="0"/>
              </a:rPr>
              <a:t>pattern recognition</a:t>
            </a:r>
            <a:r>
              <a:rPr lang="en-GB">
                <a:latin typeface="Tahoma" panose="020B0604030504040204" pitchFamily="34" charset="0"/>
                <a:ea typeface="Tahoma" panose="020B0604030504040204" pitchFamily="34" charset="0"/>
                <a:cs typeface="Tahoma" panose="020B0604030504040204" pitchFamily="34" charset="0"/>
              </a:rPr>
              <a:t>.</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b="1" err="1">
                <a:latin typeface="Tahoma" panose="020B0604030504040204" pitchFamily="34" charset="0"/>
                <a:ea typeface="Tahoma" panose="020B0604030504040204" pitchFamily="34" charset="0"/>
                <a:cs typeface="Tahoma" panose="020B0604030504040204" pitchFamily="34" charset="0"/>
              </a:rPr>
              <a:t>Passi</a:t>
            </a:r>
            <a:r>
              <a:rPr lang="en-GB" b="1">
                <a:latin typeface="Tahoma" panose="020B0604030504040204" pitchFamily="34" charset="0"/>
                <a:ea typeface="Tahoma" panose="020B0604030504040204" pitchFamily="34" charset="0"/>
                <a:cs typeface="Tahoma" panose="020B0604030504040204" pitchFamily="34" charset="0"/>
              </a:rPr>
              <a:t> per il </a:t>
            </a:r>
            <a:r>
              <a:rPr lang="en-GB" b="1" err="1">
                <a:latin typeface="Tahoma" panose="020B0604030504040204" pitchFamily="34" charset="0"/>
                <a:ea typeface="Tahoma" panose="020B0604030504040204" pitchFamily="34" charset="0"/>
                <a:cs typeface="Tahoma" panose="020B0604030504040204" pitchFamily="34" charset="0"/>
              </a:rPr>
              <a:t>kNN</a:t>
            </a:r>
            <a:r>
              <a:rPr lang="en-GB">
                <a:latin typeface="Tahoma" panose="020B0604030504040204" pitchFamily="34" charset="0"/>
                <a:ea typeface="Tahoma" panose="020B0604030504040204" pitchFamily="34" charset="0"/>
                <a:cs typeface="Tahoma" panose="020B0604030504040204" pitchFamily="34" charset="0"/>
              </a:rPr>
              <a:t>:</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KNN </a:t>
            </a:r>
            <a:r>
              <a:rPr lang="en-GB" err="1">
                <a:latin typeface="Tahoma" panose="020B0604030504040204" pitchFamily="34" charset="0"/>
                <a:ea typeface="Tahoma" panose="020B0604030504040204" pitchFamily="34" charset="0"/>
                <a:cs typeface="Tahoma" panose="020B0604030504040204" pitchFamily="34" charset="0"/>
              </a:rPr>
              <a:t>lavora</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cercando</a:t>
            </a:r>
            <a:r>
              <a:rPr lang="en-GB">
                <a:latin typeface="Tahoma" panose="020B0604030504040204" pitchFamily="34" charset="0"/>
                <a:ea typeface="Tahoma" panose="020B0604030504040204" pitchFamily="34" charset="0"/>
                <a:cs typeface="Tahoma" panose="020B0604030504040204" pitchFamily="34" charset="0"/>
              </a:rPr>
              <a:t> le </a:t>
            </a:r>
            <a:r>
              <a:rPr lang="en-GB" err="1">
                <a:latin typeface="Tahoma" panose="020B0604030504040204" pitchFamily="34" charset="0"/>
                <a:ea typeface="Tahoma" panose="020B0604030504040204" pitchFamily="34" charset="0"/>
                <a:cs typeface="Tahoma" panose="020B0604030504040204" pitchFamily="34" charset="0"/>
              </a:rPr>
              <a:t>distanze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tra</a:t>
            </a:r>
            <a:r>
              <a:rPr lang="en-GB">
                <a:latin typeface="Tahoma" panose="020B0604030504040204" pitchFamily="34" charset="0"/>
                <a:ea typeface="Tahoma" panose="020B0604030504040204" pitchFamily="34" charset="0"/>
                <a:cs typeface="Tahoma" panose="020B0604030504040204" pitchFamily="34" charset="0"/>
              </a:rPr>
              <a:t> determinate query e tutti </a:t>
            </a:r>
            <a:r>
              <a:rPr lang="en-GB" err="1">
                <a:latin typeface="Tahoma" panose="020B0604030504040204" pitchFamily="34" charset="0"/>
                <a:ea typeface="Tahoma" panose="020B0604030504040204" pitchFamily="34" charset="0"/>
                <a:cs typeface="Tahoma" panose="020B0604030504040204" pitchFamily="34" charset="0"/>
              </a:rPr>
              <a:t>gli</a:t>
            </a:r>
            <a:r>
              <a:rPr lang="en-GB">
                <a:latin typeface="Tahoma" panose="020B0604030504040204" pitchFamily="34" charset="0"/>
                <a:ea typeface="Tahoma" panose="020B0604030504040204" pitchFamily="34" charset="0"/>
                <a:cs typeface="Tahoma" panose="020B0604030504040204" pitchFamily="34" charset="0"/>
              </a:rPr>
              <a:t> input </a:t>
            </a:r>
            <a:r>
              <a:rPr lang="en-GB" err="1">
                <a:latin typeface="Tahoma" panose="020B0604030504040204" pitchFamily="34" charset="0"/>
                <a:ea typeface="Tahoma" panose="020B0604030504040204" pitchFamily="34" charset="0"/>
                <a:cs typeface="Tahoma" panose="020B0604030504040204" pitchFamily="34" charset="0"/>
              </a:rPr>
              <a:t>all’interno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dei</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dati</a:t>
            </a:r>
            <a:r>
              <a:rPr lang="en-GB">
                <a:latin typeface="Tahoma" panose="020B0604030504040204" pitchFamily="34" charset="0"/>
                <a:ea typeface="Tahoma" panose="020B0604030504040204" pitchFamily="34" charset="0"/>
                <a:cs typeface="Tahoma" panose="020B0604030504040204" pitchFamily="34" charset="0"/>
              </a:rPr>
              <a:t>. </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itchFamily="2" charset="2"/>
              <a:buChar char="ü"/>
            </a:pPr>
            <a:r>
              <a:rPr lang="en-GB" err="1">
                <a:latin typeface="Tahoma" panose="020B0604030504040204" pitchFamily="34" charset="0"/>
                <a:ea typeface="Tahoma" panose="020B0604030504040204" pitchFamily="34" charset="0"/>
                <a:cs typeface="Tahoma" panose="020B0604030504040204" pitchFamily="34" charset="0"/>
              </a:rPr>
              <a:t>Successivamente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seleziona</a:t>
            </a:r>
            <a:r>
              <a:rPr lang="en-GB">
                <a:latin typeface="Tahoma" panose="020B0604030504040204" pitchFamily="34" charset="0"/>
                <a:ea typeface="Tahoma" panose="020B0604030504040204" pitchFamily="34" charset="0"/>
                <a:cs typeface="Tahoma" panose="020B0604030504040204" pitchFamily="34" charset="0"/>
              </a:rPr>
              <a:t> uno specific </a:t>
            </a:r>
            <a:r>
              <a:rPr lang="en-GB" err="1">
                <a:latin typeface="Tahoma" panose="020B0604030504040204" pitchFamily="34" charset="0"/>
                <a:ea typeface="Tahoma" panose="020B0604030504040204" pitchFamily="34" charset="0"/>
                <a:cs typeface="Tahoma" panose="020B0604030504040204" pitchFamily="34" charset="0"/>
              </a:rPr>
              <a:t>numero</a:t>
            </a:r>
            <a:r>
              <a:rPr lang="en-GB">
                <a:latin typeface="Tahoma" panose="020B0604030504040204" pitchFamily="34" charset="0"/>
                <a:ea typeface="Tahoma" panose="020B0604030504040204" pitchFamily="34" charset="0"/>
                <a:cs typeface="Tahoma" panose="020B0604030504040204" pitchFamily="34" charset="0"/>
              </a:rPr>
              <a:t> di input, </a:t>
            </a:r>
            <a:r>
              <a:rPr lang="en-GB" err="1">
                <a:latin typeface="Tahoma" panose="020B0604030504040204" pitchFamily="34" charset="0"/>
                <a:ea typeface="Tahoma" panose="020B0604030504040204" pitchFamily="34" charset="0"/>
                <a:cs typeface="Tahoma" panose="020B0604030504040204" pitchFamily="34" charset="0"/>
              </a:rPr>
              <a:t>diciamo</a:t>
            </a:r>
            <a:r>
              <a:rPr lang="en-GB">
                <a:latin typeface="Tahoma" panose="020B0604030504040204" pitchFamily="34" charset="0"/>
                <a:ea typeface="Tahoma" panose="020B0604030504040204" pitchFamily="34" charset="0"/>
                <a:cs typeface="Tahoma" panose="020B0604030504040204" pitchFamily="34" charset="0"/>
              </a:rPr>
              <a:t> K, </a:t>
            </a:r>
            <a:r>
              <a:rPr lang="en-GB" err="1">
                <a:latin typeface="Tahoma" panose="020B0604030504040204" pitchFamily="34" charset="0"/>
                <a:ea typeface="Tahoma" panose="020B0604030504040204" pitchFamily="34" charset="0"/>
                <a:cs typeface="Tahoma" panose="020B0604030504040204" pitchFamily="34" charset="0"/>
              </a:rPr>
              <a:t>più</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vicino</a:t>
            </a:r>
            <a:r>
              <a:rPr lang="en-GB">
                <a:latin typeface="Tahoma" panose="020B0604030504040204" pitchFamily="34" charset="0"/>
                <a:ea typeface="Tahoma" panose="020B0604030504040204" pitchFamily="34" charset="0"/>
                <a:cs typeface="Tahoma" panose="020B0604030504040204" pitchFamily="34" charset="0"/>
              </a:rPr>
              <a:t> possible </a:t>
            </a:r>
            <a:r>
              <a:rPr lang="en-GB" err="1">
                <a:latin typeface="Tahoma" panose="020B0604030504040204" pitchFamily="34" charset="0"/>
                <a:ea typeface="Tahoma" panose="020B0604030504040204" pitchFamily="34" charset="0"/>
                <a:cs typeface="Tahoma" panose="020B0604030504040204" pitchFamily="34" charset="0"/>
              </a:rPr>
              <a:t>alla</a:t>
            </a:r>
            <a:r>
              <a:rPr lang="en-GB">
                <a:latin typeface="Tahoma" panose="020B0604030504040204" pitchFamily="34" charset="0"/>
                <a:ea typeface="Tahoma" panose="020B0604030504040204" pitchFamily="34" charset="0"/>
                <a:cs typeface="Tahoma" panose="020B0604030504040204" pitchFamily="34" charset="0"/>
              </a:rPr>
              <a:t> query </a:t>
            </a:r>
            <a:r>
              <a:rPr lang="en-GB" err="1">
                <a:latin typeface="Tahoma" panose="020B0604030504040204" pitchFamily="34" charset="0"/>
                <a:ea typeface="Tahoma" panose="020B0604030504040204" pitchFamily="34" charset="0"/>
                <a:cs typeface="Tahoma" panose="020B0604030504040204" pitchFamily="34" charset="0"/>
              </a:rPr>
              <a:t>richiesta</a:t>
            </a:r>
            <a:r>
              <a:rPr lang="en-GB">
                <a:latin typeface="Tahoma" panose="020B0604030504040204" pitchFamily="34" charset="0"/>
                <a:ea typeface="Tahoma" panose="020B0604030504040204" pitchFamily="34" charset="0"/>
                <a:cs typeface="Tahoma" panose="020B0604030504040204" pitchFamily="34" charset="0"/>
              </a:rPr>
              <a:t>.</a:t>
            </a:r>
          </a:p>
          <a:p>
            <a:pPr marL="742950" lvl="1"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Ed in </a:t>
            </a:r>
            <a:r>
              <a:rPr lang="en-GB" err="1">
                <a:latin typeface="Tahoma" panose="020B0604030504040204" pitchFamily="34" charset="0"/>
                <a:ea typeface="Tahoma" panose="020B0604030504040204" pitchFamily="34" charset="0"/>
                <a:cs typeface="Tahoma" panose="020B0604030504040204" pitchFamily="34" charset="0"/>
              </a:rPr>
              <a:t>seguito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seleziona</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vota</a:t>
            </a:r>
            <a:r>
              <a:rPr lang="en-GB">
                <a:latin typeface="Tahoma" panose="020B0604030504040204" pitchFamily="34" charset="0"/>
                <a:ea typeface="Tahoma" panose="020B0604030504040204" pitchFamily="34" charset="0"/>
                <a:cs typeface="Tahoma" panose="020B0604030504040204" pitchFamily="34" charset="0"/>
              </a:rPr>
              <a:t>) la label </a:t>
            </a:r>
            <a:r>
              <a:rPr lang="en-GB" err="1">
                <a:latin typeface="Tahoma" panose="020B0604030504040204" pitchFamily="34" charset="0"/>
                <a:ea typeface="Tahoma" panose="020B0604030504040204" pitchFamily="34" charset="0"/>
                <a:cs typeface="Tahoma" panose="020B0604030504040204" pitchFamily="34" charset="0"/>
              </a:rPr>
              <a:t>più</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frequente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nel</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caso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della</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classificazione</a:t>
            </a:r>
            <a:r>
              <a:rPr lang="en-GB">
                <a:latin typeface="Tahoma" panose="020B0604030504040204" pitchFamily="34" charset="0"/>
                <a:ea typeface="Tahoma" panose="020B0604030504040204" pitchFamily="34" charset="0"/>
                <a:cs typeface="Tahoma" panose="020B0604030504040204" pitchFamily="34" charset="0"/>
              </a:rPr>
              <a:t>) o media le label (</a:t>
            </a:r>
            <a:r>
              <a:rPr lang="en-GB" err="1">
                <a:latin typeface="Tahoma" panose="020B0604030504040204" pitchFamily="34" charset="0"/>
                <a:ea typeface="Tahoma" panose="020B0604030504040204" pitchFamily="34" charset="0"/>
                <a:cs typeface="Tahoma" panose="020B0604030504040204" pitchFamily="34" charset="0"/>
              </a:rPr>
              <a:t>nel</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caso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della</a:t>
            </a:r>
            <a:r>
              <a:rPr lang="en-GB">
                <a:latin typeface="Tahoma" panose="020B0604030504040204" pitchFamily="34" charset="0"/>
                <a:ea typeface="Tahoma" panose="020B0604030504040204" pitchFamily="34" charset="0"/>
                <a:cs typeface="Tahoma" panose="020B0604030504040204" pitchFamily="34" charset="0"/>
              </a:rPr>
              <a:t> regression).</a:t>
            </a:r>
          </a:p>
        </p:txBody>
      </p:sp>
    </p:spTree>
    <p:extLst>
      <p:ext uri="{BB962C8B-B14F-4D97-AF65-F5344CB8AC3E}">
        <p14:creationId xmlns:p14="http://schemas.microsoft.com/office/powerpoint/2010/main" val="2308191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4971233" cy="492443"/>
          </a:xfrm>
          <a:prstGeom prst="rect">
            <a:avLst/>
          </a:prstGeom>
          <a:noFill/>
        </p:spPr>
        <p:txBody>
          <a:bodyPr wrap="none" rtlCol="0">
            <a:spAutoFit/>
          </a:bodyPr>
          <a:lstStyle/>
          <a:p>
            <a:r>
              <a:rPr lang="en-GB" sz="2600" b="1" err="1">
                <a:latin typeface="Tahoma" panose="020B0604030504040204" pitchFamily="34" charset="0"/>
                <a:ea typeface="Tahoma" panose="020B0604030504040204" pitchFamily="34" charset="0"/>
                <a:cs typeface="Tahoma" panose="020B0604030504040204" pitchFamily="34" charset="0"/>
              </a:rPr>
              <a:t>kNN</a:t>
            </a:r>
            <a:r>
              <a:rPr lang="en-GB" sz="2600" b="1">
                <a:latin typeface="Tahoma" panose="020B0604030504040204" pitchFamily="34" charset="0"/>
                <a:ea typeface="Tahoma" panose="020B0604030504040204" pitchFamily="34" charset="0"/>
                <a:cs typeface="Tahoma" panose="020B0604030504040204" pitchFamily="34" charset="0"/>
              </a:rPr>
              <a:t> (k-Nearest Neighbours)</a:t>
            </a:r>
          </a:p>
        </p:txBody>
      </p:sp>
      <p:sp>
        <p:nvSpPr>
          <p:cNvPr id="3" name="TextBox 2">
            <a:extLst>
              <a:ext uri="{FF2B5EF4-FFF2-40B4-BE49-F238E27FC236}">
                <a16:creationId xmlns:a16="http://schemas.microsoft.com/office/drawing/2014/main" id="{0380D1DD-8D7B-9E4C-A72A-083E008477B6}"/>
              </a:ext>
            </a:extLst>
          </p:cNvPr>
          <p:cNvSpPr txBox="1"/>
          <p:nvPr/>
        </p:nvSpPr>
        <p:spPr>
          <a:xfrm>
            <a:off x="975995" y="1212691"/>
            <a:ext cx="10938510" cy="4801314"/>
          </a:xfrm>
          <a:prstGeom prst="rect">
            <a:avLst/>
          </a:prstGeom>
          <a:noFill/>
        </p:spPr>
        <p:txBody>
          <a:bodyPr wrap="square" rtlCol="0">
            <a:spAutoFit/>
          </a:bodyPr>
          <a:lstStyle/>
          <a:p>
            <a:pPr marL="285750" indent="-285750">
              <a:buFont typeface="Wingdings" pitchFamily="2" charset="2"/>
              <a:buChar char="ü"/>
            </a:pPr>
            <a:r>
              <a:rPr lang="it-IT">
                <a:latin typeface="Tahoma" panose="020B0604030504040204" pitchFamily="34" charset="0"/>
                <a:ea typeface="Tahoma" panose="020B0604030504040204" pitchFamily="34" charset="0"/>
                <a:cs typeface="Tahoma" panose="020B0604030504040204" pitchFamily="34" charset="0"/>
              </a:rPr>
              <a:t>Questo algoritmo di Machine Learning è particolarmente interessante dal momento che è molto differente da tutti gli altri algoritmi. </a:t>
            </a:r>
          </a:p>
          <a:p>
            <a:pPr marL="285750" indent="-285750">
              <a:buFont typeface="Wingdings" pitchFamily="2" charset="2"/>
              <a:buChar char="ü"/>
            </a:pPr>
            <a:endParaRPr lang="it-IT">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it-IT">
                <a:latin typeface="Tahoma" panose="020B0604030504040204" pitchFamily="34" charset="0"/>
                <a:ea typeface="Tahoma" panose="020B0604030504040204" pitchFamily="34" charset="0"/>
                <a:cs typeface="Tahoma" panose="020B0604030504040204" pitchFamily="34" charset="0"/>
              </a:rPr>
              <a:t>KNN è un tipico sistema di machine learning system che rientra sotto la categoria degli algoritmi «</a:t>
            </a:r>
            <a:r>
              <a:rPr lang="it-IT" err="1">
                <a:latin typeface="Tahoma" panose="020B0604030504040204" pitchFamily="34" charset="0"/>
                <a:ea typeface="Tahoma" panose="020B0604030504040204" pitchFamily="34" charset="0"/>
                <a:cs typeface="Tahoma" panose="020B0604030504040204" pitchFamily="34" charset="0"/>
              </a:rPr>
              <a:t>lazy</a:t>
            </a:r>
            <a:r>
              <a:rPr lang="it-IT">
                <a:latin typeface="Tahoma" panose="020B0604030504040204" pitchFamily="34" charset="0"/>
                <a:ea typeface="Tahoma" panose="020B0604030504040204" pitchFamily="34" charset="0"/>
                <a:cs typeface="Tahoma" panose="020B0604030504040204" pitchFamily="34" charset="0"/>
              </a:rPr>
              <a:t>» (pigri). Questo tipo di algoritmi è denominato </a:t>
            </a:r>
            <a:r>
              <a:rPr lang="it-IT" err="1">
                <a:latin typeface="Tahoma" panose="020B0604030504040204" pitchFamily="34" charset="0"/>
                <a:ea typeface="Tahoma" panose="020B0604030504040204" pitchFamily="34" charset="0"/>
                <a:cs typeface="Tahoma" panose="020B0604030504040204" pitchFamily="34" charset="0"/>
              </a:rPr>
              <a:t>lazy</a:t>
            </a:r>
            <a:r>
              <a:rPr lang="it-IT">
                <a:latin typeface="Tahoma" panose="020B0604030504040204" pitchFamily="34" charset="0"/>
                <a:ea typeface="Tahoma" panose="020B0604030504040204" pitchFamily="34" charset="0"/>
                <a:cs typeface="Tahoma" panose="020B0604030504040204" pitchFamily="34" charset="0"/>
              </a:rPr>
              <a:t> data la sua ovvia semplicità, esso infatti non apprende una funzione di discriminazione come altri, ma «immagazzina» (</a:t>
            </a:r>
            <a:r>
              <a:rPr lang="it-IT" err="1">
                <a:latin typeface="Tahoma" panose="020B0604030504040204" pitchFamily="34" charset="0"/>
                <a:ea typeface="Tahoma" panose="020B0604030504040204" pitchFamily="34" charset="0"/>
                <a:cs typeface="Tahoma" panose="020B0604030504040204" pitchFamily="34" charset="0"/>
              </a:rPr>
              <a:t>stora</a:t>
            </a:r>
            <a:r>
              <a:rPr lang="it-IT">
                <a:latin typeface="Tahoma" panose="020B0604030504040204" pitchFamily="34" charset="0"/>
                <a:ea typeface="Tahoma" panose="020B0604030504040204" pitchFamily="34" charset="0"/>
                <a:cs typeface="Tahoma" panose="020B0604030504040204" pitchFamily="34" charset="0"/>
              </a:rPr>
              <a:t>) il data point del Training Set in qualche maniera. </a:t>
            </a:r>
          </a:p>
          <a:p>
            <a:endParaRPr lang="it-IT">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it-IT">
                <a:latin typeface="Tahoma" panose="020B0604030504040204" pitchFamily="34" charset="0"/>
                <a:ea typeface="Tahoma" panose="020B0604030504040204" pitchFamily="34" charset="0"/>
                <a:cs typeface="Tahoma" panose="020B0604030504040204" pitchFamily="34" charset="0"/>
              </a:rPr>
              <a:t>KNN può essere descritto secondo i seguenti passi algoritmici:  </a:t>
            </a:r>
          </a:p>
          <a:p>
            <a:r>
              <a:rPr lang="it-IT">
                <a:latin typeface="Tahoma" panose="020B0604030504040204" pitchFamily="34" charset="0"/>
                <a:ea typeface="Tahoma" panose="020B0604030504040204" pitchFamily="34" charset="0"/>
                <a:cs typeface="Tahoma" panose="020B0604030504040204" pitchFamily="34" charset="0"/>
              </a:rPr>
              <a:t>	</a:t>
            </a:r>
          </a:p>
          <a:p>
            <a:pPr marL="1714500" lvl="3" indent="-342900">
              <a:buFont typeface="+mj-lt"/>
              <a:buAutoNum type="arabicPeriod"/>
            </a:pPr>
            <a:r>
              <a:rPr lang="it-IT">
                <a:latin typeface="Tahoma" panose="020B0604030504040204" pitchFamily="34" charset="0"/>
                <a:ea typeface="Tahoma" panose="020B0604030504040204" pitchFamily="34" charset="0"/>
                <a:cs typeface="Tahoma" panose="020B0604030504040204" pitchFamily="34" charset="0"/>
              </a:rPr>
              <a:t>Scegli un numero k e una metrica di distanza.</a:t>
            </a:r>
          </a:p>
          <a:p>
            <a:pPr marL="1714500" lvl="3" indent="-342900">
              <a:buFont typeface="+mj-lt"/>
              <a:buAutoNum type="arabicPeriod"/>
            </a:pPr>
            <a:r>
              <a:rPr lang="it-IT">
                <a:latin typeface="Tahoma" panose="020B0604030504040204" pitchFamily="34" charset="0"/>
                <a:ea typeface="Tahoma" panose="020B0604030504040204" pitchFamily="34" charset="0"/>
                <a:cs typeface="Tahoma" panose="020B0604030504040204" pitchFamily="34" charset="0"/>
              </a:rPr>
              <a:t>Cerca i k elementi più vicini al campione che stiamo cercando di classificare.</a:t>
            </a:r>
          </a:p>
          <a:p>
            <a:pPr marL="1714500" lvl="3" indent="-342900">
              <a:buFont typeface="+mj-lt"/>
              <a:buAutoNum type="arabicPeriod"/>
            </a:pPr>
            <a:r>
              <a:rPr lang="it-IT">
                <a:latin typeface="Tahoma" panose="020B0604030504040204" pitchFamily="34" charset="0"/>
                <a:ea typeface="Tahoma" panose="020B0604030504040204" pitchFamily="34" charset="0"/>
                <a:cs typeface="Tahoma" panose="020B0604030504040204" pitchFamily="34" charset="0"/>
              </a:rPr>
              <a:t>Assegna una label di classe secondo un meccanismo di elezione a maggioranza. </a:t>
            </a:r>
          </a:p>
          <a:p>
            <a:pPr lvl="3"/>
            <a:endParaRPr lang="it-IT">
              <a:latin typeface="Tahoma" panose="020B0604030504040204" pitchFamily="34" charset="0"/>
              <a:ea typeface="Tahoma" panose="020B0604030504040204" pitchFamily="34" charset="0"/>
              <a:cs typeface="Tahoma" panose="020B0604030504040204" pitchFamily="34" charset="0"/>
            </a:endParaRPr>
          </a:p>
          <a:p>
            <a:r>
              <a:rPr lang="it-IT">
                <a:latin typeface="Tahoma" panose="020B0604030504040204" pitchFamily="34" charset="0"/>
                <a:ea typeface="Tahoma" panose="020B0604030504040204" pitchFamily="34" charset="0"/>
                <a:cs typeface="Tahoma" panose="020B0604030504040204" pitchFamily="34" charset="0"/>
              </a:rPr>
              <a:t>Nell’immagine della seguente slide vediamo il modo in cui nuovi punti di dati sono assegnati alla classe dei triangoli secondo un elezione di maggioranza tra 5 vicini (</a:t>
            </a:r>
            <a:r>
              <a:rPr lang="it-IT" err="1">
                <a:latin typeface="Tahoma" panose="020B0604030504040204" pitchFamily="34" charset="0"/>
                <a:ea typeface="Tahoma" panose="020B0604030504040204" pitchFamily="34" charset="0"/>
                <a:cs typeface="Tahoma" panose="020B0604030504040204" pitchFamily="34" charset="0"/>
              </a:rPr>
              <a:t>neigbours</a:t>
            </a:r>
            <a:r>
              <a:rPr lang="it-IT">
                <a:latin typeface="Tahoma" panose="020B0604030504040204" pitchFamily="34" charset="0"/>
                <a:ea typeface="Tahoma" panose="020B0604030504040204" pitchFamily="34" charset="0"/>
                <a:cs typeface="Tahoma" panose="020B0604030504040204" pitchFamily="34" charset="0"/>
              </a:rPr>
              <a:t>). </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53387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4971233" cy="492443"/>
          </a:xfrm>
          <a:prstGeom prst="rect">
            <a:avLst/>
          </a:prstGeom>
          <a:noFill/>
        </p:spPr>
        <p:txBody>
          <a:bodyPr wrap="none" rtlCol="0">
            <a:spAutoFit/>
          </a:bodyPr>
          <a:lstStyle/>
          <a:p>
            <a:r>
              <a:rPr lang="en-GB" sz="2600" b="1">
                <a:latin typeface="Tahoma" panose="020B0604030504040204" pitchFamily="34" charset="0"/>
                <a:ea typeface="Tahoma" panose="020B0604030504040204" pitchFamily="34" charset="0"/>
                <a:cs typeface="Tahoma" panose="020B0604030504040204" pitchFamily="34" charset="0"/>
              </a:rPr>
              <a:t>kNN (k-Nearest Neighbours)</a:t>
            </a:r>
          </a:p>
        </p:txBody>
      </p:sp>
      <p:pic>
        <p:nvPicPr>
          <p:cNvPr id="5" name="Immagine 4">
            <a:extLst>
              <a:ext uri="{FF2B5EF4-FFF2-40B4-BE49-F238E27FC236}">
                <a16:creationId xmlns:a16="http://schemas.microsoft.com/office/drawing/2014/main" id="{887D0164-7B60-4B1E-9F11-8873E5DEE0FB}"/>
              </a:ext>
            </a:extLst>
          </p:cNvPr>
          <p:cNvPicPr>
            <a:picLocks noChangeAspect="1"/>
          </p:cNvPicPr>
          <p:nvPr/>
        </p:nvPicPr>
        <p:blipFill>
          <a:blip r:embed="rId2"/>
          <a:stretch>
            <a:fillRect/>
          </a:stretch>
        </p:blipFill>
        <p:spPr>
          <a:xfrm>
            <a:off x="2916514" y="1190221"/>
            <a:ext cx="6358972" cy="5667779"/>
          </a:xfrm>
          <a:prstGeom prst="rect">
            <a:avLst/>
          </a:prstGeom>
        </p:spPr>
      </p:pic>
    </p:spTree>
    <p:extLst>
      <p:ext uri="{BB962C8B-B14F-4D97-AF65-F5344CB8AC3E}">
        <p14:creationId xmlns:p14="http://schemas.microsoft.com/office/powerpoint/2010/main" val="2751085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2645276" cy="492443"/>
          </a:xfrm>
          <a:prstGeom prst="rect">
            <a:avLst/>
          </a:prstGeom>
          <a:noFill/>
        </p:spPr>
        <p:txBody>
          <a:bodyPr wrap="none" rtlCol="0">
            <a:spAutoFit/>
          </a:bodyPr>
          <a:lstStyle/>
          <a:p>
            <a:r>
              <a:rPr lang="en-GB" sz="2600" b="1" err="1">
                <a:latin typeface="Tahoma" panose="020B0604030504040204" pitchFamily="34" charset="0"/>
                <a:ea typeface="Tahoma" panose="020B0604030504040204" pitchFamily="34" charset="0"/>
                <a:cs typeface="Tahoma" panose="020B0604030504040204" pitchFamily="34" charset="0"/>
              </a:rPr>
              <a:t>Algoritmo</a:t>
            </a:r>
            <a:r>
              <a:rPr lang="en-GB" sz="2600" b="1">
                <a:latin typeface="Tahoma" panose="020B0604030504040204" pitchFamily="34" charset="0"/>
                <a:ea typeface="Tahoma" panose="020B0604030504040204" pitchFamily="34" charset="0"/>
                <a:cs typeface="Tahoma" panose="020B0604030504040204" pitchFamily="34" charset="0"/>
              </a:rPr>
              <a:t> </a:t>
            </a:r>
            <a:r>
              <a:rPr lang="en-GB" sz="2600" b="1" err="1">
                <a:latin typeface="Tahoma" panose="020B0604030504040204" pitchFamily="34" charset="0"/>
                <a:ea typeface="Tahoma" panose="020B0604030504040204" pitchFamily="34" charset="0"/>
                <a:cs typeface="Tahoma" panose="020B0604030504040204" pitchFamily="34" charset="0"/>
              </a:rPr>
              <a:t>kNN</a:t>
            </a:r>
            <a:endParaRPr lang="en-GB" sz="2600" b="1">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0380D1DD-8D7B-9E4C-A72A-083E008477B6}"/>
              </a:ext>
            </a:extLst>
          </p:cNvPr>
          <p:cNvSpPr txBox="1"/>
          <p:nvPr/>
        </p:nvSpPr>
        <p:spPr>
          <a:xfrm>
            <a:off x="926299" y="1063604"/>
            <a:ext cx="10938510" cy="4801314"/>
          </a:xfrm>
          <a:prstGeom prst="rect">
            <a:avLst/>
          </a:prstGeom>
          <a:noFill/>
        </p:spPr>
        <p:txBody>
          <a:bodyPr wrap="square" rtlCol="0">
            <a:spAutoFit/>
          </a:bodyPr>
          <a:lstStyle/>
          <a:p>
            <a:pPr marL="285750" indent="-285750">
              <a:buFont typeface="Wingdings" pitchFamily="2" charset="2"/>
              <a:buChar char="ü"/>
            </a:pPr>
            <a:r>
              <a:rPr lang="en-GB" err="1">
                <a:latin typeface="Tahoma" panose="020B0604030504040204" pitchFamily="34" charset="0"/>
                <a:ea typeface="Tahoma" panose="020B0604030504040204" pitchFamily="34" charset="0"/>
                <a:cs typeface="Tahoma" panose="020B0604030504040204" pitchFamily="34" charset="0"/>
              </a:rPr>
              <a:t>Carica</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i</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dati</a:t>
            </a:r>
            <a:r>
              <a:rPr lang="en-GB">
                <a:latin typeface="Tahoma" panose="020B0604030504040204" pitchFamily="34" charset="0"/>
                <a:ea typeface="Tahoma" panose="020B0604030504040204" pitchFamily="34" charset="0"/>
                <a:cs typeface="Tahoma" panose="020B0604030504040204" pitchFamily="34" charset="0"/>
              </a:rPr>
              <a:t> </a:t>
            </a:r>
          </a:p>
          <a:p>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err="1">
                <a:latin typeface="Tahoma" panose="020B0604030504040204" pitchFamily="34" charset="0"/>
                <a:ea typeface="Tahoma" panose="020B0604030504040204" pitchFamily="34" charset="0"/>
                <a:cs typeface="Tahoma" panose="020B0604030504040204" pitchFamily="34" charset="0"/>
              </a:rPr>
              <a:t>Inizializza</a:t>
            </a:r>
            <a:r>
              <a:rPr lang="en-GB">
                <a:latin typeface="Tahoma" panose="020B0604030504040204" pitchFamily="34" charset="0"/>
                <a:ea typeface="Tahoma" panose="020B0604030504040204" pitchFamily="34" charset="0"/>
                <a:cs typeface="Tahoma" panose="020B0604030504040204" pitchFamily="34" charset="0"/>
              </a:rPr>
              <a:t> k ad un </a:t>
            </a:r>
            <a:r>
              <a:rPr lang="en-GB" err="1">
                <a:latin typeface="Tahoma" panose="020B0604030504040204" pitchFamily="34" charset="0"/>
                <a:ea typeface="Tahoma" panose="020B0604030504040204" pitchFamily="34" charset="0"/>
                <a:cs typeface="Tahoma" panose="020B0604030504040204" pitchFamily="34" charset="0"/>
              </a:rPr>
              <a:t>numero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scelto</a:t>
            </a:r>
            <a:r>
              <a:rPr lang="en-GB">
                <a:latin typeface="Tahoma" panose="020B0604030504040204" pitchFamily="34" charset="0"/>
                <a:ea typeface="Tahoma" panose="020B0604030504040204" pitchFamily="34" charset="0"/>
                <a:cs typeface="Tahoma" panose="020B0604030504040204" pitchFamily="34" charset="0"/>
              </a:rPr>
              <a:t> di </a:t>
            </a:r>
            <a:r>
              <a:rPr lang="en-GB" err="1">
                <a:latin typeface="Tahoma" panose="020B0604030504040204" pitchFamily="34" charset="0"/>
                <a:ea typeface="Tahoma" panose="020B0604030504040204" pitchFamily="34" charset="0"/>
                <a:cs typeface="Tahoma" panose="020B0604030504040204" pitchFamily="34" charset="0"/>
              </a:rPr>
              <a:t>vicini</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nei</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dati</a:t>
            </a:r>
            <a:r>
              <a:rPr lang="en-GB">
                <a:latin typeface="Tahoma" panose="020B0604030504040204" pitchFamily="34" charset="0"/>
                <a:ea typeface="Tahoma" panose="020B0604030504040204" pitchFamily="34" charset="0"/>
                <a:cs typeface="Tahoma" panose="020B0604030504040204" pitchFamily="34" charset="0"/>
              </a:rPr>
              <a:t> </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Per </a:t>
            </a:r>
            <a:r>
              <a:rPr lang="en-GB" err="1">
                <a:latin typeface="Tahoma" panose="020B0604030504040204" pitchFamily="34" charset="0"/>
                <a:ea typeface="Tahoma" panose="020B0604030504040204" pitchFamily="34" charset="0"/>
                <a:cs typeface="Tahoma" panose="020B0604030504040204" pitchFamily="34" charset="0"/>
              </a:rPr>
              <a:t>ciascun</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esempio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nei</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dati</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calcola</a:t>
            </a:r>
            <a:r>
              <a:rPr lang="en-GB">
                <a:latin typeface="Tahoma" panose="020B0604030504040204" pitchFamily="34" charset="0"/>
                <a:ea typeface="Tahoma" panose="020B0604030504040204" pitchFamily="34" charset="0"/>
                <a:cs typeface="Tahoma" panose="020B0604030504040204" pitchFamily="34" charset="0"/>
              </a:rPr>
              <a:t> la </a:t>
            </a:r>
            <a:r>
              <a:rPr lang="en-GB" err="1">
                <a:latin typeface="Tahoma" panose="020B0604030504040204" pitchFamily="34" charset="0"/>
                <a:ea typeface="Tahoma" panose="020B0604030504040204" pitchFamily="34" charset="0"/>
                <a:cs typeface="Tahoma" panose="020B0604030504040204" pitchFamily="34" charset="0"/>
              </a:rPr>
              <a:t>distanza</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tra</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l’esempio</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della</a:t>
            </a:r>
            <a:r>
              <a:rPr lang="en-GB">
                <a:latin typeface="Tahoma" panose="020B0604030504040204" pitchFamily="34" charset="0"/>
                <a:ea typeface="Tahoma" panose="020B0604030504040204" pitchFamily="34" charset="0"/>
                <a:cs typeface="Tahoma" panose="020B0604030504040204" pitchFamily="34" charset="0"/>
              </a:rPr>
              <a:t> query e </a:t>
            </a:r>
            <a:r>
              <a:rPr lang="en-GB" err="1">
                <a:latin typeface="Tahoma" panose="020B0604030504040204" pitchFamily="34" charset="0"/>
                <a:ea typeface="Tahoma" panose="020B0604030504040204" pitchFamily="34" charset="0"/>
                <a:cs typeface="Tahoma" panose="020B0604030504040204" pitchFamily="34" charset="0"/>
              </a:rPr>
              <a:t>l’input</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corrente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proveniente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dai</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dati</a:t>
            </a:r>
            <a:r>
              <a:rPr lang="en-GB">
                <a:latin typeface="Tahoma" panose="020B0604030504040204" pitchFamily="34" charset="0"/>
                <a:ea typeface="Tahoma" panose="020B0604030504040204" pitchFamily="34" charset="0"/>
                <a:cs typeface="Tahoma" panose="020B0604030504040204" pitchFamily="34" charset="0"/>
              </a:rPr>
              <a:t>  </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err="1">
                <a:latin typeface="Tahoma" panose="020B0604030504040204" pitchFamily="34" charset="0"/>
                <a:ea typeface="Tahoma" panose="020B0604030504040204" pitchFamily="34" charset="0"/>
                <a:cs typeface="Tahoma" panose="020B0604030504040204" pitchFamily="34" charset="0"/>
              </a:rPr>
              <a:t>Aggiunge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quella</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distanza</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all’indice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dell’input</a:t>
            </a:r>
            <a:r>
              <a:rPr lang="en-GB">
                <a:latin typeface="Tahoma" panose="020B0604030504040204" pitchFamily="34" charset="0"/>
                <a:ea typeface="Tahoma" panose="020B0604030504040204" pitchFamily="34" charset="0"/>
                <a:cs typeface="Tahoma" panose="020B0604030504040204" pitchFamily="34" charset="0"/>
              </a:rPr>
              <a:t> per </a:t>
            </a:r>
            <a:r>
              <a:rPr lang="en-GB" err="1">
                <a:latin typeface="Tahoma" panose="020B0604030504040204" pitchFamily="34" charset="0"/>
                <a:ea typeface="Tahoma" panose="020B0604030504040204" pitchFamily="34" charset="0"/>
                <a:cs typeface="Tahoma" panose="020B0604030504040204" pitchFamily="34" charset="0"/>
              </a:rPr>
              <a:t>creare</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una</a:t>
            </a:r>
            <a:r>
              <a:rPr lang="en-GB">
                <a:latin typeface="Tahoma" panose="020B0604030504040204" pitchFamily="34" charset="0"/>
                <a:ea typeface="Tahoma" panose="020B0604030504040204" pitchFamily="34" charset="0"/>
                <a:cs typeface="Tahoma" panose="020B0604030504040204" pitchFamily="34" charset="0"/>
              </a:rPr>
              <a:t> </a:t>
            </a:r>
            <a:r>
              <a:rPr lang="en-GB" err="1">
                <a:latin typeface="Tahoma" panose="020B0604030504040204" pitchFamily="34" charset="0"/>
                <a:ea typeface="Tahoma" panose="020B0604030504040204" pitchFamily="34" charset="0"/>
                <a:cs typeface="Tahoma" panose="020B0604030504040204" pitchFamily="34" charset="0"/>
              </a:rPr>
              <a:t>collezione</a:t>
            </a:r>
            <a:r>
              <a:rPr lang="en-GB">
                <a:latin typeface="Tahoma" panose="020B0604030504040204" pitchFamily="34" charset="0"/>
                <a:ea typeface="Tahoma" panose="020B0604030504040204" pitchFamily="34" charset="0"/>
                <a:cs typeface="Tahoma" panose="020B0604030504040204" pitchFamily="34" charset="0"/>
              </a:rPr>
              <a:t> ordinate di </a:t>
            </a:r>
            <a:r>
              <a:rPr lang="en-GB" err="1">
                <a:latin typeface="Tahoma" panose="020B0604030504040204" pitchFamily="34" charset="0"/>
                <a:ea typeface="Tahoma" panose="020B0604030504040204" pitchFamily="34" charset="0"/>
                <a:cs typeface="Tahoma" panose="020B0604030504040204" pitchFamily="34" charset="0"/>
              </a:rPr>
              <a:t>dati</a:t>
            </a: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err="1">
                <a:latin typeface="Tahoma" panose="020B0604030504040204" pitchFamily="34" charset="0"/>
                <a:ea typeface="Tahoma" panose="020B0604030504040204" pitchFamily="34" charset="0"/>
                <a:cs typeface="Tahoma" panose="020B0604030504040204" pitchFamily="34" charset="0"/>
              </a:rPr>
              <a:t>Ordina</a:t>
            </a:r>
            <a:r>
              <a:rPr lang="en-GB">
                <a:latin typeface="Tahoma" panose="020B0604030504040204" pitchFamily="34" charset="0"/>
                <a:ea typeface="Tahoma" panose="020B0604030504040204" pitchFamily="34" charset="0"/>
                <a:cs typeface="Tahoma" panose="020B0604030504040204" pitchFamily="34" charset="0"/>
              </a:rPr>
              <a:t> la </a:t>
            </a:r>
            <a:r>
              <a:rPr lang="en-GB" err="1">
                <a:latin typeface="Tahoma" panose="020B0604030504040204" pitchFamily="34" charset="0"/>
                <a:ea typeface="Tahoma" panose="020B0604030504040204" pitchFamily="34" charset="0"/>
                <a:cs typeface="Tahoma" panose="020B0604030504040204" pitchFamily="34" charset="0"/>
              </a:rPr>
              <a:t>collezione</a:t>
            </a:r>
            <a:r>
              <a:rPr lang="en-GB">
                <a:latin typeface="Tahoma" panose="020B0604030504040204" pitchFamily="34" charset="0"/>
                <a:ea typeface="Tahoma" panose="020B0604030504040204" pitchFamily="34" charset="0"/>
                <a:cs typeface="Tahoma" panose="020B0604030504040204" pitchFamily="34" charset="0"/>
              </a:rPr>
              <a:t> di </a:t>
            </a:r>
            <a:r>
              <a:rPr lang="en-GB" err="1">
                <a:latin typeface="Tahoma" panose="020B0604030504040204" pitchFamily="34" charset="0"/>
                <a:ea typeface="Tahoma" panose="020B0604030504040204" pitchFamily="34" charset="0"/>
                <a:cs typeface="Tahoma" panose="020B0604030504040204" pitchFamily="34" charset="0"/>
              </a:rPr>
              <a:t>distanze</a:t>
            </a:r>
            <a:r>
              <a:rPr lang="en-GB">
                <a:latin typeface="Tahoma" panose="020B0604030504040204" pitchFamily="34" charset="0"/>
                <a:ea typeface="Tahoma" panose="020B0604030504040204" pitchFamily="34" charset="0"/>
                <a:cs typeface="Tahoma" panose="020B0604030504040204" pitchFamily="34" charset="0"/>
              </a:rPr>
              <a:t> e </a:t>
            </a:r>
            <a:r>
              <a:rPr lang="en-GB" err="1">
                <a:latin typeface="Tahoma" panose="020B0604030504040204" pitchFamily="34" charset="0"/>
                <a:ea typeface="Tahoma" panose="020B0604030504040204" pitchFamily="34" charset="0"/>
                <a:cs typeface="Tahoma" panose="020B0604030504040204" pitchFamily="34" charset="0"/>
              </a:rPr>
              <a:t>indici</a:t>
            </a:r>
            <a:r>
              <a:rPr lang="en-GB">
                <a:latin typeface="Tahoma" panose="020B0604030504040204" pitchFamily="34" charset="0"/>
                <a:ea typeface="Tahoma" panose="020B0604030504040204" pitchFamily="34" charset="0"/>
                <a:cs typeface="Tahoma" panose="020B0604030504040204" pitchFamily="34" charset="0"/>
              </a:rPr>
              <a:t> in </a:t>
            </a:r>
            <a:r>
              <a:rPr lang="en-GB" err="1">
                <a:latin typeface="Tahoma" panose="020B0604030504040204" pitchFamily="34" charset="0"/>
                <a:ea typeface="Tahoma" panose="020B0604030504040204" pitchFamily="34" charset="0"/>
                <a:cs typeface="Tahoma" panose="020B0604030504040204" pitchFamily="34" charset="0"/>
              </a:rPr>
              <a:t>ordine</a:t>
            </a:r>
            <a:r>
              <a:rPr lang="en-GB">
                <a:latin typeface="Tahoma" panose="020B0604030504040204" pitchFamily="34" charset="0"/>
                <a:ea typeface="Tahoma" panose="020B0604030504040204" pitchFamily="34" charset="0"/>
                <a:cs typeface="Tahoma" panose="020B0604030504040204" pitchFamily="34" charset="0"/>
              </a:rPr>
              <a:t> crescente raggruppando per distanze</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Estrai i primi k elementi dalla collezione ordinata </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Ottieni le label delle k entry selezionate </a:t>
            </a:r>
          </a:p>
          <a:p>
            <a:pPr marL="285750" indent="-285750">
              <a:buFont typeface="Wingdings" pitchFamily="2" charset="2"/>
              <a:buChar char="ü"/>
            </a:pPr>
            <a:endParaRPr lang="en-GB">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en-GB">
                <a:latin typeface="Tahoma" panose="020B0604030504040204" pitchFamily="34" charset="0"/>
                <a:ea typeface="Tahoma" panose="020B0604030504040204" pitchFamily="34" charset="0"/>
                <a:cs typeface="Tahoma" panose="020B0604030504040204" pitchFamily="34" charset="0"/>
              </a:rPr>
              <a:t>Se si tratta di una regressione, ritorna la </a:t>
            </a:r>
            <a:r>
              <a:rPr lang="en-GB" b="1">
                <a:latin typeface="Tahoma" panose="020B0604030504040204" pitchFamily="34" charset="0"/>
                <a:ea typeface="Tahoma" panose="020B0604030504040204" pitchFamily="34" charset="0"/>
                <a:cs typeface="Tahoma" panose="020B0604030504040204" pitchFamily="34" charset="0"/>
              </a:rPr>
              <a:t>media</a:t>
            </a:r>
            <a:r>
              <a:rPr lang="en-GB">
                <a:latin typeface="Tahoma" panose="020B0604030504040204" pitchFamily="34" charset="0"/>
                <a:ea typeface="Tahoma" panose="020B0604030504040204" pitchFamily="34" charset="0"/>
                <a:cs typeface="Tahoma" panose="020B0604030504040204" pitchFamily="34" charset="0"/>
              </a:rPr>
              <a:t> delle K label; se si tratta di classificazione, ritorna la </a:t>
            </a:r>
            <a:r>
              <a:rPr lang="en-GB" b="1">
                <a:latin typeface="Tahoma" panose="020B0604030504040204" pitchFamily="34" charset="0"/>
                <a:ea typeface="Tahoma" panose="020B0604030504040204" pitchFamily="34" charset="0"/>
                <a:cs typeface="Tahoma" panose="020B0604030504040204" pitchFamily="34" charset="0"/>
              </a:rPr>
              <a:t>moda</a:t>
            </a:r>
            <a:r>
              <a:rPr lang="en-GB">
                <a:latin typeface="Tahoma" panose="020B0604030504040204" pitchFamily="34" charset="0"/>
                <a:ea typeface="Tahoma" panose="020B0604030504040204" pitchFamily="34" charset="0"/>
                <a:cs typeface="Tahoma" panose="020B0604030504040204" pitchFamily="34" charset="0"/>
              </a:rPr>
              <a:t> delle K label</a:t>
            </a:r>
          </a:p>
        </p:txBody>
      </p:sp>
    </p:spTree>
    <p:extLst>
      <p:ext uri="{BB962C8B-B14F-4D97-AF65-F5344CB8AC3E}">
        <p14:creationId xmlns:p14="http://schemas.microsoft.com/office/powerpoint/2010/main" val="3565821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4971233" cy="492443"/>
          </a:xfrm>
          <a:prstGeom prst="rect">
            <a:avLst/>
          </a:prstGeom>
          <a:noFill/>
        </p:spPr>
        <p:txBody>
          <a:bodyPr wrap="none" rtlCol="0">
            <a:spAutoFit/>
          </a:bodyPr>
          <a:lstStyle/>
          <a:p>
            <a:r>
              <a:rPr lang="it-IT" sz="2600" b="1" noProof="1">
                <a:latin typeface="Tahoma" panose="020B0604030504040204" pitchFamily="34" charset="0"/>
                <a:ea typeface="Tahoma" panose="020B0604030504040204" pitchFamily="34" charset="0"/>
                <a:cs typeface="Tahoma" panose="020B0604030504040204" pitchFamily="34" charset="0"/>
              </a:rPr>
              <a:t>kNN</a:t>
            </a:r>
            <a:r>
              <a:rPr lang="en-GB" sz="2600" b="1">
                <a:latin typeface="Tahoma" panose="020B0604030504040204" pitchFamily="34" charset="0"/>
                <a:ea typeface="Tahoma" panose="020B0604030504040204" pitchFamily="34" charset="0"/>
                <a:cs typeface="Tahoma" panose="020B0604030504040204" pitchFamily="34" charset="0"/>
              </a:rPr>
              <a:t> (k-Nearest Neighbours)</a:t>
            </a:r>
          </a:p>
        </p:txBody>
      </p:sp>
      <p:sp>
        <p:nvSpPr>
          <p:cNvPr id="3" name="TextBox 2">
            <a:extLst>
              <a:ext uri="{FF2B5EF4-FFF2-40B4-BE49-F238E27FC236}">
                <a16:creationId xmlns:a16="http://schemas.microsoft.com/office/drawing/2014/main" id="{0380D1DD-8D7B-9E4C-A72A-083E008477B6}"/>
              </a:ext>
            </a:extLst>
          </p:cNvPr>
          <p:cNvSpPr txBox="1"/>
          <p:nvPr/>
        </p:nvSpPr>
        <p:spPr>
          <a:xfrm>
            <a:off x="1002499" y="1443841"/>
            <a:ext cx="10938510" cy="5355312"/>
          </a:xfrm>
          <a:prstGeom prst="rect">
            <a:avLst/>
          </a:prstGeom>
          <a:noFill/>
        </p:spPr>
        <p:txBody>
          <a:bodyPr wrap="square" rtlCol="0">
            <a:spAutoFit/>
          </a:bodyPr>
          <a:lstStyle/>
          <a:p>
            <a:pPr marL="285750" indent="-285750">
              <a:buFont typeface="Wingdings" pitchFamily="2" charset="2"/>
              <a:buChar char="ü"/>
            </a:pPr>
            <a:r>
              <a:rPr lang="it-IT">
                <a:latin typeface="Tahoma" panose="020B0604030504040204" pitchFamily="34" charset="0"/>
                <a:ea typeface="Tahoma" panose="020B0604030504040204" pitchFamily="34" charset="0"/>
                <a:cs typeface="Tahoma" panose="020B0604030504040204" pitchFamily="34" charset="0"/>
              </a:rPr>
              <a:t>A seconda della metrica di distanza certa, l’algoritmo KNN cerca i k elementi del Training Set che sono più vicini (più simili) al punto che intendiamo classificare. A seconda della metrica di distanza scelta, l’algoritmo KNN trova i k esempi del training set che più si avvicinano (più simili) al data point che intendiamo classificare. La label di classe del nuovo punto è determinando per mezzo di un elezione di maggioranza tra i k elementi prossimi più vicini (k-nearest neighbours). </a:t>
            </a:r>
          </a:p>
          <a:p>
            <a:pPr marL="285750" indent="-285750">
              <a:buFont typeface="Wingdings" pitchFamily="2" charset="2"/>
              <a:buChar char="ü"/>
            </a:pPr>
            <a:endParaRPr lang="it-IT">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it-IT">
                <a:latin typeface="Tahoma" panose="020B0604030504040204" pitchFamily="34" charset="0"/>
                <a:ea typeface="Tahoma" panose="020B0604030504040204" pitchFamily="34" charset="0"/>
                <a:cs typeface="Tahoma" panose="020B0604030504040204" pitchFamily="34" charset="0"/>
              </a:rPr>
              <a:t>Il principale vantaggio di questo approccio (basato sulla memorizzazione) è il fatto che il classificatore si adatta immediatamente e automaticamente mentre collezioniamo nuovi dati di addestramento (training data). </a:t>
            </a:r>
          </a:p>
          <a:p>
            <a:pPr marL="285750" indent="-285750">
              <a:buFont typeface="Wingdings" pitchFamily="2" charset="2"/>
              <a:buChar char="ü"/>
            </a:pPr>
            <a:endParaRPr lang="it-IT">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it-IT">
                <a:latin typeface="Tahoma" panose="020B0604030504040204" pitchFamily="34" charset="0"/>
                <a:ea typeface="Tahoma" panose="020B0604030504040204" pitchFamily="34" charset="0"/>
                <a:cs typeface="Tahoma" panose="020B0604030504040204" pitchFamily="34" charset="0"/>
              </a:rPr>
              <a:t>Tutttavia il principale svantaggio è la complessità computazionale di questo algoritmo per classificazione di nuovi esempi, la complessità infatti cresce linearmente con l’incremento del numero di elementi nel campione all’interno del training set (nel caso peggiore), a meno che il dataset non sia costituito da un basso numero di dimensioni (features) e l’algoritmo sia implementato con strutture chiamate KD-trees. </a:t>
            </a:r>
          </a:p>
          <a:p>
            <a:pPr marL="285750" indent="-285750">
              <a:buFont typeface="Wingdings" pitchFamily="2" charset="2"/>
              <a:buChar char="ü"/>
            </a:pPr>
            <a:endParaRPr lang="it-IT">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pitchFamily="2" charset="2"/>
              <a:buChar char="ü"/>
            </a:pPr>
            <a:r>
              <a:rPr lang="it-IT">
                <a:latin typeface="Tahoma" panose="020B0604030504040204" pitchFamily="34" charset="0"/>
                <a:ea typeface="Tahoma" panose="020B0604030504040204" pitchFamily="34" charset="0"/>
                <a:cs typeface="Tahoma" panose="020B0604030504040204" pitchFamily="34" charset="0"/>
              </a:rPr>
              <a:t>Inoltre, non possiamo rimuovere esempi di training, dal momento che non esiste un vero e proprio passo di addestramento. Quindi, lo spazio di memoria diviene un problema se abbiamo un enorme dataset.  </a:t>
            </a:r>
          </a:p>
        </p:txBody>
      </p:sp>
    </p:spTree>
    <p:extLst>
      <p:ext uri="{BB962C8B-B14F-4D97-AF65-F5344CB8AC3E}">
        <p14:creationId xmlns:p14="http://schemas.microsoft.com/office/powerpoint/2010/main" val="2665640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4971233" cy="492443"/>
          </a:xfrm>
          <a:prstGeom prst="rect">
            <a:avLst/>
          </a:prstGeom>
          <a:noFill/>
        </p:spPr>
        <p:txBody>
          <a:bodyPr wrap="none" rtlCol="0">
            <a:spAutoFit/>
          </a:bodyPr>
          <a:lstStyle/>
          <a:p>
            <a:r>
              <a:rPr lang="en-GB" sz="2600" b="1" err="1">
                <a:latin typeface="Tahoma" panose="020B0604030504040204" pitchFamily="34" charset="0"/>
                <a:ea typeface="Tahoma" panose="020B0604030504040204" pitchFamily="34" charset="0"/>
                <a:cs typeface="Tahoma" panose="020B0604030504040204" pitchFamily="34" charset="0"/>
              </a:rPr>
              <a:t>kNN</a:t>
            </a:r>
            <a:r>
              <a:rPr lang="en-GB" sz="2600" b="1">
                <a:latin typeface="Tahoma" panose="020B0604030504040204" pitchFamily="34" charset="0"/>
                <a:ea typeface="Tahoma" panose="020B0604030504040204" pitchFamily="34" charset="0"/>
                <a:cs typeface="Tahoma" panose="020B0604030504040204" pitchFamily="34" charset="0"/>
              </a:rPr>
              <a:t> (k-Nearest Neighbours)</a:t>
            </a:r>
          </a:p>
        </p:txBody>
      </p:sp>
      <p:sp>
        <p:nvSpPr>
          <p:cNvPr id="5" name="CasellaDiTesto 4">
            <a:extLst>
              <a:ext uri="{FF2B5EF4-FFF2-40B4-BE49-F238E27FC236}">
                <a16:creationId xmlns:a16="http://schemas.microsoft.com/office/drawing/2014/main" id="{6C6A654E-F4C5-4AE7-BCED-F9078AC57674}"/>
              </a:ext>
            </a:extLst>
          </p:cNvPr>
          <p:cNvSpPr txBox="1"/>
          <p:nvPr/>
        </p:nvSpPr>
        <p:spPr>
          <a:xfrm>
            <a:off x="1325216" y="1421440"/>
            <a:ext cx="9170505" cy="3970318"/>
          </a:xfrm>
          <a:prstGeom prst="rect">
            <a:avLst/>
          </a:prstGeom>
          <a:noFill/>
        </p:spPr>
        <p:txBody>
          <a:bodyPr wrap="square">
            <a:spAutoFit/>
          </a:bodyPr>
          <a:lstStyle/>
          <a:p>
            <a:r>
              <a:rPr lang="it-IT"/>
              <a:t>Il seguente codice implementa il modello KNN model in </a:t>
            </a:r>
            <a:r>
              <a:rPr lang="it-IT" err="1"/>
              <a:t>scikit-learn</a:t>
            </a:r>
            <a:r>
              <a:rPr lang="it-IT"/>
              <a:t> sfruttando una metrica di distanza euclidea:</a:t>
            </a:r>
          </a:p>
          <a:p>
            <a:endParaRPr lang="it-IT"/>
          </a:p>
          <a:p>
            <a:r>
              <a:rPr lang="it-IT" i="1"/>
              <a:t>from </a:t>
            </a:r>
            <a:r>
              <a:rPr lang="it-IT" i="1" err="1"/>
              <a:t>sklearn.neighbors</a:t>
            </a:r>
            <a:r>
              <a:rPr lang="it-IT" i="1"/>
              <a:t> import </a:t>
            </a:r>
            <a:r>
              <a:rPr lang="it-IT" i="1" err="1"/>
              <a:t>KNeighborsClassifier</a:t>
            </a:r>
            <a:r>
              <a:rPr lang="it-IT" i="1"/>
              <a:t> </a:t>
            </a:r>
          </a:p>
          <a:p>
            <a:endParaRPr lang="it-IT" i="1"/>
          </a:p>
          <a:p>
            <a:r>
              <a:rPr lang="it-IT" i="1" err="1"/>
              <a:t>knn</a:t>
            </a:r>
            <a:r>
              <a:rPr lang="it-IT" i="1"/>
              <a:t> = </a:t>
            </a:r>
            <a:r>
              <a:rPr lang="it-IT" i="1" err="1"/>
              <a:t>KNeighborsClassifier</a:t>
            </a:r>
            <a:r>
              <a:rPr lang="it-IT" i="1"/>
              <a:t>(</a:t>
            </a:r>
            <a:r>
              <a:rPr lang="it-IT" i="1" err="1"/>
              <a:t>n_neighbors</a:t>
            </a:r>
            <a:r>
              <a:rPr lang="it-IT" i="1"/>
              <a:t>=5, p=2, </a:t>
            </a:r>
            <a:r>
              <a:rPr lang="it-IT" i="1" err="1"/>
              <a:t>metric</a:t>
            </a:r>
            <a:r>
              <a:rPr lang="it-IT" i="1"/>
              <a:t>='</a:t>
            </a:r>
            <a:r>
              <a:rPr lang="it-IT" i="1" err="1"/>
              <a:t>minkowski</a:t>
            </a:r>
            <a:r>
              <a:rPr lang="it-IT" i="1"/>
              <a:t>’) </a:t>
            </a:r>
          </a:p>
          <a:p>
            <a:r>
              <a:rPr lang="it-IT" i="1" err="1"/>
              <a:t>knn.fit</a:t>
            </a:r>
            <a:r>
              <a:rPr lang="it-IT" i="1"/>
              <a:t>(</a:t>
            </a:r>
            <a:r>
              <a:rPr lang="it-IT" i="1" err="1"/>
              <a:t>X_train_std</a:t>
            </a:r>
            <a:r>
              <a:rPr lang="it-IT" i="1"/>
              <a:t>, </a:t>
            </a:r>
            <a:r>
              <a:rPr lang="it-IT" i="1" err="1"/>
              <a:t>y_train</a:t>
            </a:r>
            <a:r>
              <a:rPr lang="it-IT" i="1"/>
              <a:t>) </a:t>
            </a:r>
          </a:p>
          <a:p>
            <a:r>
              <a:rPr lang="it-IT" i="1" err="1"/>
              <a:t>plot_decision_regions</a:t>
            </a:r>
            <a:r>
              <a:rPr lang="it-IT" i="1"/>
              <a:t>(</a:t>
            </a:r>
            <a:r>
              <a:rPr lang="it-IT" i="1" err="1"/>
              <a:t>X_combined_std</a:t>
            </a:r>
            <a:r>
              <a:rPr lang="it-IT" i="1"/>
              <a:t>, </a:t>
            </a:r>
            <a:r>
              <a:rPr lang="it-IT" i="1" err="1"/>
              <a:t>y_combined</a:t>
            </a:r>
            <a:r>
              <a:rPr lang="it-IT" i="1"/>
              <a:t>, </a:t>
            </a:r>
            <a:r>
              <a:rPr lang="it-IT" i="1" err="1"/>
              <a:t>classifier</a:t>
            </a:r>
            <a:r>
              <a:rPr lang="it-IT" i="1"/>
              <a:t>=</a:t>
            </a:r>
            <a:r>
              <a:rPr lang="it-IT" i="1" err="1"/>
              <a:t>knn</a:t>
            </a:r>
            <a:r>
              <a:rPr lang="it-IT" i="1"/>
              <a:t>, </a:t>
            </a:r>
            <a:r>
              <a:rPr lang="it-IT" i="1" err="1"/>
              <a:t>test_idx</a:t>
            </a:r>
            <a:r>
              <a:rPr lang="it-IT" i="1"/>
              <a:t>=range(105,150))</a:t>
            </a:r>
          </a:p>
          <a:p>
            <a:r>
              <a:rPr lang="it-IT" err="1"/>
              <a:t>plt.xlabel</a:t>
            </a:r>
            <a:r>
              <a:rPr lang="it-IT"/>
              <a:t>('</a:t>
            </a:r>
            <a:r>
              <a:rPr lang="it-IT" err="1"/>
              <a:t>petal</a:t>
            </a:r>
            <a:r>
              <a:rPr lang="it-IT"/>
              <a:t> </a:t>
            </a:r>
            <a:r>
              <a:rPr lang="it-IT" err="1"/>
              <a:t>length</a:t>
            </a:r>
            <a:r>
              <a:rPr lang="it-IT"/>
              <a:t> [</a:t>
            </a:r>
            <a:r>
              <a:rPr lang="it-IT" err="1"/>
              <a:t>standardized</a:t>
            </a:r>
            <a:r>
              <a:rPr lang="it-IT"/>
              <a:t>]') </a:t>
            </a:r>
          </a:p>
          <a:p>
            <a:r>
              <a:rPr lang="it-IT" err="1"/>
              <a:t>plt.ylabel</a:t>
            </a:r>
            <a:r>
              <a:rPr lang="it-IT"/>
              <a:t>('</a:t>
            </a:r>
            <a:r>
              <a:rPr lang="it-IT" err="1"/>
              <a:t>petal</a:t>
            </a:r>
            <a:r>
              <a:rPr lang="it-IT"/>
              <a:t> </a:t>
            </a:r>
            <a:r>
              <a:rPr lang="it-IT" err="1"/>
              <a:t>width</a:t>
            </a:r>
            <a:r>
              <a:rPr lang="it-IT"/>
              <a:t> [</a:t>
            </a:r>
            <a:r>
              <a:rPr lang="it-IT" err="1"/>
              <a:t>standardized</a:t>
            </a:r>
            <a:r>
              <a:rPr lang="it-IT"/>
              <a:t>]') </a:t>
            </a:r>
          </a:p>
          <a:p>
            <a:r>
              <a:rPr lang="it-IT" err="1"/>
              <a:t>plt.show</a:t>
            </a:r>
            <a:r>
              <a:rPr lang="it-IT"/>
              <a:t>()</a:t>
            </a:r>
          </a:p>
          <a:p>
            <a:endParaRPr lang="it-IT"/>
          </a:p>
          <a:p>
            <a:r>
              <a:rPr lang="it-IT"/>
              <a:t>Specificando i 5 vicini più vicini nel modello KNN per il Dataset Iris, otteniamo un Decisional Boundary morbido come mostrato nella seguente figura. </a:t>
            </a:r>
          </a:p>
        </p:txBody>
      </p:sp>
    </p:spTree>
    <p:extLst>
      <p:ext uri="{BB962C8B-B14F-4D97-AF65-F5344CB8AC3E}">
        <p14:creationId xmlns:p14="http://schemas.microsoft.com/office/powerpoint/2010/main" val="100856291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6B97C-0A36-0349-934A-919AB73A851D}"/>
              </a:ext>
            </a:extLst>
          </p:cNvPr>
          <p:cNvSpPr txBox="1"/>
          <p:nvPr/>
        </p:nvSpPr>
        <p:spPr>
          <a:xfrm>
            <a:off x="742315" y="438150"/>
            <a:ext cx="4971233" cy="492443"/>
          </a:xfrm>
          <a:prstGeom prst="rect">
            <a:avLst/>
          </a:prstGeom>
          <a:noFill/>
        </p:spPr>
        <p:txBody>
          <a:bodyPr wrap="none" rtlCol="0">
            <a:spAutoFit/>
          </a:bodyPr>
          <a:lstStyle/>
          <a:p>
            <a:r>
              <a:rPr lang="en-GB" sz="2600" b="1" err="1">
                <a:latin typeface="Tahoma" panose="020B0604030504040204" pitchFamily="34" charset="0"/>
                <a:ea typeface="Tahoma" panose="020B0604030504040204" pitchFamily="34" charset="0"/>
                <a:cs typeface="Tahoma" panose="020B0604030504040204" pitchFamily="34" charset="0"/>
              </a:rPr>
              <a:t>kNN</a:t>
            </a:r>
            <a:r>
              <a:rPr lang="en-GB" sz="2600" b="1">
                <a:latin typeface="Tahoma" panose="020B0604030504040204" pitchFamily="34" charset="0"/>
                <a:ea typeface="Tahoma" panose="020B0604030504040204" pitchFamily="34" charset="0"/>
                <a:cs typeface="Tahoma" panose="020B0604030504040204" pitchFamily="34" charset="0"/>
              </a:rPr>
              <a:t> (k-Nearest Neighbours)</a:t>
            </a:r>
          </a:p>
        </p:txBody>
      </p:sp>
      <p:pic>
        <p:nvPicPr>
          <p:cNvPr id="4" name="Immagine 3">
            <a:extLst>
              <a:ext uri="{FF2B5EF4-FFF2-40B4-BE49-F238E27FC236}">
                <a16:creationId xmlns:a16="http://schemas.microsoft.com/office/drawing/2014/main" id="{0EDD20C6-AE14-4CB3-A02C-E132ACA66010}"/>
              </a:ext>
            </a:extLst>
          </p:cNvPr>
          <p:cNvPicPr>
            <a:picLocks noChangeAspect="1"/>
          </p:cNvPicPr>
          <p:nvPr/>
        </p:nvPicPr>
        <p:blipFill>
          <a:blip r:embed="rId2"/>
          <a:stretch>
            <a:fillRect/>
          </a:stretch>
        </p:blipFill>
        <p:spPr>
          <a:xfrm>
            <a:off x="2055329" y="1362073"/>
            <a:ext cx="8081341" cy="5261469"/>
          </a:xfrm>
          <a:prstGeom prst="rect">
            <a:avLst/>
          </a:prstGeom>
        </p:spPr>
      </p:pic>
    </p:spTree>
    <p:extLst>
      <p:ext uri="{BB962C8B-B14F-4D97-AF65-F5344CB8AC3E}">
        <p14:creationId xmlns:p14="http://schemas.microsoft.com/office/powerpoint/2010/main" val="3890351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2892</TotalTime>
  <Words>1501</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15</vt:i4>
      </vt:variant>
    </vt:vector>
  </HeadingPairs>
  <TitlesOfParts>
    <vt:vector size="21" baseType="lpstr">
      <vt:lpstr>Arial</vt:lpstr>
      <vt:lpstr>Calibri</vt:lpstr>
      <vt:lpstr>Calibri Light</vt:lpstr>
      <vt:lpstr>Tahoma</vt:lpstr>
      <vt:lpstr>Wingdings</vt:lpstr>
      <vt:lpstr>Office Theme</vt:lpstr>
      <vt:lpstr>Machine Learning  K-Nearest Neighbours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Maura</dc:creator>
  <cp:lastModifiedBy>Francesco Pugliese</cp:lastModifiedBy>
  <cp:revision>124</cp:revision>
  <dcterms:created xsi:type="dcterms:W3CDTF">2017-09-12T16:14:28Z</dcterms:created>
  <dcterms:modified xsi:type="dcterms:W3CDTF">2022-06-26T13:26:42Z</dcterms:modified>
</cp:coreProperties>
</file>