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58"/>
  </p:notesMasterIdLst>
  <p:sldIdLst>
    <p:sldId id="256" r:id="rId6"/>
    <p:sldId id="365" r:id="rId7"/>
    <p:sldId id="366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367" r:id="rId32"/>
    <p:sldId id="368" r:id="rId33"/>
    <p:sldId id="370" r:id="rId34"/>
    <p:sldId id="371" r:id="rId35"/>
    <p:sldId id="369" r:id="rId36"/>
    <p:sldId id="372" r:id="rId37"/>
    <p:sldId id="373" r:id="rId38"/>
    <p:sldId id="374" r:id="rId39"/>
    <p:sldId id="375" r:id="rId40"/>
    <p:sldId id="377" r:id="rId41"/>
    <p:sldId id="376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90" r:id="rId54"/>
    <p:sldId id="389" r:id="rId55"/>
    <p:sldId id="343" r:id="rId56"/>
    <p:sldId id="400" r:id="rId5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t.wikipedia.org/wiki/Internet_delle_cos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Ripple#cite_note-coincapmarket2-17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zerounoweb.it/software/blockchain/chi-mina-le-blockchain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511858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Un’altra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caratteristica dei sistemi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la struttura del registro. Le soluzioni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quelle in cui il registro è strutturato come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blocchi contenenti più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blocchi sono tra di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tramite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(come ad esempio nelle piattaforme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2273007"/>
            <a:ext cx="4876800" cy="24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49907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poi soluzioni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dove cioè le transazioni vengono processate in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 non sequenzialmente come nella catena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altri casi ancora in cui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formato da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6064"/>
            <a:ext cx="11269662" cy="38472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dei Sistemi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67" y="2005549"/>
            <a:ext cx="5903250" cy="29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750782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progetto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consiste in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nuova generazione, già distribuito, quindi non minabile.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focalizzata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fornire comunicazioni e forme di pagamento sicure tra le macchine nel contesto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tooltip="Internet delle cose"/>
              </a:rPr>
              <a:t>‘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delle cose (internet of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organizza le informazioni sulle transazioni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grafo aciclico diretto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diversamente dalla tradizionale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84" y="2297369"/>
            <a:ext cx="3801180" cy="26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3" y="1301519"/>
            <a:ext cx="1075246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transazione, per essere inserita in modo corretto, deve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validarne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altre due precedenti, non ancora validate. Questo elimina di fatto la differenza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presente con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 la validazione non è basata sulla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viene eseguita in modo distribuito e uniforme da tutti i partecipanti della rete. Questo porta a 2 risultati particolarmente significativi: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è, in teoria, infinitamente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perché, all'aumentare del numero di transazioni, aumenta il numero di transazioni validate (ogni nuova transazione ne valida 2 precedenti). Nella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invece, l'inserimento a velocità costante di un blocco alla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mediamente ogni 10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 fatto un collo di bottiglia per le prestazioni della rete.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752466" cy="4392612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state introdotte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ogni nodo partecipa allo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dunque,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mantenere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vi è la necessità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costosi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invece avviene per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In tal modo è stata la prima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costi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quale è possibile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qualunque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stata fondata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David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Sønstebø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Sergey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Ivancheglo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Dominik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Schiener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Dr.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Serguei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Popov. Nell'estate del 2016 è in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test. 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dicembre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mercato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stata di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dollari statunitensi, rendendola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4ª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mondo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2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99841"/>
            <a:ext cx="107524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circa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21.000.000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complessivamente,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2.779.530.283.277.761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circolazione, già tutti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l'attuale cambio rispetto alle valute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l'unità di misura ricorrente per riferirsi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lo stesso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attualmente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Canonical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Innogy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Bosch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altre aziende.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Foundation sta sviluppando modelli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mercato delle telecomunicazioni, con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collabora alla piattaforma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con Cisco,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Foxconn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Bosch ha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cofondato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614" y="1301518"/>
            <a:ext cx="1122843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Generalmente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concetto stesso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implica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stessa.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Tuttavia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dietro molte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 cui le principali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 sono pool di utenti definiti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hanno il compito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unità e approvare transazioni delle rispettive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comporta,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contraddizione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principio di valuta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elettronica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controllo delle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ovvia a questi problemi, difatti viene meno la figura del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tutte le unità sono state rilasciate nella fornitura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davvero una moneta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infatti per effettuare ogni transazione, è necessario convalidarne altre due attraverso il software con cui si accede al proprio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2387" y="1301519"/>
            <a:ext cx="1020588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tutti gli utenti sono essi stessi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effettuano operazioni simili al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talvolta che richiedono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 consegue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commissione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nelle transazioni.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più piccola unità della valuta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lo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Tuttavia attualmente vengono utilizzati prevalentemente i suoi multipli indicati dai prefissi stabiliti dal sistema </a:t>
            </a:r>
            <a:r>
              <a:rPr lang="it-IT" sz="2400" b="1" dirty="0">
                <a:solidFill>
                  <a:schemeClr val="tx1"/>
                </a:solidFill>
              </a:rPr>
              <a:t>metrico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decimale</a:t>
            </a:r>
            <a:r>
              <a:rPr lang="it-IT" sz="2400" dirty="0">
                <a:solidFill>
                  <a:schemeClr val="tx1"/>
                </a:solidFill>
              </a:rPr>
              <a:t> e seguiti dalla </a:t>
            </a:r>
            <a:r>
              <a:rPr lang="it-IT" sz="2400" b="1" dirty="0">
                <a:solidFill>
                  <a:schemeClr val="tx1"/>
                </a:solidFill>
              </a:rPr>
              <a:t>parola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Il multiplo attualmente più utilizzato (2017) è il </a:t>
            </a:r>
            <a:r>
              <a:rPr lang="it-IT" sz="2400" b="1" dirty="0" err="1">
                <a:solidFill>
                  <a:schemeClr val="tx1"/>
                </a:solidFill>
              </a:rPr>
              <a:t>MegaIota</a:t>
            </a:r>
            <a:r>
              <a:rPr lang="it-IT" sz="2400" dirty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</a:rPr>
              <a:t>La Fondazione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 è stata registrata in </a:t>
            </a:r>
            <a:r>
              <a:rPr lang="it-IT" sz="2400" b="1" dirty="0" smtClean="0">
                <a:solidFill>
                  <a:schemeClr val="tx1"/>
                </a:solidFill>
              </a:rPr>
              <a:t>Germania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come una </a:t>
            </a:r>
            <a:r>
              <a:rPr lang="it-IT" sz="2400" b="1" dirty="0">
                <a:solidFill>
                  <a:schemeClr val="tx1"/>
                </a:solidFill>
              </a:rPr>
              <a:t>società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senza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scopo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lucro</a:t>
            </a:r>
            <a:r>
              <a:rPr lang="it-IT" sz="2400" dirty="0">
                <a:solidFill>
                  <a:schemeClr val="tx1"/>
                </a:solidFill>
              </a:rPr>
              <a:t> che coordina e finanzia gli sviluppi del </a:t>
            </a:r>
            <a:r>
              <a:rPr lang="it-IT" sz="2400" b="1" dirty="0">
                <a:solidFill>
                  <a:schemeClr val="tx1"/>
                </a:solidFill>
              </a:rPr>
              <a:t>progetto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IOTA</a:t>
            </a:r>
            <a:r>
              <a:rPr lang="it-IT" sz="2400" dirty="0">
                <a:solidFill>
                  <a:schemeClr val="tx1"/>
                </a:solidFill>
              </a:rPr>
              <a:t>. A partire dal novembre </a:t>
            </a:r>
            <a:r>
              <a:rPr lang="it-IT" sz="2400" b="1" dirty="0">
                <a:solidFill>
                  <a:schemeClr val="tx1"/>
                </a:solidFill>
              </a:rPr>
              <a:t>2017</a:t>
            </a:r>
            <a:r>
              <a:rPr lang="it-IT" sz="2400" dirty="0">
                <a:solidFill>
                  <a:schemeClr val="tx1"/>
                </a:solidFill>
              </a:rPr>
              <a:t>, la </a:t>
            </a:r>
            <a:r>
              <a:rPr lang="it-IT" sz="2400" b="1" dirty="0">
                <a:solidFill>
                  <a:schemeClr val="tx1"/>
                </a:solidFill>
              </a:rPr>
              <a:t>Fondazione</a:t>
            </a:r>
            <a:r>
              <a:rPr lang="it-IT" sz="2400" dirty="0">
                <a:solidFill>
                  <a:schemeClr val="tx1"/>
                </a:solidFill>
              </a:rPr>
              <a:t> ha destinato </a:t>
            </a:r>
            <a:r>
              <a:rPr lang="it-IT" sz="2400" b="1" dirty="0">
                <a:solidFill>
                  <a:schemeClr val="tx1"/>
                </a:solidFill>
              </a:rPr>
              <a:t>100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milioni</a:t>
            </a:r>
            <a:r>
              <a:rPr lang="it-IT" sz="2400" dirty="0">
                <a:solidFill>
                  <a:schemeClr val="tx1"/>
                </a:solidFill>
              </a:rPr>
              <a:t> di dollari per promuoverne il progetto.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IOTA 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581" y="1587326"/>
            <a:ext cx="5978013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sistema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settlement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valute e per invio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rimesse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all'epoca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sigla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RTXP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(traducibile in italiano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 semplicemente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9" y="1999013"/>
            <a:ext cx="4256558" cy="31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10756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basa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cui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 mastro distribuito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 cui integrità e affidabilità sono garantite da un sistema di verifica basato sul consenso, e su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digitale,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è di rendere possibili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gratuite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 livello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qualsiasi importo senza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chargeback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(contestazioni da parte dei titolari di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carta di credito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si serve di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rappresentano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tradizionale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 legale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fiat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commodities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qualsiasi altra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i chilometri percorsi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flyer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minuti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telefonia mobile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(DLT)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endParaRPr lang="en-US" sz="2400" b="1" i="0" dirty="0">
              <a:solidFill>
                <a:schemeClr val="tx1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736" y="1508668"/>
            <a:ext cx="10304206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realizzato attorno ad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di dati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usa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consensuale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verifica dei pagamenti in un processo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può operare senza l'azienda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ci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aziende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MIT.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Adottato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società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Unicredit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Santander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iniziando a esser usato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banche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pagamento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spiega che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punto di vista delle banche,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il sistema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maggiori vantaggi rispetto 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cui prezzo 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 esiste solamente in questi sistemi.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divisibile sulla base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posizioni decimali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quindi, la più piccola unità divisionale, chiamata "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goccia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milionesimo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altri termini,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equivalente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nascita furono creati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miliardi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senza ulteriore creazione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 da regole del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stato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progettato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che decrementa la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disponibilità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Non dipende da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terze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rimborso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l'unica valuta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non comporta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rischio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controparte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l'unico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0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avuto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inferiore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€1,00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fino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dicembre 2017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4 gennaio 2018 ha raggiunto il massimo storico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€3,23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Il valore al 30 marzo 2023 è €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0,50.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altre valute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debito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 della rete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di usare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mezzo di scambio 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accantonamento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valore.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 profilo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tuttavia, è richiesto di aver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piccola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riserva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b="1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€5,00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30 marzo 2023</a:t>
            </a:r>
            <a:r>
              <a:rPr lang="it-IT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[17</a:t>
            </a:r>
            <a:r>
              <a:rPr lang="it-IT" sz="2400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]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scopo di questa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discussa nella sezione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anti-spam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6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047435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Fin </a:t>
            </a:r>
            <a:r>
              <a:rPr lang="it-IT" sz="2400" dirty="0">
                <a:solidFill>
                  <a:schemeClr val="tx1"/>
                </a:solidFill>
              </a:rPr>
              <a:t>dal suo debutto, il protocollo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avuto l'attenzione sia della stampa finanziaria che di quella tradizionale di massa.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 dirty="0" err="1" smtClean="0">
                <a:solidFill>
                  <a:schemeClr val="tx1"/>
                </a:solidFill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è stato citato negli articoli settoriali da The Nielsen Company,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b="1" dirty="0">
                <a:solidFill>
                  <a:schemeClr val="tx1"/>
                </a:solidFill>
              </a:rPr>
              <a:t> of </a:t>
            </a:r>
            <a:r>
              <a:rPr lang="it-IT" sz="2400" b="1" dirty="0" err="1">
                <a:solidFill>
                  <a:schemeClr val="tx1"/>
                </a:solidFill>
              </a:rPr>
              <a:t>England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Quarterly</a:t>
            </a:r>
            <a:r>
              <a:rPr lang="it-IT" sz="2400" b="1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Bulletin</a:t>
            </a:r>
            <a:r>
              <a:rPr lang="it-IT" sz="2400" b="1" dirty="0">
                <a:solidFill>
                  <a:schemeClr val="tx1"/>
                </a:solidFill>
              </a:rPr>
              <a:t>, </a:t>
            </a:r>
            <a:r>
              <a:rPr lang="it-IT" sz="2400" dirty="0">
                <a:solidFill>
                  <a:schemeClr val="tx1"/>
                </a:solidFill>
              </a:rPr>
              <a:t>NACHA e KPMG, con molti articoli che esaminano l'impatto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sull'internazionalizzazione del settore bancario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</a:rPr>
              <a:t>Nell'aprile 2015, </a:t>
            </a:r>
            <a:r>
              <a:rPr lang="it-IT" sz="2400" b="1" dirty="0">
                <a:solidFill>
                  <a:schemeClr val="tx1"/>
                </a:solidFill>
              </a:rPr>
              <a:t>American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Banker</a:t>
            </a:r>
            <a:r>
              <a:rPr lang="it-IT" sz="2400" dirty="0">
                <a:solidFill>
                  <a:schemeClr val="tx1"/>
                </a:solidFill>
              </a:rPr>
              <a:t> sosteneva che «da un punto di vista bancario, i registri distribuiti come il sistema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presentano diversi vantaggi rispetto alle </a:t>
            </a:r>
            <a:r>
              <a:rPr lang="it-IT" sz="2400" b="1" dirty="0" err="1">
                <a:solidFill>
                  <a:schemeClr val="tx1"/>
                </a:solidFill>
              </a:rPr>
              <a:t>criptovalute</a:t>
            </a:r>
            <a:r>
              <a:rPr lang="it-IT" sz="2400" dirty="0">
                <a:solidFill>
                  <a:schemeClr val="tx1"/>
                </a:solidFill>
              </a:rPr>
              <a:t> come il </a:t>
            </a:r>
            <a:r>
              <a:rPr lang="it-IT" sz="2400" dirty="0" err="1">
                <a:solidFill>
                  <a:schemeClr val="tx1"/>
                </a:solidFill>
              </a:rPr>
              <a:t>bitcoin</a:t>
            </a:r>
            <a:r>
              <a:rPr lang="it-IT" sz="2400" dirty="0">
                <a:solidFill>
                  <a:schemeClr val="tx1"/>
                </a:solidFill>
              </a:rPr>
              <a:t>», inclusa la </a:t>
            </a:r>
            <a:r>
              <a:rPr lang="it-IT" sz="2400" dirty="0" smtClean="0">
                <a:solidFill>
                  <a:schemeClr val="tx1"/>
                </a:solidFill>
              </a:rPr>
              <a:t>sicurezza.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Come </a:t>
            </a:r>
            <a:r>
              <a:rPr lang="it-IT" sz="2400" dirty="0">
                <a:solidFill>
                  <a:schemeClr val="tx1"/>
                </a:solidFill>
              </a:rPr>
              <a:t>ha scritto la </a:t>
            </a:r>
            <a:r>
              <a:rPr lang="it-IT" sz="2400" b="1" dirty="0">
                <a:solidFill>
                  <a:schemeClr val="tx1"/>
                </a:solidFill>
              </a:rPr>
              <a:t>Federal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Reserve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 err="1">
                <a:solidFill>
                  <a:schemeClr val="tx1"/>
                </a:solidFill>
              </a:rPr>
              <a:t>Bank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di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b="1" dirty="0">
                <a:solidFill>
                  <a:schemeClr val="tx1"/>
                </a:solidFill>
              </a:rPr>
              <a:t>Boston</a:t>
            </a:r>
            <a:r>
              <a:rPr lang="it-IT" sz="2400" dirty="0">
                <a:solidFill>
                  <a:schemeClr val="tx1"/>
                </a:solidFill>
              </a:rPr>
              <a:t>, «l'adozione di reti distribuite come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potrebbe aiutare il settore bancario a realizzare elaborazioni più rapide e a migliorare l'efficienza dei pagamenti globali e dei servizi bancari di corrispondenza». 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7399667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Nel </a:t>
            </a:r>
            <a:r>
              <a:rPr lang="it-IT" sz="2400" b="1" dirty="0">
                <a:solidFill>
                  <a:schemeClr val="tx1"/>
                </a:solidFill>
              </a:rPr>
              <a:t>2013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Ken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Kurson</a:t>
            </a:r>
            <a:r>
              <a:rPr lang="it-IT" sz="2400" dirty="0">
                <a:solidFill>
                  <a:schemeClr val="tx1"/>
                </a:solidFill>
              </a:rPr>
              <a:t> ha dichiarato a </a:t>
            </a:r>
            <a:r>
              <a:rPr lang="it-IT" sz="2400" b="1" dirty="0" err="1">
                <a:solidFill>
                  <a:schemeClr val="tx1"/>
                </a:solidFill>
              </a:rPr>
              <a:t>Esquire</a:t>
            </a:r>
            <a:r>
              <a:rPr lang="it-IT" sz="2400" dirty="0">
                <a:solidFill>
                  <a:schemeClr val="tx1"/>
                </a:solidFill>
              </a:rPr>
              <a:t>, a proposito di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rete di pagamento, che «i grandi marchi di servizi finanziari dovrebbero trattare 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come le case discografiche hanno trattato </a:t>
            </a:r>
            <a:r>
              <a:rPr lang="it-IT" sz="2400" b="1" dirty="0">
                <a:solidFill>
                  <a:schemeClr val="tx1"/>
                </a:solidFill>
              </a:rPr>
              <a:t>Napster</a:t>
            </a:r>
            <a:r>
              <a:rPr lang="it-IT" sz="2400" dirty="0">
                <a:solidFill>
                  <a:schemeClr val="tx1"/>
                </a:solidFill>
              </a:rPr>
              <a:t>». 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Nell'agosto </a:t>
            </a:r>
            <a:r>
              <a:rPr lang="it-IT" sz="2400" b="1" dirty="0">
                <a:solidFill>
                  <a:schemeClr val="tx1"/>
                </a:solidFill>
              </a:rPr>
              <a:t>2015</a:t>
            </a:r>
            <a:r>
              <a:rPr lang="it-IT" sz="2400" dirty="0">
                <a:solidFill>
                  <a:schemeClr val="tx1"/>
                </a:solidFill>
              </a:rPr>
              <a:t>, </a:t>
            </a:r>
            <a:r>
              <a:rPr lang="it-IT" sz="2400" b="1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 ha ricevuto il premio come pioniere tecnologico (Technology Pioneer) dal World </a:t>
            </a:r>
            <a:r>
              <a:rPr lang="it-IT" sz="2400" dirty="0" err="1">
                <a:solidFill>
                  <a:schemeClr val="tx1"/>
                </a:solidFill>
              </a:rPr>
              <a:t>Economic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Forum.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</a:rPr>
              <a:t>Il </a:t>
            </a:r>
            <a:r>
              <a:rPr lang="it-IT" sz="2400" dirty="0">
                <a:solidFill>
                  <a:schemeClr val="tx1"/>
                </a:solidFill>
              </a:rPr>
              <a:t>sito </a:t>
            </a:r>
            <a:r>
              <a:rPr lang="it-IT" sz="2400" b="1" dirty="0" err="1">
                <a:solidFill>
                  <a:schemeClr val="tx1"/>
                </a:solidFill>
              </a:rPr>
              <a:t>Dealbook</a:t>
            </a:r>
            <a:r>
              <a:rPr lang="it-IT" sz="2400" dirty="0">
                <a:solidFill>
                  <a:schemeClr val="tx1"/>
                </a:solidFill>
              </a:rPr>
              <a:t> che appartiene a New York Times ha osservato nel 2014 che «(</a:t>
            </a:r>
            <a:r>
              <a:rPr lang="it-IT" sz="2400" dirty="0" err="1">
                <a:solidFill>
                  <a:schemeClr val="tx1"/>
                </a:solidFill>
              </a:rPr>
              <a:t>Ripple</a:t>
            </a:r>
            <a:r>
              <a:rPr lang="it-IT" sz="2400" dirty="0">
                <a:solidFill>
                  <a:schemeClr val="tx1"/>
                </a:solidFill>
              </a:rPr>
              <a:t>) sta catturando ciò che si è rivelato difficilmente raggiungibile per le valute virtuali: la partecipazione dei giocatori di </a:t>
            </a:r>
            <a:r>
              <a:rPr lang="it-IT" sz="2400" b="1" dirty="0" err="1">
                <a:solidFill>
                  <a:schemeClr val="tx1"/>
                </a:solidFill>
              </a:rPr>
              <a:t>mainstream</a:t>
            </a:r>
            <a:r>
              <a:rPr lang="it-IT" sz="2400" dirty="0">
                <a:solidFill>
                  <a:schemeClr val="tx1"/>
                </a:solidFill>
              </a:rPr>
              <a:t> al sistema </a:t>
            </a:r>
            <a:r>
              <a:rPr lang="it-IT" sz="2400" dirty="0" smtClean="0">
                <a:solidFill>
                  <a:schemeClr val="tx1"/>
                </a:solidFill>
              </a:rPr>
              <a:t>finanziario»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err="1" smtClean="0">
                <a:solidFill>
                  <a:schemeClr val="tx1"/>
                </a:solidFill>
              </a:rPr>
              <a:t>Ripple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criptovaluta</a:t>
            </a:r>
            <a:r>
              <a:rPr lang="it-IT" dirty="0">
                <a:solidFill>
                  <a:schemeClr val="tx1"/>
                </a:solidFill>
              </a:rPr>
              <a:t>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22" y="2341152"/>
            <a:ext cx="3529670" cy="23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contrario della tecnologia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supporta il trasferimento 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rappresentano la fiat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(moneta legale),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qualsiasi altra unità di valore.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legale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corso legale,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fiduciaria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o, ancora,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 fiat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 intende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strumento di pagamento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coperto da riserve di altri materiali (ad esempio: riserve auree), e quindi privo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 intrinseco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(anche indiretto).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momento che il protocollo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completamente aperto, chiunque può accedervi senza approvazione a priori da parte dei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Lab.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permette alle banche e attori non bancari di incorporare il protocollo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Ripple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propri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60853"/>
            <a:ext cx="11269662" cy="384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Come funziona </a:t>
            </a:r>
            <a:r>
              <a:rPr lang="it-IT" dirty="0" err="1" smtClean="0">
                <a:solidFill>
                  <a:schemeClr val="tx1"/>
                </a:solidFill>
              </a:rPr>
              <a:t>Ripple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1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508668"/>
            <a:ext cx="1114575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libro mastro distribuito viene mantenuto da vari partecipanti indipendenti della comunità globale 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XRP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transazione XRP richiede un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parte dei nodi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viene chiamato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serve come insediamento finale 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irreversibile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40059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Validazione della Transazione XRP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5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4713" y="1213806"/>
            <a:ext cx="729124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 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sono dunque incluse nella più ampia famiglia delle tecnologie di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 sistemi che si basano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può essere letto e modificato da più nodi di una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validare le modifiche da effettuare al registro, in assenza di un ente centrale, i nodi devono raggiungere il consenso. 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cui si raggiunge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alcune delle caratteristiche che connotano le diverse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61E14583-8F41-08F0-5B7D-9E589C7F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31300"/>
            <a:ext cx="3721543" cy="2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8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una sottofamiglia di tecnologie, o come viene spesso precisato, un insieme di tecnologie, in cui il registro è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contenenti le transazioni e il consenso è distribuito su tutti i nodi della rete.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 i nodi possono partecipare al processo di validazione delle transazioni da includere nel registro.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E32093-7C83-3977-F993-59357976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1" y="2001402"/>
            <a:ext cx="4441414" cy="31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606565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'custodisce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un deposito di dati formalmente costituito da una lista di record che continua a crescere, ma che resiste ad eventuali modifiche.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Tutto inizia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anno che tutti ricordiamo per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tracollo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finanziario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ancora oggi sentiamo le conseguenze.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450B9E-1AC0-E05D-D153-8F5D24EB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710925"/>
            <a:ext cx="4890955" cy="408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716" y="1232694"/>
            <a:ext cx="10912856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2400">
                <a:solidFill>
                  <a:srgbClr val="5F5858"/>
                </a:solidFill>
                <a:latin typeface="Domine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Satoshi Nakamoto, personaggio attorno al quale tutt’oggi aleggia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nube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mistero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pubblica il protocollo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attraverso un white paper nel quale viene descritta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 a reggere la circolazione di bitcoin,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moneta digitale la cui implementazione si basa sui principi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convalidare le transazioni e la generazione di moneta stessa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moneta transita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liberamente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gli utenti senza costi sulle operazioni e senza il controllo di un organo centrale.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maiuscola indica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cui sono stati rilasciati dettagli e codice nel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2009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minuscola indica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cui prima emissione risale 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711" y="1232694"/>
            <a:ext cx="930426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L’architettura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regge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la fiducia distribuita è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grande rivoluzione, da un punto di vista teorico, sta proprio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nell’assenza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come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il libro contabile, il cosiddetto bank ledger, ossia il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quale viene registrata tutta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contabilità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 diventa in realtà un ‘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accessibile da qualsiasi utente che effettui una transazione ed entri quindi a far parte della ‘catena di distribuzione’, cui è affidato il controllo dell’intero sistema o di una parte di esso (tutte le informazioni del ‘libro mastro’ sono distribuite e condivise da tutti i soggetti del network, cioè da coloro che partecipano alla Blockchain).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3BD3C40-D5B7-4378-9A31-5DEE467A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2025748"/>
            <a:ext cx="2152358" cy="25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4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399" y="1232694"/>
            <a:ext cx="650557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Sebbene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Nakamoto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dato il via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all’architettura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(cioè l’infrastruttura che sottende alla circolazione della moneta criptata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in poco tempo il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preso il sopravvento.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stato dunque identificata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identificando appunto con esso il nome dell’infrastruttura e preferendo parlare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non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evitare che venga culturalmente associata solo alla moneta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FDE205-8211-F6E6-B1D7-A3A5194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527300"/>
            <a:ext cx="4368718" cy="24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72394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o meno dal 2013 che lo si utilizza per descrivere la piattaforma tecnologica che sta alla base di meccanismi di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che potrebbero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nuove forme di scambio (di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ecc.) dove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più riposta in una 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tutti i partecipanti dello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scambio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b="1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lockchain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 </a:t>
            </a:r>
            <a:r>
              <a:rPr lang="en-US" sz="2400" b="1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possiamo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dire. Bitcoin 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trovato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molti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utilizzi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aldilà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i="0" dirty="0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 smtClean="0">
                <a:solidFill>
                  <a:srgbClr val="040C28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promuove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l’anonymity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mentre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per la </a:t>
            </a:r>
            <a:r>
              <a:rPr lang="en-US" sz="2400" b="0" i="0" dirty="0" err="1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en-US" sz="2400" b="0" i="0" dirty="0" smtClean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4" y="5472053"/>
            <a:ext cx="1830516" cy="12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9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4" y="1372394"/>
            <a:ext cx="708286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alla base del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rappresentano in realtà nulla di nuovo per il mondo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tratta di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vanno 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(tipo Napster) alla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particolare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chiave pubblica e privata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(algoritmi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asimmetrici o simmetrici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 si basano sull’utilizzo di chiavi per cifrare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decifrare una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informazione)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83" y="2121617"/>
            <a:ext cx="4242754" cy="3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894115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algoritmo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matematico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lunghezza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 esempio un messaggio) 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stringa binaria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fissa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chiamata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unidirezionali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quindi difficili da invertire, motivo per cui sono utilizzati nelle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l’autenticazione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messaggi oppure proteggere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credenziali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nell’accesso ai servizi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digitali.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appare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rivoluzionario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seppur con l’impiego di tecnologie già esistenti, è la loro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formare quella che appunto viene riconosciuta come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948" y="2835121"/>
            <a:ext cx="2423344" cy="16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7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70140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Un’architettura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sostanza,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custodisce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un deposito di dati formalmente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una lista di record che continua a crescere, ma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eventuali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nel mondo finanziario potrebbe essere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banca) risiede su ogni singolo nodo (computer) e non è quindi governabile e manipolabile da un ente centrale.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693" y="1974133"/>
            <a:ext cx="4216501" cy="3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205245"/>
            <a:ext cx="664041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differenti tipi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contengono i dati di un fatto o un’operazione) 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come le transazioni vengono inserite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(che rappresentano i veri e propri blocchi).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importante comprendere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blocchi perché è su di essa che si basa anche la diversità tra utenti/partecipanti alla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cosiddetti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miners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0" y="2190136"/>
            <a:ext cx="4442952" cy="29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333064"/>
            <a:ext cx="673873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 sono gli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vogliono effettuare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(per esempio trasferire un bene ad un altro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secondi sono coloro che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creano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 inseriscono la transazione nel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(generalmente a fronte di una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 il controllo effettuato sulla transazione, per non alimentare comportamenti illeciti che farebbero quindi cadere il meccanismo di fiducia della comunità).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2" y="2287536"/>
            <a:ext cx="4222628" cy="23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i contenitori di base dell’informazione all’interno di una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 solo dati della transazione. Una volta aggiunti alla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blocchi non possono essere cambiati. I blocchi sono messi in sicurezza attraverso le tecniche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crittografiche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esattamente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bitcoin. Su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varietà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alter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4" y="1213806"/>
            <a:ext cx="1155290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le tecnologie che abilitano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l’Internet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che si fonda su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ingredienti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è ancora molta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significato dei termini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incluse nella più ampia famiglia delle tecnologie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cui aggiungono alcune funzionalità tipiche di altre tecnologie e soluzioni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44" y="4264484"/>
            <a:ext cx="4908985" cy="25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6" y="1333064"/>
            <a:ext cx="1191669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 teorica,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fiducia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livello globale, sorretto da tecnologie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 mani di tutti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senza la possibilità che tale sistema possa essere corrotto, risulta a dir poco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dirompente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 rimanere sul fronte della ‘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perché, in realtà, seppur i rischi di finire come in un film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fantascienza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intrappolati all’interno di un’anarchica prigione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cibernetica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remoti, i limiti oggettivi allo sviluppo di una tecnica liberatrice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applicata a qualsiasi contesto, sono tutt’altro che superabili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Rimanendo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dei nostri confini, quelli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funzionamento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mostra evidenti difficoltà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Per poter verificare un nuovo blocco o aggiungere una transazione all’interno della catena serve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dall’analisi fatta su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gli analisti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50% dell’intero network in realtà lavori per questo tipo di operazioni e per ogni singola verifica servano in media 10 minuti (cosa che porta ad avere, all’interno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“Paragonando questi dati alla media di 2500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Visa che può reggere fino a 40mila e più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ancora difficile pensare ad una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scalabile”, ammette Martha Bennett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(Exchange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Dal 2010 ad oggi, attorno a algoritmi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37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1168072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Partendo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dall’analisi fatta su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analisti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stimano che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dell’intero network in realtà lavori per questo tipo di operazioni e per ogni singola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verifica,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servano in media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(cosa che porta ad avere, all’interno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transazioni al secondo).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Paragonando questi dati alla media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2500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generate all’interno del circuito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può reggere fino a 40mila e più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risulta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difficile pensare ad una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ammette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Martha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Bennett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Forrester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Vero è che il mondo si è mosso, soprattutto sul fronte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dallo sviluppo di software per inviare, ricevere e gestire il proprio conto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Greenbits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posteBit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Blockchain.info, solo per citare alcuni nomi), fino a coloro che costruiscono le infrastrutture od offrono servizi di pagamento.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2010 ad oggi, attorno a algoritmi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2016 valeva già oltre 1 miliardo di dollari – suddivise in 7 categorie (figura 1):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infrastrutture,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17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333064"/>
            <a:ext cx="63024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2010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oggi, attorno a algoritmi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è sviluppato un mercato di aziende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specializzate – che nel primo trimestre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2016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valeva già oltre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miliardo di dollari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suddivise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infrastrutture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‘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universal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(quelle di carattere un po’ più generale che lavorano magari in consorzi su specifici progetti di sperimentazione).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Architetture di Blockchain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83" y="2316665"/>
            <a:ext cx="4555016" cy="30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7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648408"/>
            <a:ext cx="8662219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volta che le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aggiunte al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esse non possono essere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rimosse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vivranno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finchè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esiste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sequenziale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Uno ad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l’intera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rete.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differisce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c’è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04" y="1285333"/>
            <a:ext cx="3215148" cy="52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1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italiano: blocchi concatenati) è una struttura dati che consiste in elenchi crescenti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denominati "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collegati tra loro in modo sicuro utilizzando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Ogni blocco contiene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blocco precedente, un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Poiché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formano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effettivamente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ogni blocco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collega a quelli precedenti. Di conseguenza, le transazioni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irreversibili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quanto, una volta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dati in un determinato blocco non possono essere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retroattivamente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senza alterare tutti i blocchi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successivi.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rientra nella più ampia famiglia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 distribuiti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ossia sistemi che si basano su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sincronizzato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più soggetti presenti in molteplici luoghi, ma comunque appartenenti alla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medesima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85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è richiesto che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coinvolti conoscano l'identità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reciproca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si fidino l'uno dell'altro perché, per garantire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copie, l'aggiunta di un nuovo blocco è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globalmente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protocollo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condiviso.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autorizzata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l'aggiunta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ogni nodo aggiorna la propria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La natura stessa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dati garantisce l'assenza di una sua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manipolazione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futura.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accomunano i sistemi sviluppati con le tecnologie della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 sono: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dati,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disintermediazione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tracciabilità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trasferimenti,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trasparenza/verificabilità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 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trasferimenti.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2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71121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Grazie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considerata pertanto un'alternativa in termini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affidabilità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ai registri gestiti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centralizzata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autorità riconosciute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regolamentate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pubbliche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amministrazioni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banche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assicurazioni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pagamento, ecc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 essenziali della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contenitori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informazioni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contengono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aggiunti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può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cambiato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Architetture di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più nel dettaglio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1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Immagazzinare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questi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la massima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delle priorità della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per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bisogno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altri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 prima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scoprire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come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vengono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memorizzati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4" y="3579243"/>
            <a:ext cx="862657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5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70" y="1382937"/>
            <a:ext cx="7109718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hanno guadagnato questo nome dal momento che si basano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pesantemente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sulla 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principalmente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hash.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determinate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attraverso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SHA-256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non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stesso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prende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li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trasforma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un’unica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14" y="1762857"/>
            <a:ext cx="4556386" cy="42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4258363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funzione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serve a condensare gruppi di transazioni in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collegare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il successivo,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ogni blocco.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infatti è spesso usato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trovare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una transazione sulla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3" y="1465007"/>
            <a:ext cx="6855415" cy="5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cosiddetti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tutti i nodi che possiedono una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database possono consultarlo, ma devono passare da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(oppure più soggetti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modificarne i dati,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modifiche al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regolate tramite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di raggiungere il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 le varie versioni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nonostante esse vengano aggiornate in maniera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indipendente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dai partecipanti della rete. Oltre agli algoritmi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consenso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 mantenere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sicurezza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l’immutabilità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registro,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fanno anche un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ampio utilizzo della crittografia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e </a:t>
            </a:r>
            <a:r>
              <a:rPr lang="it-IT" dirty="0" err="1" smtClean="0">
                <a:solidFill>
                  <a:schemeClr val="tx1"/>
                </a:solidFill>
              </a:rPr>
              <a:t>Blockchain</a:t>
            </a:r>
            <a:r>
              <a:rPr lang="it-IT" dirty="0" smtClean="0">
                <a:solidFill>
                  <a:schemeClr val="tx1"/>
                </a:solidFill>
              </a:rPr>
              <a:t> a confronto</a:t>
            </a:r>
            <a:br>
              <a:rPr lang="it-IT" dirty="0" smtClean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5076118"/>
            <a:ext cx="2635045" cy="16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82937"/>
            <a:ext cx="11414505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l’header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è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costituiscono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L’hash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precedente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catena,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codice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 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a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dell’obiettivo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aggiusta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l’ostacolo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casual di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chiamata</a:t>
            </a:r>
            <a:r>
              <a:rPr lang="en-US" sz="24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“the nonce”.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</a:rPr>
              <a:t>Tutti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</a:rPr>
              <a:t>eccetto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l’ultimo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 smtClean="0">
                <a:solidFill>
                  <a:schemeClr val="tx1"/>
                </a:solidFill>
              </a:rPr>
              <a:t>questi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elementi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sono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conosciuti</a:t>
            </a:r>
            <a:r>
              <a:rPr lang="en-US" sz="2400" dirty="0" smtClean="0">
                <a:solidFill>
                  <a:schemeClr val="tx1"/>
                </a:solidFill>
              </a:rPr>
              <a:t> in </a:t>
            </a:r>
            <a:r>
              <a:rPr lang="en-US" sz="2400" b="1" dirty="0" err="1" smtClean="0">
                <a:solidFill>
                  <a:schemeClr val="tx1"/>
                </a:solidFill>
              </a:rPr>
              <a:t>anticipo</a:t>
            </a:r>
            <a:r>
              <a:rPr lang="en-US" sz="2400" dirty="0" smtClean="0">
                <a:solidFill>
                  <a:schemeClr val="tx1"/>
                </a:solidFill>
              </a:rPr>
              <a:t> prima </a:t>
            </a:r>
            <a:r>
              <a:rPr lang="en-US" sz="2400" dirty="0" err="1" smtClean="0">
                <a:solidFill>
                  <a:schemeClr val="tx1"/>
                </a:solidFill>
              </a:rPr>
              <a:t>che</a:t>
            </a:r>
            <a:r>
              <a:rPr lang="en-US" sz="2400" dirty="0" smtClean="0">
                <a:solidFill>
                  <a:schemeClr val="tx1"/>
                </a:solidFill>
              </a:rPr>
              <a:t> un </a:t>
            </a:r>
            <a:r>
              <a:rPr lang="en-US" sz="2400" b="1" dirty="0" err="1" smtClean="0">
                <a:solidFill>
                  <a:schemeClr val="tx1"/>
                </a:solidFill>
              </a:rPr>
              <a:t>blocco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aggiunto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alla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catena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Le parti di un Blocco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91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7F920-DCCD-CF89-645E-EE041C3494AA}"/>
              </a:ext>
            </a:extLst>
          </p:cNvPr>
          <p:cNvSpPr txBox="1"/>
          <p:nvPr/>
        </p:nvSpPr>
        <p:spPr>
          <a:xfrm>
            <a:off x="825119" y="1557338"/>
            <a:ext cx="10105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https://blog.osservatori.net/it_it/blockchain-spiegazione-significato-applicazioni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A09C18-D12E-BFB8-4B6E-19C2D19894CD}"/>
              </a:ext>
            </a:extLst>
          </p:cNvPr>
          <p:cNvSpPr txBox="1"/>
          <p:nvPr/>
        </p:nvSpPr>
        <p:spPr>
          <a:xfrm>
            <a:off x="825119" y="225350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https://www.zerounoweb.it/cio-innovation/blockchain-architettura-applicazioni-scenari-futuri/</a:t>
            </a:r>
          </a:p>
        </p:txBody>
      </p:sp>
      <p:sp>
        <p:nvSpPr>
          <p:cNvPr id="2" name="Rettangolo 1"/>
          <p:cNvSpPr/>
          <p:nvPr/>
        </p:nvSpPr>
        <p:spPr>
          <a:xfrm>
            <a:off x="825119" y="3226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https://www.fortuneita.com/2021/12/10/la-nuova-strada-del-crypto-il-mining-a-rate/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5119" y="410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https://www.bitstamp.net/learn/crypto-101/what-are-blocks-in-the-blockchain/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5119" y="5010667"/>
            <a:ext cx="3996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https://youngplatform.com/glossary/hash/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47251" y="5642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https://blog.osservatori.net/it_it/distributed-ledger-technology-significato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19" y="1020570"/>
            <a:ext cx="11043921" cy="690264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https://www.informamuse.com/una-blockchain-due-tipi-di-ledger-permissionless-o-permissioned/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735048" y="1843208"/>
            <a:ext cx="464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https://it.wikipedia.org/wiki/IOTA_(criptovaluta)</a:t>
            </a:r>
          </a:p>
        </p:txBody>
      </p:sp>
    </p:spTree>
    <p:extLst>
      <p:ext uri="{BB962C8B-B14F-4D97-AF65-F5344CB8AC3E}">
        <p14:creationId xmlns:p14="http://schemas.microsoft.com/office/powerpoint/2010/main" val="159042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807" y="1232693"/>
            <a:ext cx="1162172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particolarità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rilevanza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modalità con cui la rete aggiorna il registro, le caratteristiche fondamentali che distinguono i vari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tre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meccanismo di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6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 del </a:t>
            </a:r>
            <a:r>
              <a:rPr lang="it-IT" sz="26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soluzioni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propriamente dette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quelle che si ispirano alla piattaforma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aggiungono due ulteriori caratteristiche che non necessariamente si trovano nei sistemi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trasferimenti e </a:t>
            </a:r>
            <a:r>
              <a:rPr lang="it-IT" sz="24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269652"/>
            <a:ext cx="11269662" cy="1154162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Caratteristiche </a:t>
            </a:r>
            <a:r>
              <a:rPr lang="it-IT" dirty="0">
                <a:solidFill>
                  <a:schemeClr val="tx1"/>
                </a:solidFill>
              </a:rPr>
              <a:t>delle Distributed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Technology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840" y="1409674"/>
            <a:ext cx="1133754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della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tipologia di rete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si distingue tra sistemi: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per accedere bisogna registrarsi e identificarsi e quindi essere autorizzati da un ente centrale o dalla rete stessa;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it-IT" sz="24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 in cui chiunque può accedere senza autorizzazione.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il meccanismo di consenso è più semplice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quando un nodo propone una l’aggiunta di una transazione, ne viene verificata la validità e si vota 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maggioranza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sull’opportunità di aggiungerla al registro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3" y="337215"/>
            <a:ext cx="11269662" cy="1538883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76" y="4970882"/>
            <a:ext cx="4253656" cy="1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099827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invece, i meccanismi di consenso sono più complessi (basati ad esempio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Stake1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 evitare che un soggetto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malevolo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possa creare numerose identità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fittizie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influenzare il processo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permesso appunto, prevedono l'esistenza di uno o più attori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-selezionati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svolgono la funzione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 network.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solo agente viene definita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mentre se il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più di uno viene definito come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DLT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consortium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301519"/>
            <a:ext cx="1104743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</a:t>
            </a: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permettono poi di definire speciali regole per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l’accesso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visibilità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tutti i dati. 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Introducono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quindi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concetto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di definizione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regole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comportamento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it-IT" sz="2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permissioned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più performanti, veloci e più vicine alle esigenze delle imprese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rispetto alle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permissionless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Ledgers</a:t>
            </a:r>
            <a:r>
              <a:rPr lang="it-IT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31" y="1526920"/>
            <a:ext cx="11269662" cy="380540"/>
          </a:xfrm>
        </p:spPr>
        <p:txBody>
          <a:bodyPr/>
          <a:lstStyle/>
          <a:p>
            <a:r>
              <a:rPr lang="it-IT" dirty="0" err="1" smtClean="0">
                <a:solidFill>
                  <a:schemeClr val="tx1"/>
                </a:solidFill>
              </a:rPr>
              <a:t>Permission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Permissionless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Ledger</a:t>
            </a: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/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it-IT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36" y="4794578"/>
            <a:ext cx="4481208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3403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459159c4-d20a-4ff3-9b11-fbd127bd52e5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79261c3-551f-4e86-913f-177e0e529669"/>
    <ds:schemaRef ds:uri="c58f2efd-82a8-4ecf-b395-8c25e928921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26920</TotalTime>
  <Words>5286</Words>
  <Application>Microsoft Office PowerPoint</Application>
  <PresentationFormat>Widescreen</PresentationFormat>
  <Paragraphs>258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64" baseType="lpstr">
      <vt:lpstr>Arial</vt:lpstr>
      <vt:lpstr>Arial Narrow</vt:lpstr>
      <vt:lpstr>Calibri</vt:lpstr>
      <vt:lpstr>Courier New</vt:lpstr>
      <vt:lpstr>Domine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Distributed Ledger e Blockchain a confronto </vt:lpstr>
      <vt:lpstr>Distributed Ledger e Blockchain a confronto </vt:lpstr>
      <vt:lpstr>Caratteristiche delle Distributed Ledger Technology  </vt:lpstr>
      <vt:lpstr>Permission Ledger e Permissionless Ledger   </vt:lpstr>
      <vt:lpstr>Permission Ledger e Permissionless Ledger   </vt:lpstr>
      <vt:lpstr>Permission Ledger e Permissionless Ledger   </vt:lpstr>
      <vt:lpstr>Caratteristiche dei Sistemi Blockchain</vt:lpstr>
      <vt:lpstr>Caratteristiche dei Sistemi Blockchain</vt:lpstr>
      <vt:lpstr>IOTA (criptovaluta) </vt:lpstr>
      <vt:lpstr>IOTA (criptovaluta) </vt:lpstr>
      <vt:lpstr>IOTA (criptovaluta) </vt:lpstr>
      <vt:lpstr>IOTA (criptovaluta) </vt:lpstr>
      <vt:lpstr>IOTA (criptovaluta) </vt:lpstr>
      <vt:lpstr>IOTA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Ripple (criptovaluta) </vt:lpstr>
      <vt:lpstr>Come funziona Ripple</vt:lpstr>
      <vt:lpstr>Validazione della Transazione XRP </vt:lpstr>
      <vt:lpstr>Blockchain </vt:lpstr>
      <vt:lpstr>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</vt:lpstr>
      <vt:lpstr>Architetture di Blockchain più nel dettaglio </vt:lpstr>
      <vt:lpstr>Architetture di Blockchain più nel dettaglio </vt:lpstr>
      <vt:lpstr>Architetture di Blockchain più nel dettaglio </vt:lpstr>
      <vt:lpstr>Architetture di Blockchain più nel dettaglio </vt:lpstr>
      <vt:lpstr>Le parti di un Blocco </vt:lpstr>
      <vt:lpstr>Le parti di un Blocco </vt:lpstr>
      <vt:lpstr>Le parti di un Blocco </vt:lpstr>
      <vt:lpstr>Le parti di un Blocco 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661</cp:revision>
  <dcterms:created xsi:type="dcterms:W3CDTF">2020-06-26T06:32:12Z</dcterms:created>
  <dcterms:modified xsi:type="dcterms:W3CDTF">2023-04-15T11:20:06Z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