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51"/>
  </p:notesMasterIdLst>
  <p:sldIdLst>
    <p:sldId id="256" r:id="rId6"/>
    <p:sldId id="319" r:id="rId7"/>
    <p:sldId id="340" r:id="rId8"/>
    <p:sldId id="341" r:id="rId9"/>
    <p:sldId id="342" r:id="rId10"/>
    <p:sldId id="344" r:id="rId11"/>
    <p:sldId id="345" r:id="rId12"/>
    <p:sldId id="346" r:id="rId13"/>
    <p:sldId id="347" r:id="rId14"/>
    <p:sldId id="348" r:id="rId15"/>
    <p:sldId id="349" r:id="rId16"/>
    <p:sldId id="351" r:id="rId17"/>
    <p:sldId id="352" r:id="rId18"/>
    <p:sldId id="353" r:id="rId19"/>
    <p:sldId id="355" r:id="rId20"/>
    <p:sldId id="356" r:id="rId21"/>
    <p:sldId id="336" r:id="rId22"/>
    <p:sldId id="359" r:id="rId23"/>
    <p:sldId id="338" r:id="rId24"/>
    <p:sldId id="337" r:id="rId25"/>
    <p:sldId id="360" r:id="rId26"/>
    <p:sldId id="363" r:id="rId27"/>
    <p:sldId id="364" r:id="rId28"/>
    <p:sldId id="365" r:id="rId29"/>
    <p:sldId id="366" r:id="rId30"/>
    <p:sldId id="367" r:id="rId31"/>
    <p:sldId id="376" r:id="rId32"/>
    <p:sldId id="377" r:id="rId33"/>
    <p:sldId id="361" r:id="rId34"/>
    <p:sldId id="378" r:id="rId35"/>
    <p:sldId id="379" r:id="rId36"/>
    <p:sldId id="380" r:id="rId37"/>
    <p:sldId id="381" r:id="rId38"/>
    <p:sldId id="357" r:id="rId39"/>
    <p:sldId id="362" r:id="rId40"/>
    <p:sldId id="368" r:id="rId41"/>
    <p:sldId id="369" r:id="rId42"/>
    <p:sldId id="370" r:id="rId43"/>
    <p:sldId id="371" r:id="rId44"/>
    <p:sldId id="372" r:id="rId45"/>
    <p:sldId id="373" r:id="rId46"/>
    <p:sldId id="374" r:id="rId47"/>
    <p:sldId id="375" r:id="rId48"/>
    <p:sldId id="358" r:id="rId49"/>
    <p:sldId id="343" r:id="rId50"/>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Gill Sans MT" panose="020B0502020104020203" pitchFamily="34" charset="0"/>
        <a:ea typeface="+mn-ea"/>
        <a:cs typeface="+mn-cs"/>
      </a:defRPr>
    </a:lvl5pPr>
    <a:lvl6pPr marL="2286000" algn="l" defTabSz="914400" rtl="0" eaLnBrk="1" latinLnBrk="0" hangingPunct="1">
      <a:defRPr kern="1200">
        <a:solidFill>
          <a:schemeClr val="tx1"/>
        </a:solidFill>
        <a:latin typeface="Gill Sans MT" panose="020B0502020104020203" pitchFamily="34" charset="0"/>
        <a:ea typeface="+mn-ea"/>
        <a:cs typeface="+mn-cs"/>
      </a:defRPr>
    </a:lvl6pPr>
    <a:lvl7pPr marL="2743200" algn="l" defTabSz="914400" rtl="0" eaLnBrk="1" latinLnBrk="0" hangingPunct="1">
      <a:defRPr kern="1200">
        <a:solidFill>
          <a:schemeClr val="tx1"/>
        </a:solidFill>
        <a:latin typeface="Gill Sans MT" panose="020B0502020104020203" pitchFamily="34" charset="0"/>
        <a:ea typeface="+mn-ea"/>
        <a:cs typeface="+mn-cs"/>
      </a:defRPr>
    </a:lvl7pPr>
    <a:lvl8pPr marL="3200400" algn="l" defTabSz="914400" rtl="0" eaLnBrk="1" latinLnBrk="0" hangingPunct="1">
      <a:defRPr kern="1200">
        <a:solidFill>
          <a:schemeClr val="tx1"/>
        </a:solidFill>
        <a:latin typeface="Gill Sans MT" panose="020B0502020104020203" pitchFamily="34" charset="0"/>
        <a:ea typeface="+mn-ea"/>
        <a:cs typeface="+mn-cs"/>
      </a:defRPr>
    </a:lvl8pPr>
    <a:lvl9pPr marL="3657600" algn="l" defTabSz="914400" rtl="0" eaLnBrk="1" latinLnBrk="0" hangingPunct="1">
      <a:defRPr kern="1200">
        <a:solidFill>
          <a:schemeClr val="tx1"/>
        </a:solidFill>
        <a:latin typeface="Gill Sans MT" panose="020B0502020104020203" pitchFamily="34" charset="0"/>
        <a:ea typeface="+mn-ea"/>
        <a:cs typeface="+mn-cs"/>
      </a:defRPr>
    </a:lvl9pPr>
  </p:defaultTextStyle>
  <p:extLst>
    <p:ext uri="{EFAFB233-063F-42B5-8137-9DF3F51BA10A}">
      <p15:sldGuideLst xmlns:p15="http://schemas.microsoft.com/office/powerpoint/2012/main">
        <p15:guide id="1" pos="7401">
          <p15:clr>
            <a:srgbClr val="A4A3A4"/>
          </p15:clr>
        </p15:guide>
        <p15:guide id="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2A2A"/>
    <a:srgbClr val="7B7C7E"/>
    <a:srgbClr val="932338"/>
    <a:srgbClr val="6364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le chiaro 2 - Color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Stile 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96265" autoAdjust="0"/>
  </p:normalViewPr>
  <p:slideViewPr>
    <p:cSldViewPr snapToGrid="0" showGuides="1">
      <p:cViewPr varScale="1">
        <p:scale>
          <a:sx n="52" d="100"/>
          <a:sy n="52" d="100"/>
        </p:scale>
        <p:origin x="114" y="1290"/>
      </p:cViewPr>
      <p:guideLst>
        <p:guide pos="7401"/>
        <p:guide orient="horz" pos="4178"/>
      </p:guideLst>
    </p:cSldViewPr>
  </p:slideViewPr>
  <p:outlineViewPr>
    <p:cViewPr>
      <p:scale>
        <a:sx n="33" d="100"/>
        <a:sy n="33" d="100"/>
      </p:scale>
      <p:origin x="0" y="0"/>
    </p:cViewPr>
  </p:outlineViewPr>
  <p:notesTextViewPr>
    <p:cViewPr>
      <p:scale>
        <a:sx n="1" d="1"/>
        <a:sy n="1" d="1"/>
      </p:scale>
      <p:origin x="0" y="0"/>
    </p:cViewPr>
  </p:notesTextViewPr>
  <p:gridSpacing cx="54000" cy="540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5F835E2-227D-43BA-B3A5-E9E433264387}" type="datetimeFigureOut">
              <a:rPr lang="en-US"/>
              <a:pPr>
                <a:defRPr/>
              </a:pPr>
              <a:t>7/5/2022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F5F5882C-B867-4FE7-97C9-87FBF93DC802}"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dice o elenco punta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81153"/>
          </a:xfrm>
        </p:spPr>
        <p:txBody>
          <a:bodyPr lIns="0" tIns="0" rIns="0" bIns="0">
            <a:noAutofit/>
          </a:bodyPr>
          <a:lstStyle>
            <a:lvl1pPr marL="285750" indent="-285750">
              <a:spcAft>
                <a:spcPts val="1800"/>
              </a:spcAft>
              <a:buSzPct val="120000"/>
              <a:buFont typeface="Courier New" panose="02070309020205020404" pitchFamily="49" charset="0"/>
              <a:buChar char="o"/>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9"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
        <p:nvSpPr>
          <p:cNvPr id="8" name="Footer Placeholder 4">
            <a:extLst>
              <a:ext uri="{FF2B5EF4-FFF2-40B4-BE49-F238E27FC236}">
                <a16:creationId xmlns:a16="http://schemas.microsoft.com/office/drawing/2014/main" id="{C2053620-96AC-EF47-823B-D2E90BBCE586}"/>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0" name="Slide Number Placeholder 5">
            <a:extLst>
              <a:ext uri="{FF2B5EF4-FFF2-40B4-BE49-F238E27FC236}">
                <a16:creationId xmlns:a16="http://schemas.microsoft.com/office/drawing/2014/main" id="{FF4E3F12-6C4D-C642-90EC-9F9AE3161A4F}"/>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Rectangle 8">
            <a:extLst>
              <a:ext uri="{FF2B5EF4-FFF2-40B4-BE49-F238E27FC236}">
                <a16:creationId xmlns:a16="http://schemas.microsoft.com/office/drawing/2014/main" id="{6BE73488-10D2-46C5-8886-B5262B4036E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0">
            <a:extLst>
              <a:ext uri="{FF2B5EF4-FFF2-40B4-BE49-F238E27FC236}">
                <a16:creationId xmlns:a16="http://schemas.microsoft.com/office/drawing/2014/main" id="{9DFCC48B-BCC3-4AAB-8EE4-592BE912D5A8}"/>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9">
            <a:extLst>
              <a:ext uri="{FF2B5EF4-FFF2-40B4-BE49-F238E27FC236}">
                <a16:creationId xmlns:a16="http://schemas.microsoft.com/office/drawing/2014/main" id="{02EE5703-F2FA-4A41-8927-030A564B0F80}"/>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39054892"/>
      </p:ext>
    </p:extLst>
  </p:cSld>
  <p:clrMapOvr>
    <a:masterClrMapping/>
  </p:clrMapOvr>
  <p:extLst>
    <p:ext uri="{DCECCB84-F9BA-43D5-87BE-67443E8EF086}">
      <p15:sldGuideLst xmlns:p15="http://schemas.microsoft.com/office/powerpoint/2012/main">
        <p15:guide id="1" orient="horz" pos="4178"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dascalia+grafico o tavola gran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83042" cy="662557"/>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Content Placeholder 3"/>
          <p:cNvSpPr>
            <a:spLocks noGrp="1"/>
          </p:cNvSpPr>
          <p:nvPr>
            <p:ph sz="half" idx="2"/>
          </p:nvPr>
        </p:nvSpPr>
        <p:spPr>
          <a:xfrm>
            <a:off x="463786" y="2319687"/>
            <a:ext cx="11283042" cy="3630263"/>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4" name="Footer Placeholder 4">
            <a:extLst>
              <a:ext uri="{FF2B5EF4-FFF2-40B4-BE49-F238E27FC236}">
                <a16:creationId xmlns:a16="http://schemas.microsoft.com/office/drawing/2014/main" id="{A4B33C25-F53C-40FF-87FE-5A1021509E50}"/>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7" name="Rectangle 8">
            <a:extLst>
              <a:ext uri="{FF2B5EF4-FFF2-40B4-BE49-F238E27FC236}">
                <a16:creationId xmlns:a16="http://schemas.microsoft.com/office/drawing/2014/main" id="{96897485-CF07-4D6A-ABB8-A29D7DC57109}"/>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BC91E05A-8494-49B6-B257-61F68DA8B315}"/>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9">
            <a:extLst>
              <a:ext uri="{FF2B5EF4-FFF2-40B4-BE49-F238E27FC236}">
                <a16:creationId xmlns:a16="http://schemas.microsoft.com/office/drawing/2014/main" id="{422199A7-2A62-43D5-872A-CD0B9A3D6E61}"/>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0" name="Slide Number Placeholder 5">
            <a:extLst>
              <a:ext uri="{FF2B5EF4-FFF2-40B4-BE49-F238E27FC236}">
                <a16:creationId xmlns:a16="http://schemas.microsoft.com/office/drawing/2014/main" id="{1B2ED1D9-25D5-4BB7-87C2-D519D9336366}"/>
              </a:ext>
            </a:extLst>
          </p:cNvPr>
          <p:cNvSpPr>
            <a:spLocks noGrp="1"/>
          </p:cNvSpPr>
          <p:nvPr>
            <p:ph type="sldNum" sz="quarter" idx="14"/>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1"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69949798"/>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48324380-A91B-40DB-8B06-87F1716A8EF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9376CEDB-6160-4575-AAD8-45EA5C0ED54C}"/>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2942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Tree>
    <p:extLst>
      <p:ext uri="{BB962C8B-B14F-4D97-AF65-F5344CB8AC3E}">
        <p14:creationId xmlns:p14="http://schemas.microsoft.com/office/powerpoint/2010/main" val="355364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1 colonn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4201" y="1557338"/>
            <a:ext cx="11264002" cy="4472526"/>
          </a:xfrm>
        </p:spPr>
        <p:txBody>
          <a:bodyPr lIns="0" tIns="0" rIns="0" bIns="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2" name="Title Placeholder 1">
            <a:extLst>
              <a:ext uri="{FF2B5EF4-FFF2-40B4-BE49-F238E27FC236}">
                <a16:creationId xmlns:a16="http://schemas.microsoft.com/office/drawing/2014/main" id="{86F2967F-3AC1-482F-9FA1-FB5058EEC437}"/>
              </a:ext>
            </a:extLst>
          </p:cNvPr>
          <p:cNvSpPr>
            <a:spLocks noGrp="1"/>
          </p:cNvSpPr>
          <p:nvPr>
            <p:ph type="title"/>
          </p:nvPr>
        </p:nvSpPr>
        <p:spPr>
          <a:xfrm>
            <a:off x="468895" y="503475"/>
            <a:ext cx="11269308" cy="384721"/>
          </a:xfrm>
          <a:prstGeom prst="rect">
            <a:avLst/>
          </a:prstGeom>
        </p:spPr>
        <p:txBody>
          <a:bodyPr lIns="0" tIns="0" rIns="0" bIns="0" rtlCol="0">
            <a:spAutoFit/>
          </a:bodyPr>
          <a:lstStyle>
            <a:lvl1pPr>
              <a:lnSpc>
                <a:spcPts val="3000"/>
              </a:lnSpc>
              <a:defRPr sz="2800" cap="none"/>
            </a:lvl1pPr>
          </a:lstStyle>
          <a:p>
            <a:r>
              <a:rPr lang="it-IT" dirty="0"/>
              <a:t>Fare clic per modificare lo stile del titolo dello schema</a:t>
            </a:r>
            <a:endParaRPr lang="en-US" dirty="0"/>
          </a:p>
        </p:txBody>
      </p:sp>
      <p:sp>
        <p:nvSpPr>
          <p:cNvPr id="13" name="Rectangle 8">
            <a:extLst>
              <a:ext uri="{FF2B5EF4-FFF2-40B4-BE49-F238E27FC236}">
                <a16:creationId xmlns:a16="http://schemas.microsoft.com/office/drawing/2014/main" id="{BB147208-B303-4867-B415-427BFDB712A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3AC1916D-DE81-4DEB-837D-9B1EBBEBAB9E}"/>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EA5C2815-3F5D-4F03-A9B8-AD61D140AB8F}"/>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3DB52600-6114-4FF8-A64F-1419078C066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C98E623A-5D96-4DDD-91E6-E567C5082EFA}"/>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Tree>
    <p:extLst>
      <p:ext uri="{BB962C8B-B14F-4D97-AF65-F5344CB8AC3E}">
        <p14:creationId xmlns:p14="http://schemas.microsoft.com/office/powerpoint/2010/main" val="165202861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sto 2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6" y="1557338"/>
            <a:ext cx="11276765" cy="4472526"/>
          </a:xfrm>
        </p:spPr>
        <p:txBody>
          <a:bodyPr lIns="0" tIns="0" rIns="0" bIns="0" numCol="2" spcCol="54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85F80FCE-DB62-4AE9-8E37-C5ECE83CEA2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5337BA55-D4F4-482D-9902-A7DF343CF4BD}"/>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1E77F523-A47D-4ED1-A730-DF546267408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BC87520E-C40B-4CBE-A2FA-D2587AA9999C}"/>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98ED1510-B77E-4E58-8FB2-F06301CA45C2}"/>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527588422"/>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o 3 colon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3787" y="1557337"/>
            <a:ext cx="11269308" cy="4392613"/>
          </a:xfrm>
        </p:spPr>
        <p:txBody>
          <a:bodyPr lIns="0" tIns="0" rIns="0" bIns="0" numCol="3" spcCol="432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Rectangle 8">
            <a:extLst>
              <a:ext uri="{FF2B5EF4-FFF2-40B4-BE49-F238E27FC236}">
                <a16:creationId xmlns:a16="http://schemas.microsoft.com/office/drawing/2014/main" id="{A97EA33F-8FE6-43F7-B87B-F8A75881DC82}"/>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0">
            <a:extLst>
              <a:ext uri="{FF2B5EF4-FFF2-40B4-BE49-F238E27FC236}">
                <a16:creationId xmlns:a16="http://schemas.microsoft.com/office/drawing/2014/main" id="{4457ED34-8FD7-4334-B58D-DE5268F487B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E95361B-2753-4630-8435-D8D6DFA2E2B3}"/>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7" name="Footer Placeholder 4">
            <a:extLst>
              <a:ext uri="{FF2B5EF4-FFF2-40B4-BE49-F238E27FC236}">
                <a16:creationId xmlns:a16="http://schemas.microsoft.com/office/drawing/2014/main" id="{2EA2B975-3B1B-40A2-9512-420987E4167F}"/>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9" name="Slide Number Placeholder 5">
            <a:extLst>
              <a:ext uri="{FF2B5EF4-FFF2-40B4-BE49-F238E27FC236}">
                <a16:creationId xmlns:a16="http://schemas.microsoft.com/office/drawing/2014/main" id="{2FD83117-18D4-4F50-B150-B24C3ADCCAF6}"/>
              </a:ext>
            </a:extLst>
          </p:cNvPr>
          <p:cNvSpPr>
            <a:spLocks noGrp="1"/>
          </p:cNvSpPr>
          <p:nvPr>
            <p:ph type="sldNum" sz="quarter" idx="11"/>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0"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092070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sto+grafico piccol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519" y="1557338"/>
            <a:ext cx="7305513"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13" name="Text Placeholder 3">
            <a:extLst>
              <a:ext uri="{FF2B5EF4-FFF2-40B4-BE49-F238E27FC236}">
                <a16:creationId xmlns:a16="http://schemas.microsoft.com/office/drawing/2014/main" id="{8FE997AC-2DEF-4982-9219-0DE8E80C2C1D}"/>
              </a:ext>
            </a:extLst>
          </p:cNvPr>
          <p:cNvSpPr>
            <a:spLocks noGrp="1"/>
          </p:cNvSpPr>
          <p:nvPr>
            <p:ph type="body" sz="half" idx="11" hasCustomPrompt="1"/>
          </p:nvPr>
        </p:nvSpPr>
        <p:spPr>
          <a:xfrm>
            <a:off x="8162224" y="1696688"/>
            <a:ext cx="3492000" cy="457200"/>
          </a:xfrm>
        </p:spPr>
        <p:txBody>
          <a:bodyPr lIns="0" tIns="0" rIns="0" bIns="0">
            <a:no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18" name="Rectangle 8">
            <a:extLst>
              <a:ext uri="{FF2B5EF4-FFF2-40B4-BE49-F238E27FC236}">
                <a16:creationId xmlns:a16="http://schemas.microsoft.com/office/drawing/2014/main" id="{BFF0EAD9-FB2A-4B10-AC7E-2867676F5114}"/>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0">
            <a:extLst>
              <a:ext uri="{FF2B5EF4-FFF2-40B4-BE49-F238E27FC236}">
                <a16:creationId xmlns:a16="http://schemas.microsoft.com/office/drawing/2014/main" id="{4DE85F56-C820-4265-A4F2-F29B8154D70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9">
            <a:extLst>
              <a:ext uri="{FF2B5EF4-FFF2-40B4-BE49-F238E27FC236}">
                <a16:creationId xmlns:a16="http://schemas.microsoft.com/office/drawing/2014/main" id="{6D6C4BEC-89CF-43B7-9CD5-49EE71B27928}"/>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2" name="Footer Placeholder 4">
            <a:extLst>
              <a:ext uri="{FF2B5EF4-FFF2-40B4-BE49-F238E27FC236}">
                <a16:creationId xmlns:a16="http://schemas.microsoft.com/office/drawing/2014/main" id="{C1DD249C-FFFA-4674-9CB5-ABEFDF50413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48756CF5-11CA-40E9-BF7A-4F15C16E34DC}"/>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095217166"/>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sto piccolo+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25132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8895" y="1557338"/>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436695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436694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6C03E07E-3B47-479C-ADF1-A58628B5A275}"/>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1744056969"/>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co + colonna libera a destra">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473075" y="1557338"/>
            <a:ext cx="7485063"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8207439" y="1560749"/>
            <a:ext cx="3528947"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0E25EF9-674A-4A68-B7E8-41ACE37CAFAA}"/>
              </a:ext>
            </a:extLst>
          </p:cNvPr>
          <p:cNvSpPr>
            <a:spLocks noGrp="1"/>
          </p:cNvSpPr>
          <p:nvPr>
            <p:ph type="body" sz="half" idx="11" hasCustomPrompt="1"/>
          </p:nvPr>
        </p:nvSpPr>
        <p:spPr>
          <a:xfrm>
            <a:off x="588700" y="1679423"/>
            <a:ext cx="7253812" cy="457386"/>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a:t>
            </a:r>
          </a:p>
        </p:txBody>
      </p:sp>
      <p:sp>
        <p:nvSpPr>
          <p:cNvPr id="21" name="Content Placeholder 3">
            <a:extLst>
              <a:ext uri="{FF2B5EF4-FFF2-40B4-BE49-F238E27FC236}">
                <a16:creationId xmlns:a16="http://schemas.microsoft.com/office/drawing/2014/main" id="{9BCFAF2C-DE26-450A-8C7B-A22A26FF4391}"/>
              </a:ext>
            </a:extLst>
          </p:cNvPr>
          <p:cNvSpPr>
            <a:spLocks noGrp="1"/>
          </p:cNvSpPr>
          <p:nvPr>
            <p:ph sz="half" idx="2"/>
          </p:nvPr>
        </p:nvSpPr>
        <p:spPr>
          <a:xfrm>
            <a:off x="588699" y="2165685"/>
            <a:ext cx="7253813" cy="3704166"/>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D9D4E6DC-14B8-4843-AA1D-57AA39AE5B3E}"/>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91CC3821-0B1E-41AB-852F-4CB74E2EA3CC}"/>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75FDA81B-88AF-4AF4-8B43-18134CE8E446}"/>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51A03A1C-8D78-4F26-8F73-B711C52ED0D9}"/>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13" name="Slide Number Placeholder 5">
            <a:extLst>
              <a:ext uri="{FF2B5EF4-FFF2-40B4-BE49-F238E27FC236}">
                <a16:creationId xmlns:a16="http://schemas.microsoft.com/office/drawing/2014/main" id="{FB3668A3-50F9-4865-BCB1-15BD808B594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22"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375704632"/>
      </p:ext>
    </p:extLst>
  </p:cSld>
  <p:clrMapOvr>
    <a:masterClrMapping/>
  </p:clrMapOvr>
  <p:extLst>
    <p:ext uri="{DCECCB84-F9BA-43D5-87BE-67443E8EF086}">
      <p15:sldGuideLst xmlns:p15="http://schemas.microsoft.com/office/powerpoint/2012/main">
        <p15:guide id="1" orient="horz" pos="374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tà testo+metà grafic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FFAF148-8C21-EB4F-9093-19ADD1A51882}"/>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 name="Text Placeholder 2"/>
          <p:cNvSpPr>
            <a:spLocks noGrp="1"/>
          </p:cNvSpPr>
          <p:nvPr>
            <p:ph type="body" idx="1"/>
          </p:nvPr>
        </p:nvSpPr>
        <p:spPr>
          <a:xfrm>
            <a:off x="463786" y="1557338"/>
            <a:ext cx="5472000" cy="4392612"/>
          </a:xfrm>
        </p:spPr>
        <p:txBody>
          <a:bodyPr lIns="0" tIns="0" rIns="0" bIns="0" spcCol="360000">
            <a:noAutofit/>
          </a:bodyPr>
          <a:lstStyle>
            <a:lvl1pPr marL="0" indent="0">
              <a:buNone/>
              <a:defRPr sz="1800" b="0">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20" name="Text Placeholder 3">
            <a:extLst>
              <a:ext uri="{FF2B5EF4-FFF2-40B4-BE49-F238E27FC236}">
                <a16:creationId xmlns:a16="http://schemas.microsoft.com/office/drawing/2014/main" id="{1BE1843A-CB5F-4920-B032-23C22AAE931F}"/>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1" name="Content Placeholder 3">
            <a:extLst>
              <a:ext uri="{FF2B5EF4-FFF2-40B4-BE49-F238E27FC236}">
                <a16:creationId xmlns:a16="http://schemas.microsoft.com/office/drawing/2014/main" id="{22E57A97-B19C-4884-84CD-94CF8F6244FF}"/>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Rectangle 8">
            <a:extLst>
              <a:ext uri="{FF2B5EF4-FFF2-40B4-BE49-F238E27FC236}">
                <a16:creationId xmlns:a16="http://schemas.microsoft.com/office/drawing/2014/main" id="{EBDED907-CBCE-4C48-8974-1732296AB56B}"/>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F1D4BD23-7064-4A1A-B3B8-22936DC971AB}"/>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9">
            <a:extLst>
              <a:ext uri="{FF2B5EF4-FFF2-40B4-BE49-F238E27FC236}">
                <a16:creationId xmlns:a16="http://schemas.microsoft.com/office/drawing/2014/main" id="{45DD4428-CB25-4CE0-B3BD-9E45A9B024CE}"/>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19" name="Footer Placeholder 4">
            <a:extLst>
              <a:ext uri="{FF2B5EF4-FFF2-40B4-BE49-F238E27FC236}">
                <a16:creationId xmlns:a16="http://schemas.microsoft.com/office/drawing/2014/main" id="{0A34ABB8-E594-41C5-B46B-F19275F5E598}"/>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4" name="Slide Number Placeholder 5">
            <a:extLst>
              <a:ext uri="{FF2B5EF4-FFF2-40B4-BE49-F238E27FC236}">
                <a16:creationId xmlns:a16="http://schemas.microsoft.com/office/drawing/2014/main" id="{EB9757BE-24B5-4D77-9B24-FA598161B26F}"/>
              </a:ext>
            </a:extLst>
          </p:cNvPr>
          <p:cNvSpPr>
            <a:spLocks noGrp="1"/>
          </p:cNvSpPr>
          <p:nvPr>
            <p:ph type="sldNum" sz="quarter" idx="12"/>
          </p:nvPr>
        </p:nvSpPr>
        <p:spPr>
          <a:xfrm>
            <a:off x="323469" y="6397225"/>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13"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690147616"/>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e immagini affiancate">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C2F57ACB-1A9A-42A2-B0B9-3C24FCCE916F}"/>
              </a:ext>
            </a:extLst>
          </p:cNvPr>
          <p:cNvSpPr/>
          <p:nvPr userDrawn="1"/>
        </p:nvSpPr>
        <p:spPr>
          <a:xfrm>
            <a:off x="471488" y="1571124"/>
            <a:ext cx="5472112" cy="4392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21" name="Text Placeholder 3">
            <a:extLst>
              <a:ext uri="{FF2B5EF4-FFF2-40B4-BE49-F238E27FC236}">
                <a16:creationId xmlns:a16="http://schemas.microsoft.com/office/drawing/2014/main" id="{A0C542E8-A419-4B8E-8AE4-1D0DC75ADF26}"/>
              </a:ext>
            </a:extLst>
          </p:cNvPr>
          <p:cNvSpPr>
            <a:spLocks noGrp="1"/>
          </p:cNvSpPr>
          <p:nvPr>
            <p:ph type="body" sz="half" idx="12" hasCustomPrompt="1"/>
          </p:nvPr>
        </p:nvSpPr>
        <p:spPr>
          <a:xfrm>
            <a:off x="562922" y="1691683"/>
            <a:ext cx="5304733" cy="387373"/>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22" name="Content Placeholder 3">
            <a:extLst>
              <a:ext uri="{FF2B5EF4-FFF2-40B4-BE49-F238E27FC236}">
                <a16:creationId xmlns:a16="http://schemas.microsoft.com/office/drawing/2014/main" id="{3F3446B5-6360-4947-B444-A1DBFD655274}"/>
              </a:ext>
            </a:extLst>
          </p:cNvPr>
          <p:cNvSpPr>
            <a:spLocks noGrp="1"/>
          </p:cNvSpPr>
          <p:nvPr>
            <p:ph sz="half" idx="13"/>
          </p:nvPr>
        </p:nvSpPr>
        <p:spPr>
          <a:xfrm>
            <a:off x="562922" y="2172243"/>
            <a:ext cx="5304733" cy="3668732"/>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20" name="Rectangle 8">
            <a:extLst>
              <a:ext uri="{FF2B5EF4-FFF2-40B4-BE49-F238E27FC236}">
                <a16:creationId xmlns:a16="http://schemas.microsoft.com/office/drawing/2014/main" id="{D17306DB-EF2B-46DB-BE4C-67BA4581EC8A}"/>
              </a:ext>
            </a:extLst>
          </p:cNvPr>
          <p:cNvSpPr/>
          <p:nvPr userDrawn="1"/>
        </p:nvSpPr>
        <p:spPr>
          <a:xfrm>
            <a:off x="463550" y="1017025"/>
            <a:ext cx="3708400" cy="72000"/>
          </a:xfrm>
          <a:prstGeom prst="rect">
            <a:avLst/>
          </a:prstGeom>
          <a:solidFill>
            <a:srgbClr val="94263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0">
            <a:extLst>
              <a:ext uri="{FF2B5EF4-FFF2-40B4-BE49-F238E27FC236}">
                <a16:creationId xmlns:a16="http://schemas.microsoft.com/office/drawing/2014/main" id="{27663729-5A18-460D-BCC5-1C121255BEC2}"/>
              </a:ext>
            </a:extLst>
          </p:cNvPr>
          <p:cNvSpPr/>
          <p:nvPr userDrawn="1"/>
        </p:nvSpPr>
        <p:spPr>
          <a:xfrm>
            <a:off x="4251325" y="1017025"/>
            <a:ext cx="3706813" cy="72000"/>
          </a:xfrm>
          <a:prstGeom prst="rect">
            <a:avLst/>
          </a:prstGeom>
          <a:solidFill>
            <a:srgbClr val="CC2A2A">
              <a:alpha val="98824"/>
            </a:srgb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9">
            <a:extLst>
              <a:ext uri="{FF2B5EF4-FFF2-40B4-BE49-F238E27FC236}">
                <a16:creationId xmlns:a16="http://schemas.microsoft.com/office/drawing/2014/main" id="{88AE038F-3265-4340-AFAF-203DBF97366C}"/>
              </a:ext>
            </a:extLst>
          </p:cNvPr>
          <p:cNvSpPr/>
          <p:nvPr userDrawn="1"/>
        </p:nvSpPr>
        <p:spPr>
          <a:xfrm>
            <a:off x="8037513" y="1017025"/>
            <a:ext cx="3708400" cy="72000"/>
          </a:xfrm>
          <a:prstGeom prst="rect">
            <a:avLst/>
          </a:prstGeom>
          <a:solidFill>
            <a:srgbClr val="7B7C7E"/>
          </a:solidFill>
          <a:ln>
            <a:noFill/>
          </a:ln>
          <a:effectLst/>
        </p:spPr>
        <p:style>
          <a:lnRef idx="1">
            <a:schemeClr val="accent1"/>
          </a:lnRef>
          <a:fillRef idx="3">
            <a:schemeClr val="accent1"/>
          </a:fillRef>
          <a:effectRef idx="2">
            <a:schemeClr val="accent1"/>
          </a:effectRef>
          <a:fontRef idx="minor">
            <a:schemeClr val="lt1"/>
          </a:fontRef>
        </p:style>
      </p:sp>
      <p:sp>
        <p:nvSpPr>
          <p:cNvPr id="26" name="Footer Placeholder 4">
            <a:extLst>
              <a:ext uri="{FF2B5EF4-FFF2-40B4-BE49-F238E27FC236}">
                <a16:creationId xmlns:a16="http://schemas.microsoft.com/office/drawing/2014/main" id="{DDB77A0D-9AB4-48A1-82C5-A09A7D4F72D4}"/>
              </a:ext>
            </a:extLst>
          </p:cNvPr>
          <p:cNvSpPr>
            <a:spLocks noGrp="1"/>
          </p:cNvSpPr>
          <p:nvPr>
            <p:ph type="ftr" sz="quarter" idx="10"/>
          </p:nvPr>
        </p:nvSpPr>
        <p:spPr>
          <a:xfrm>
            <a:off x="898588" y="6394753"/>
            <a:ext cx="9644444" cy="259965"/>
          </a:xfrm>
          <a:prstGeom prst="rect">
            <a:avLst/>
          </a:prstGeom>
        </p:spPr>
        <p:txBody>
          <a:bodyPr vert="horz" lIns="0" tIns="0" rIns="0" bIns="0" rtlCol="0" anchor="b" anchorCtr="0"/>
          <a:lstStyle>
            <a:lvl1pPr algn="l" eaLnBrk="1" fontAlgn="auto" hangingPunct="1">
              <a:spcBef>
                <a:spcPts val="0"/>
              </a:spcBef>
              <a:spcAft>
                <a:spcPts val="0"/>
              </a:spcAft>
              <a:defRPr sz="900" cap="all" dirty="0">
                <a:solidFill>
                  <a:schemeClr val="tx1">
                    <a:lumMod val="65000"/>
                    <a:lumOff val="35000"/>
                  </a:schemeClr>
                </a:solidFill>
                <a:latin typeface="Arial" panose="020B0604020202020204" pitchFamily="34" charset="0"/>
                <a:cs typeface="Arial" panose="020B0604020202020204" pitchFamily="34" charset="0"/>
              </a:defRPr>
            </a:lvl1pPr>
          </a:lstStyle>
          <a:p>
            <a:pPr>
              <a:defRPr/>
            </a:pPr>
            <a:endParaRPr lang="en-US" dirty="0"/>
          </a:p>
        </p:txBody>
      </p:sp>
      <p:sp>
        <p:nvSpPr>
          <p:cNvPr id="29" name="Slide Number Placeholder 5">
            <a:extLst>
              <a:ext uri="{FF2B5EF4-FFF2-40B4-BE49-F238E27FC236}">
                <a16:creationId xmlns:a16="http://schemas.microsoft.com/office/drawing/2014/main" id="{ABB3C7F1-D02D-4858-A51B-B1211EF06EF0}"/>
              </a:ext>
            </a:extLst>
          </p:cNvPr>
          <p:cNvSpPr>
            <a:spLocks noGrp="1"/>
          </p:cNvSpPr>
          <p:nvPr>
            <p:ph type="sldNum" sz="quarter" idx="14"/>
          </p:nvPr>
        </p:nvSpPr>
        <p:spPr>
          <a:xfrm>
            <a:off x="323469" y="6405108"/>
            <a:ext cx="501650" cy="365125"/>
          </a:xfrm>
          <a:prstGeom prst="rect">
            <a:avLst/>
          </a:prstGeom>
        </p:spPr>
        <p:txBody>
          <a:bodyPr vert="horz" lIns="91440" tIns="45720" rIns="91440" bIns="45720" rtlCol="0" anchor="ctr"/>
          <a:lstStyle>
            <a:lvl1pPr algn="ctr" eaLnBrk="1" fontAlgn="auto" hangingPunct="1">
              <a:spcBef>
                <a:spcPts val="0"/>
              </a:spcBef>
              <a:spcAft>
                <a:spcPts val="0"/>
              </a:spcAft>
              <a:defRPr sz="1200" b="1" smtClean="0">
                <a:solidFill>
                  <a:srgbClr val="C00000"/>
                </a:solidFill>
                <a:latin typeface="Arial" panose="020B0604020202020204" pitchFamily="34" charset="0"/>
                <a:cs typeface="Arial" panose="020B0604020202020204" pitchFamily="34" charset="0"/>
              </a:defRPr>
            </a:lvl1pPr>
          </a:lstStyle>
          <a:p>
            <a:pPr>
              <a:defRPr/>
            </a:pPr>
            <a:fld id="{48B4153A-D4C5-4CEF-8992-0D8815C829E3}" type="slidenum">
              <a:rPr lang="en-US" smtClean="0"/>
              <a:pPr>
                <a:defRPr/>
              </a:pPr>
              <a:t>‹N›</a:t>
            </a:fld>
            <a:endParaRPr lang="en-US" dirty="0"/>
          </a:p>
        </p:txBody>
      </p:sp>
      <p:sp>
        <p:nvSpPr>
          <p:cNvPr id="30" name="Rettangolo 29">
            <a:extLst>
              <a:ext uri="{FF2B5EF4-FFF2-40B4-BE49-F238E27FC236}">
                <a16:creationId xmlns:a16="http://schemas.microsoft.com/office/drawing/2014/main" id="{2E11952F-B65E-4BC4-A306-BA5F2E5E1051}"/>
              </a:ext>
            </a:extLst>
          </p:cNvPr>
          <p:cNvSpPr/>
          <p:nvPr userDrawn="1"/>
        </p:nvSpPr>
        <p:spPr>
          <a:xfrm>
            <a:off x="6256216" y="1557338"/>
            <a:ext cx="5472000" cy="4392612"/>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31" name="Text Placeholder 3">
            <a:extLst>
              <a:ext uri="{FF2B5EF4-FFF2-40B4-BE49-F238E27FC236}">
                <a16:creationId xmlns:a16="http://schemas.microsoft.com/office/drawing/2014/main" id="{10FF5994-804D-479E-8547-F402AE8DD1DD}"/>
              </a:ext>
            </a:extLst>
          </p:cNvPr>
          <p:cNvSpPr>
            <a:spLocks noGrp="1"/>
          </p:cNvSpPr>
          <p:nvPr>
            <p:ph type="body" sz="half" idx="11" hasCustomPrompt="1"/>
          </p:nvPr>
        </p:nvSpPr>
        <p:spPr>
          <a:xfrm>
            <a:off x="6376432" y="1684420"/>
            <a:ext cx="5231635" cy="457200"/>
          </a:xfrm>
        </p:spPr>
        <p:txBody>
          <a:bodyPr lIns="0" tIns="0" rIns="0" bIns="0">
            <a:normAutofit/>
          </a:bodyPr>
          <a:lstStyle>
            <a:lvl1pPr marL="0" indent="0" algn="ctr">
              <a:buNone/>
              <a:defRPr sz="1400">
                <a:solidFill>
                  <a:srgbClr val="CC2A2A"/>
                </a:solidFill>
                <a:latin typeface="Arial Narrow" panose="020B0606020202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dirty="0"/>
              <a:t>FARE CLIC PER MODIFICARE GLI STILI DEL TESTO DELLO SCHEMA</a:t>
            </a:r>
          </a:p>
        </p:txBody>
      </p:sp>
      <p:sp>
        <p:nvSpPr>
          <p:cNvPr id="32" name="Content Placeholder 3">
            <a:extLst>
              <a:ext uri="{FF2B5EF4-FFF2-40B4-BE49-F238E27FC236}">
                <a16:creationId xmlns:a16="http://schemas.microsoft.com/office/drawing/2014/main" id="{4C0547B4-6D28-4C23-830C-984AB52D9776}"/>
              </a:ext>
            </a:extLst>
          </p:cNvPr>
          <p:cNvSpPr>
            <a:spLocks noGrp="1"/>
          </p:cNvSpPr>
          <p:nvPr>
            <p:ph sz="half" idx="2"/>
          </p:nvPr>
        </p:nvSpPr>
        <p:spPr>
          <a:xfrm>
            <a:off x="6376432" y="2220577"/>
            <a:ext cx="5231636" cy="3620398"/>
          </a:xfrm>
        </p:spPr>
        <p:txBody>
          <a:bodyPr>
            <a:normAutofit/>
          </a:bodyPr>
          <a:lstStyle>
            <a:lvl1pPr marL="0" indent="0">
              <a:buFontTx/>
              <a:buNone/>
              <a:defRPr sz="1600">
                <a:solidFill>
                  <a:schemeClr val="tx1">
                    <a:lumMod val="75000"/>
                    <a:lumOff val="25000"/>
                  </a:schemeClr>
                </a:solidFill>
              </a:defRPr>
            </a:lvl1pPr>
            <a:lvl2pPr marL="324000" indent="0">
              <a:buFontTx/>
              <a:buNone/>
              <a:defRPr/>
            </a:lvl2pPr>
            <a:lvl3pPr marL="630000" indent="0">
              <a:buFontTx/>
              <a:buNone/>
              <a:defRPr/>
            </a:lvl3pPr>
            <a:lvl4pPr marL="1008000" indent="0">
              <a:buFontTx/>
              <a:buNone/>
              <a:defRPr/>
            </a:lvl4pPr>
            <a:lvl5pPr marL="1368000" indent="0">
              <a:buFontTx/>
              <a:buNone/>
              <a:defRPr/>
            </a:lvl5pPr>
          </a:lstStyle>
          <a:p>
            <a:pPr lvl="0"/>
            <a:r>
              <a:rPr lang="it-IT" dirty="0"/>
              <a:t>Fare clic per modificare gli stili del testo dello schema</a:t>
            </a:r>
          </a:p>
          <a:p>
            <a:pPr lvl="1"/>
            <a:endParaRPr lang="en-US" dirty="0"/>
          </a:p>
        </p:txBody>
      </p:sp>
      <p:sp>
        <p:nvSpPr>
          <p:cNvPr id="15" name="Title Placeholder 1">
            <a:extLst>
              <a:ext uri="{FF2B5EF4-FFF2-40B4-BE49-F238E27FC236}">
                <a16:creationId xmlns:a16="http://schemas.microsoft.com/office/drawing/2014/main" id="{385672B4-73ED-0645-AF4D-5916A1BEEC00}"/>
              </a:ext>
            </a:extLst>
          </p:cNvPr>
          <p:cNvSpPr>
            <a:spLocks noGrp="1"/>
          </p:cNvSpPr>
          <p:nvPr>
            <p:ph type="title" hasCustomPrompt="1"/>
          </p:nvPr>
        </p:nvSpPr>
        <p:spPr>
          <a:xfrm>
            <a:off x="468895" y="503475"/>
            <a:ext cx="11269308" cy="384721"/>
          </a:xfrm>
          <a:prstGeom prst="rect">
            <a:avLst/>
          </a:prstGeom>
        </p:spPr>
        <p:txBody>
          <a:bodyPr lIns="0" tIns="0" rIns="0" bIns="0" rtlCol="0">
            <a:spAutoFit/>
          </a:bodyPr>
          <a:lstStyle>
            <a:lvl1pPr>
              <a:lnSpc>
                <a:spcPts val="3000"/>
              </a:lnSpc>
              <a:defRPr sz="2800" cap="none" baseline="0"/>
            </a:lvl1pPr>
          </a:lstStyle>
          <a:p>
            <a:r>
              <a:rPr lang="it-IT" dirty="0"/>
              <a:t>Fare clic per modificare lo stile del titolo dello schema</a:t>
            </a:r>
            <a:endParaRPr lang="en-US" dirty="0"/>
          </a:p>
        </p:txBody>
      </p:sp>
    </p:spTree>
    <p:extLst>
      <p:ext uri="{BB962C8B-B14F-4D97-AF65-F5344CB8AC3E}">
        <p14:creationId xmlns:p14="http://schemas.microsoft.com/office/powerpoint/2010/main" val="3774320508"/>
      </p:ext>
    </p:extLst>
  </p:cSld>
  <p:clrMapOvr>
    <a:masterClrMapping/>
  </p:clrMapOvr>
  <p:extLst>
    <p:ext uri="{DCECCB84-F9BA-43D5-87BE-67443E8EF086}">
      <p15:sldGuideLst xmlns:p15="http://schemas.microsoft.com/office/powerpoint/2012/main">
        <p15:guide id="1" orient="horz" pos="981"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8000" y="939800"/>
            <a:ext cx="112045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ltLang="it-IT"/>
              <a:t>Fare clic per modificare lo stile del titolo dello schema</a:t>
            </a:r>
            <a:endParaRPr lang="en-US" altLang="it-IT"/>
          </a:p>
        </p:txBody>
      </p:sp>
      <p:sp>
        <p:nvSpPr>
          <p:cNvPr id="1027" name="Text Placeholder 2"/>
          <p:cNvSpPr>
            <a:spLocks noGrp="1"/>
          </p:cNvSpPr>
          <p:nvPr>
            <p:ph type="body" idx="1"/>
          </p:nvPr>
        </p:nvSpPr>
        <p:spPr bwMode="auto">
          <a:xfrm>
            <a:off x="508000" y="2103438"/>
            <a:ext cx="112045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20" r:id="rId7"/>
    <p:sldLayoutId id="2147483714" r:id="rId8"/>
    <p:sldLayoutId id="2147483716" r:id="rId9"/>
    <p:sldLayoutId id="2147483715" r:id="rId10"/>
    <p:sldLayoutId id="2147483717" r:id="rId11"/>
    <p:sldLayoutId id="2147483721" r:id="rId12"/>
  </p:sldLayoutIdLst>
  <p:hf hdr="0" dt="0"/>
  <p:txStyles>
    <p:titleStyle>
      <a:lvl1pPr algn="l" defTabSz="457200" rtl="0" fontAlgn="base">
        <a:spcBef>
          <a:spcPct val="0"/>
        </a:spcBef>
        <a:spcAft>
          <a:spcPct val="0"/>
        </a:spcAft>
        <a:defRPr sz="2400" b="1" kern="1200">
          <a:solidFill>
            <a:srgbClr val="595959"/>
          </a:solidFill>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2pPr>
      <a:lvl3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3pPr>
      <a:lvl4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4pPr>
      <a:lvl5pPr algn="l" defTabSz="457200" rtl="0" fontAlgn="base">
        <a:spcBef>
          <a:spcPct val="0"/>
        </a:spcBef>
        <a:spcAft>
          <a:spcPct val="0"/>
        </a:spcAft>
        <a:defRPr sz="2400" b="1">
          <a:solidFill>
            <a:srgbClr val="595959"/>
          </a:solidFill>
          <a:latin typeface="Arial" panose="020B0604020202020204" pitchFamily="34" charset="0"/>
          <a:cs typeface="Arial" panose="020B0604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rtl="0" fontAlgn="t">
        <a:spcBef>
          <a:spcPct val="0"/>
        </a:spcBef>
        <a:spcAft>
          <a:spcPts val="1200"/>
        </a:spcAft>
        <a:buClr>
          <a:srgbClr val="CC2A2A"/>
        </a:buClr>
        <a:buSzPct val="100000"/>
        <a:defRPr kern="1200">
          <a:solidFill>
            <a:schemeClr val="tx2"/>
          </a:solidFill>
          <a:latin typeface="Arial" panose="020B0604020202020204" pitchFamily="34" charset="0"/>
          <a:ea typeface="+mn-ea"/>
          <a:cs typeface="Arial" panose="020B0604020202020204" pitchFamily="34" charset="0"/>
        </a:defRPr>
      </a:lvl1pPr>
      <a:lvl2pPr marL="323850" algn="l" defTabSz="457200" rtl="0" fontAlgn="base">
        <a:spcBef>
          <a:spcPct val="20000"/>
        </a:spcBef>
        <a:spcAft>
          <a:spcPts val="600"/>
        </a:spcAft>
        <a:buClr>
          <a:srgbClr val="CC2A2A"/>
        </a:buClr>
        <a:buSzPct val="100000"/>
        <a:defRPr sz="1600" kern="1200">
          <a:solidFill>
            <a:schemeClr val="tx2"/>
          </a:solidFill>
          <a:latin typeface="Arial" panose="020B0604020202020204" pitchFamily="34" charset="0"/>
          <a:ea typeface="+mn-ea"/>
          <a:cs typeface="Arial" panose="020B0604020202020204" pitchFamily="34" charset="0"/>
        </a:defRPr>
      </a:lvl2pPr>
      <a:lvl3pPr marL="628650" algn="l" defTabSz="457200" rtl="0" fontAlgn="base">
        <a:spcBef>
          <a:spcPct val="20000"/>
        </a:spcBef>
        <a:spcAft>
          <a:spcPts val="600"/>
        </a:spcAft>
        <a:buClr>
          <a:srgbClr val="CC2A2A"/>
        </a:buClr>
        <a:buSzPct val="100000"/>
        <a:defRPr sz="1400" kern="1200">
          <a:solidFill>
            <a:schemeClr val="tx2"/>
          </a:solidFill>
          <a:latin typeface="Arial" panose="020B0604020202020204" pitchFamily="34" charset="0"/>
          <a:ea typeface="+mn-ea"/>
          <a:cs typeface="Arial" panose="020B0604020202020204" pitchFamily="34" charset="0"/>
        </a:defRPr>
      </a:lvl3pPr>
      <a:lvl4pPr marL="1006475"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4pPr>
      <a:lvl5pPr marL="1366838" algn="l" defTabSz="457200" rtl="0" fontAlgn="base">
        <a:spcBef>
          <a:spcPct val="20000"/>
        </a:spcBef>
        <a:spcAft>
          <a:spcPts val="600"/>
        </a:spcAft>
        <a:buClr>
          <a:srgbClr val="CC2A2A"/>
        </a:buClr>
        <a:buSzPct val="100000"/>
        <a:defRPr sz="1200" kern="1200">
          <a:solidFill>
            <a:schemeClr val="tx2"/>
          </a:solidFill>
          <a:latin typeface="Arial" panose="020B0604020202020204" pitchFamily="34" charset="0"/>
          <a:ea typeface="+mn-ea"/>
          <a:cs typeface="Arial" panose="020B060402020202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sco.pugliese@istat.i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s://www.ibm.com/cloud/learn/data-warehouse#:~:text=A%20data%20warehouse%2C%20or%20enterprise,AI)%2C%20and%20machine%20learning" TargetMode="External"/><Relationship Id="rId2" Type="http://schemas.openxmlformats.org/officeDocument/2006/relationships/hyperlink" Target="https://www.stitchdata.com/resources/data-transformation"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590101"/>
            <a:ext cx="9144000" cy="2387600"/>
          </a:xfrm>
        </p:spPr>
        <p:txBody>
          <a:bodyPr>
            <a:normAutofit/>
          </a:bodyPr>
          <a:lstStyle/>
          <a:p>
            <a:r>
              <a:rPr lang="it-IT" dirty="0"/>
              <a:t>Data Science</a:t>
            </a:r>
          </a:p>
        </p:txBody>
      </p:sp>
      <p:sp>
        <p:nvSpPr>
          <p:cNvPr id="3" name="Sottotitolo 2"/>
          <p:cNvSpPr>
            <a:spLocks noGrp="1"/>
          </p:cNvSpPr>
          <p:nvPr>
            <p:ph type="subTitle" idx="1"/>
          </p:nvPr>
        </p:nvSpPr>
        <p:spPr/>
        <p:txBody>
          <a:bodyPr>
            <a:normAutofit/>
          </a:bodyPr>
          <a:lstStyle/>
          <a:p>
            <a:r>
              <a:rPr lang="it-IT" i="1" dirty="0">
                <a:solidFill>
                  <a:srgbClr val="C00000"/>
                </a:solidFill>
              </a:rPr>
              <a:t>Francesco Pugliese, </a:t>
            </a:r>
            <a:r>
              <a:rPr lang="it-IT" i="1" dirty="0" err="1">
                <a:solidFill>
                  <a:srgbClr val="C00000"/>
                </a:solidFill>
              </a:rPr>
              <a:t>PhD</a:t>
            </a:r>
            <a:endParaRPr lang="it-IT" i="1" dirty="0">
              <a:solidFill>
                <a:srgbClr val="C00000"/>
              </a:solidFill>
            </a:endParaRPr>
          </a:p>
          <a:p>
            <a:r>
              <a:rPr lang="en-US" i="1" dirty="0">
                <a:solidFill>
                  <a:srgbClr val="C00000"/>
                </a:solidFill>
                <a:hlinkClick r:id="rId2"/>
              </a:rPr>
              <a:t>neural1977@gmail.com</a:t>
            </a:r>
            <a:endParaRPr lang="en-US" i="1" dirty="0">
              <a:solidFill>
                <a:srgbClr val="C00000"/>
              </a:solidFill>
            </a:endParaRPr>
          </a:p>
          <a:p>
            <a:endParaRPr lang="it-IT" dirty="0"/>
          </a:p>
        </p:txBody>
      </p:sp>
    </p:spTree>
    <p:extLst>
      <p:ext uri="{BB962C8B-B14F-4D97-AF65-F5344CB8AC3E}">
        <p14:creationId xmlns:p14="http://schemas.microsoft.com/office/powerpoint/2010/main" val="954513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411905"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vs Data Lake: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colleziona e riunisce dati grezzi da sorgenti multiple di dati verso un repository centrale, strutturato usando uno schema predefinito di dati espressamente progettato per l'analisi dei dati. Mentre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Lake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 data warehouse senza uno schema predefinito. Come risultato, il data lake permette più tipi di analisi che un data warehouse semplice. I data lake sono comunemente costruiti su piattaforme di Big Data come Apache Hadoop.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vs Data Mart: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Mart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sottoinsieme di un data warehouse che contiene dati specifici per una particolare linea di business o dipartimento. Dal momento che il data mart contiene un più piccolo sottoinsieme di dati, i data mart permettono ai dipartimenti o linee di business di scoprire informazioni di valore più focalizzati e più rapidamente di quanto sia possibile lavorando con un dataset più ampio presente in un data warehouse.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vs Database, Data Lake, Data Mart</a:t>
            </a:r>
            <a:endParaRPr lang="it-IT" dirty="0"/>
          </a:p>
        </p:txBody>
      </p:sp>
    </p:spTree>
    <p:extLst>
      <p:ext uri="{BB962C8B-B14F-4D97-AF65-F5344CB8AC3E}">
        <p14:creationId xmlns:p14="http://schemas.microsoft.com/office/powerpoint/2010/main" val="368417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496861"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vs Database: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database è costruito principalmente per soddisfare rapide query ed elaborazioni di transazioni, non per fare analytics.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database tipicamente viene utilizzato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store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focalizzato ad una specifica applicazione, mentre un data warehouse immagazzina dati provenienti da qualsiasi applicazione o persino tutte quelle appartenenti in una organizzazione.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database si focalizza su aggiornamento dati in tempo reale mentre un data warehouse ha un obiettivo più ampio, catturando serie storiche di dati o correnti per effettuare analisi predittiva, machine learning e altri tipi di analisi avanzate. </a:t>
            </a:r>
          </a:p>
          <a:p>
            <a:pPr marL="342900" indent="-342900">
              <a:buFont typeface="Wingdings" panose="05000000000000000000" pitchFamily="2" charset="2"/>
              <a:buChar char="ü"/>
            </a:pP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vs Database, Data Lake, Data Mart</a:t>
            </a:r>
            <a:endParaRPr lang="it-IT" dirty="0"/>
          </a:p>
        </p:txBody>
      </p:sp>
      <p:pic>
        <p:nvPicPr>
          <p:cNvPr id="10" name="Immagine 9">
            <a:extLst>
              <a:ext uri="{FF2B5EF4-FFF2-40B4-BE49-F238E27FC236}">
                <a16:creationId xmlns:a16="http://schemas.microsoft.com/office/drawing/2014/main" id="{55DADB23-2FB4-6246-4F80-2154F77B792A}"/>
              </a:ext>
            </a:extLst>
          </p:cNvPr>
          <p:cNvPicPr>
            <a:picLocks noChangeAspect="1"/>
          </p:cNvPicPr>
          <p:nvPr/>
        </p:nvPicPr>
        <p:blipFill>
          <a:blip r:embed="rId2"/>
          <a:stretch>
            <a:fillRect/>
          </a:stretch>
        </p:blipFill>
        <p:spPr>
          <a:xfrm>
            <a:off x="8633053" y="3065445"/>
            <a:ext cx="3105150" cy="1466850"/>
          </a:xfrm>
          <a:prstGeom prst="rect">
            <a:avLst/>
          </a:prstGeom>
        </p:spPr>
      </p:pic>
    </p:spTree>
    <p:extLst>
      <p:ext uri="{BB962C8B-B14F-4D97-AF65-F5344CB8AC3E}">
        <p14:creationId xmlns:p14="http://schemas.microsoft.com/office/powerpoint/2010/main" val="3518335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512903"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su Cloud: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Cloud Data Watehouse è un data warehouse specificatamente costruito per essere eseguito su cloud, e viene offerto ai clienti come un servizio gestito dal cloud. I data warehouse basati su cloud sono divenuti sempre più popolare negli ultimi 5 anni dal momento che molte compagnie usano servizi cloud per cercare di ridurre sempre più l'impatto dei loro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center</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on-premises. </a:t>
            </a:r>
          </a:p>
          <a:p>
            <a:pPr marL="342900" indent="-342900" algn="just">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Con il termine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software on premise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(od on premises, come sarebbe più corretto) si fa riferimento alla fornitura di programmi informatici installati e gestiti attraverso computer locali. Deriva dall'inglese “on the premises”: nelle sedi, nei locali (del titolare della licenza).</a:t>
            </a:r>
          </a:p>
          <a:p>
            <a:pPr marL="342900" indent="-342900" algn="just">
              <a:buFont typeface="Wingdings" panose="05000000000000000000" pitchFamily="2" charset="2"/>
              <a:buChar char="ü"/>
            </a:pP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Tipi di Data Warehouse</a:t>
            </a:r>
            <a:endParaRPr lang="it-IT" dirty="0"/>
          </a:p>
        </p:txBody>
      </p:sp>
      <p:pic>
        <p:nvPicPr>
          <p:cNvPr id="4" name="Immagine 3">
            <a:extLst>
              <a:ext uri="{FF2B5EF4-FFF2-40B4-BE49-F238E27FC236}">
                <a16:creationId xmlns:a16="http://schemas.microsoft.com/office/drawing/2014/main" id="{488E71E0-EBA0-4C2D-4040-1DEAF4CD9E13}"/>
              </a:ext>
            </a:extLst>
          </p:cNvPr>
          <p:cNvPicPr>
            <a:picLocks noChangeAspect="1"/>
          </p:cNvPicPr>
          <p:nvPr/>
        </p:nvPicPr>
        <p:blipFill>
          <a:blip r:embed="rId2"/>
          <a:stretch>
            <a:fillRect/>
          </a:stretch>
        </p:blipFill>
        <p:spPr>
          <a:xfrm>
            <a:off x="8979628" y="2028825"/>
            <a:ext cx="2886075" cy="1581150"/>
          </a:xfrm>
          <a:prstGeom prst="rect">
            <a:avLst/>
          </a:prstGeom>
        </p:spPr>
      </p:pic>
    </p:spTree>
    <p:extLst>
      <p:ext uri="{BB962C8B-B14F-4D97-AF65-F5344CB8AC3E}">
        <p14:creationId xmlns:p14="http://schemas.microsoft.com/office/powerpoint/2010/main" val="3481705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037029"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 Software (on-premises / su licenza):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organizzazione può acquistare un data warehouse sotto licenza e poi deployare il data warehouse sulla propria infrastruttura on-premises. Sebbene questo sia tipicamente più costoso di un servizio di data warehouse su cloud, può essere una scelta migliore per entità governative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l'ISTAT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istituzione finanziarie o altre organizzazioni che vogliono avere più controllo sui loro dati o anno la necessità di soddisfare rigide norme di sicurezza o standard di privacy dei dati o regolamentazioni varie.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Tipi di Data Warehouse</a:t>
            </a:r>
            <a:endParaRPr lang="it-IT" dirty="0"/>
          </a:p>
        </p:txBody>
      </p:sp>
      <p:pic>
        <p:nvPicPr>
          <p:cNvPr id="6" name="Immagine 5" descr="Immagine che contiene testo, clipart&#10;&#10;Descrizione generata automaticamente">
            <a:extLst>
              <a:ext uri="{FF2B5EF4-FFF2-40B4-BE49-F238E27FC236}">
                <a16:creationId xmlns:a16="http://schemas.microsoft.com/office/drawing/2014/main" id="{E8AC2029-301A-C036-3BD8-0FC31B527690}"/>
              </a:ext>
            </a:extLst>
          </p:cNvPr>
          <p:cNvPicPr>
            <a:picLocks noChangeAspect="1"/>
          </p:cNvPicPr>
          <p:nvPr/>
        </p:nvPicPr>
        <p:blipFill>
          <a:blip r:embed="rId2"/>
          <a:stretch>
            <a:fillRect/>
          </a:stretch>
        </p:blipFill>
        <p:spPr>
          <a:xfrm>
            <a:off x="7238498" y="2217358"/>
            <a:ext cx="4839214" cy="2146095"/>
          </a:xfrm>
          <a:prstGeom prst="rect">
            <a:avLst/>
          </a:prstGeom>
        </p:spPr>
      </p:pic>
    </p:spTree>
    <p:extLst>
      <p:ext uri="{BB962C8B-B14F-4D97-AF65-F5344CB8AC3E}">
        <p14:creationId xmlns:p14="http://schemas.microsoft.com/office/powerpoint/2010/main" val="333755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5881998"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Apparati di Data Warehouse (Data Warehouse Appliance):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Un'apparato di Data Warehouse è un insieme di sistemi hardware e software come CPU, storage, sistema operativo e data warehouse software che un'organizzaione può connettere alla sua rete e usarla come parte di essa. Un data warehouse appliance si colloca tra il cloud e le implementazioni on-premises in termini di costi, velocità di deployment, scalabilità, e controllo di gestione.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Tipi di Data Warehouse</a:t>
            </a:r>
            <a:endParaRPr lang="it-IT" dirty="0"/>
          </a:p>
        </p:txBody>
      </p:sp>
      <p:pic>
        <p:nvPicPr>
          <p:cNvPr id="4" name="Immagine 3">
            <a:extLst>
              <a:ext uri="{FF2B5EF4-FFF2-40B4-BE49-F238E27FC236}">
                <a16:creationId xmlns:a16="http://schemas.microsoft.com/office/drawing/2014/main" id="{BF1B211A-CB4B-DCE1-3F6C-CC4BA6C6926A}"/>
              </a:ext>
            </a:extLst>
          </p:cNvPr>
          <p:cNvPicPr>
            <a:picLocks noChangeAspect="1"/>
          </p:cNvPicPr>
          <p:nvPr/>
        </p:nvPicPr>
        <p:blipFill>
          <a:blip r:embed="rId2"/>
          <a:stretch>
            <a:fillRect/>
          </a:stretch>
        </p:blipFill>
        <p:spPr>
          <a:xfrm>
            <a:off x="5875671" y="1876425"/>
            <a:ext cx="6600160" cy="3481638"/>
          </a:xfrm>
          <a:prstGeom prst="rect">
            <a:avLst/>
          </a:prstGeom>
        </p:spPr>
      </p:pic>
    </p:spTree>
    <p:extLst>
      <p:ext uri="{BB962C8B-B14F-4D97-AF65-F5344CB8AC3E}">
        <p14:creationId xmlns:p14="http://schemas.microsoft.com/office/powerpoint/2010/main" val="409880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625198" cy="4392612"/>
          </a:xfrm>
        </p:spPr>
        <p:txBody>
          <a:bodyPr/>
          <a:lstStyle/>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Migliore qualità dei dati: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 warehouse centralizza i dati da una varietà di sorgenti di dati, come sistemi transazionali, database operazionali, e file piatti. Dunque, ripulisce i dati, elimina i duplicati e li standardizzato per creare un unica sorgente di dati.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Più veloce e informazioni di business: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provenienti da disparate sorgenti limitano il potere decisionale dei decision makers per avviare strategie di business con una certa affidabilità. I data warehouse permettono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(Integrazione Dati), permettendo agli utenti del business di estrarre tutte le informazione necessarie dai dati della compagnia durante ciascuna decisione di business. </a:t>
            </a:r>
          </a:p>
          <a:p>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Benefici di un Data WarehouseTipi di Data Warehouse</a:t>
            </a:r>
            <a:endParaRPr lang="it-IT" dirty="0"/>
          </a:p>
        </p:txBody>
      </p:sp>
      <p:pic>
        <p:nvPicPr>
          <p:cNvPr id="4" name="Immagine 3">
            <a:extLst>
              <a:ext uri="{FF2B5EF4-FFF2-40B4-BE49-F238E27FC236}">
                <a16:creationId xmlns:a16="http://schemas.microsoft.com/office/drawing/2014/main" id="{799FBDB4-3925-B8DF-A734-3893D22091BD}"/>
              </a:ext>
            </a:extLst>
          </p:cNvPr>
          <p:cNvPicPr>
            <a:picLocks noChangeAspect="1"/>
          </p:cNvPicPr>
          <p:nvPr/>
        </p:nvPicPr>
        <p:blipFill>
          <a:blip r:embed="rId2"/>
          <a:stretch>
            <a:fillRect/>
          </a:stretch>
        </p:blipFill>
        <p:spPr>
          <a:xfrm>
            <a:off x="9348787" y="2543337"/>
            <a:ext cx="2638425" cy="1733550"/>
          </a:xfrm>
          <a:prstGeom prst="rect">
            <a:avLst/>
          </a:prstGeom>
        </p:spPr>
      </p:pic>
    </p:spTree>
    <p:extLst>
      <p:ext uri="{BB962C8B-B14F-4D97-AF65-F5344CB8AC3E}">
        <p14:creationId xmlns:p14="http://schemas.microsoft.com/office/powerpoint/2010/main" val="187942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625198" cy="4392612"/>
          </a:xfrm>
        </p:spPr>
        <p:txBody>
          <a:bodyPr/>
          <a:lstStyle/>
          <a:p>
            <a:pPr marL="457200" indent="-457200">
              <a:buFont typeface="+mj-lt"/>
              <a:buAutoNum type="arabicPeriod" startAt="3"/>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Decision-making più intelligente: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data warehouse supporta funzioni di Business Intelligence ad ampia scala come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mining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(che cerca pattern e relazioni nei dati), intelligenza artificiale e machine learning. I professionisti e i leader di business possono usare i dati per prendere decisioni smart in virtualmente ogni area dell'organizzazione, dai processi di business al management finanziario all'inventory management. </a:t>
            </a:r>
          </a:p>
          <a:p>
            <a:pPr marL="457200" indent="-457200">
              <a:buFont typeface="+mj-lt"/>
              <a:buAutoNum type="arabicPeriod" startAt="3"/>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Guadagnare e far crescere un vantaggio competitivo: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Tutti i benefici visti si combinano per aiutare un organizzazione a trovare più opportunità nei dati, più rapidamente di quanto sia possibile con data store displocati in luoghi diversi e disparati.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Benefici di un Data WarehouseTipi di Data Warehouse</a:t>
            </a:r>
            <a:endParaRPr lang="it-IT" dirty="0"/>
          </a:p>
        </p:txBody>
      </p:sp>
      <p:pic>
        <p:nvPicPr>
          <p:cNvPr id="6" name="Immagine 5">
            <a:extLst>
              <a:ext uri="{FF2B5EF4-FFF2-40B4-BE49-F238E27FC236}">
                <a16:creationId xmlns:a16="http://schemas.microsoft.com/office/drawing/2014/main" id="{FB5C5DAA-01A8-A3BE-1292-7242E827297E}"/>
              </a:ext>
            </a:extLst>
          </p:cNvPr>
          <p:cNvPicPr>
            <a:picLocks noChangeAspect="1"/>
          </p:cNvPicPr>
          <p:nvPr/>
        </p:nvPicPr>
        <p:blipFill>
          <a:blip r:embed="rId2"/>
          <a:stretch>
            <a:fillRect/>
          </a:stretch>
        </p:blipFill>
        <p:spPr>
          <a:xfrm>
            <a:off x="8951495" y="2610012"/>
            <a:ext cx="2857500" cy="1600200"/>
          </a:xfrm>
          <a:prstGeom prst="rect">
            <a:avLst/>
          </a:prstGeom>
        </p:spPr>
      </p:pic>
    </p:spTree>
    <p:extLst>
      <p:ext uri="{BB962C8B-B14F-4D97-AF65-F5344CB8AC3E}">
        <p14:creationId xmlns:p14="http://schemas.microsoft.com/office/powerpoint/2010/main" val="4165793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5"/>
            <a:ext cx="7706355" cy="4833033"/>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fornisce le fondamenta per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analytics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workstream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machine learning. Attraverso una serie di regole, l’ETL purifica e organizza i dati in un modo che incontra specifici bisogni di business intelligence, come report mensili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 può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anche migliorare i processi di back-end o l’esperienza dell’utente finale.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In genere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utilizzato dalle organizzazioni per: </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Estrarre dati da sistemi legacy</a:t>
            </a:r>
          </a:p>
          <a:p>
            <a:pPr marL="971550" lvl="1" indent="-514350">
              <a:buAutoNum type="arabicParenR"/>
            </a:pP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Ripulire i dati </a:t>
            </a:r>
            <a:r>
              <a:rPr lang="it-IT" sz="2600" b="0">
                <a:solidFill>
                  <a:schemeClr val="tx1"/>
                </a:solidFill>
                <a:latin typeface="Tahoma" panose="020B0604030504040204" pitchFamily="34" charset="0"/>
                <a:ea typeface="Tahoma" panose="020B0604030504040204" pitchFamily="34" charset="0"/>
                <a:cs typeface="Tahoma" panose="020B0604030504040204" pitchFamily="34" charset="0"/>
              </a:rPr>
              <a:t>per migliorarne </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la qualità e </a:t>
            </a:r>
          </a:p>
          <a:p>
            <a:pPr lvl="1"/>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	renderli consistenti</a:t>
            </a:r>
          </a:p>
          <a:p>
            <a:pPr lvl="1"/>
            <a:r>
              <a:rPr lang="it-IT" sz="2600" b="0" dirty="0">
                <a:solidFill>
                  <a:srgbClr val="FF0000"/>
                </a:solidFill>
                <a:latin typeface="Tahoma" panose="020B0604030504040204" pitchFamily="34" charset="0"/>
                <a:ea typeface="Tahoma" panose="020B0604030504040204" pitchFamily="34" charset="0"/>
                <a:cs typeface="Tahoma" panose="020B0604030504040204" pitchFamily="34" charset="0"/>
              </a:rPr>
              <a:t>3) </a:t>
            </a:r>
            <a:r>
              <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rPr>
              <a:t>Caricare i dati all’interno di un database target</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6" name="Immagine 5" descr="Immagine che contiene testo&#10;&#10;Descrizione generata automaticamente">
            <a:extLst>
              <a:ext uri="{FF2B5EF4-FFF2-40B4-BE49-F238E27FC236}">
                <a16:creationId xmlns:a16="http://schemas.microsoft.com/office/drawing/2014/main" id="{39F9FEBF-2449-D3F8-4D77-33C401C96EC9}"/>
              </a:ext>
            </a:extLst>
          </p:cNvPr>
          <p:cNvPicPr>
            <a:picLocks noChangeAspect="1"/>
          </p:cNvPicPr>
          <p:nvPr/>
        </p:nvPicPr>
        <p:blipFill>
          <a:blip r:embed="rId2"/>
          <a:stretch>
            <a:fillRect/>
          </a:stretch>
        </p:blipFill>
        <p:spPr>
          <a:xfrm>
            <a:off x="8091882" y="2857797"/>
            <a:ext cx="3773821" cy="2600468"/>
          </a:xfrm>
          <a:prstGeom prst="rect">
            <a:avLst/>
          </a:prstGeom>
        </p:spPr>
      </p:pic>
    </p:spTree>
    <p:extLst>
      <p:ext uri="{BB962C8B-B14F-4D97-AF65-F5344CB8AC3E}">
        <p14:creationId xmlns:p14="http://schemas.microsoft.com/office/powerpoint/2010/main" val="2736730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5"/>
            <a:ext cx="5211474" cy="4833033"/>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 sistema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legacy</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in informatica, è un sistema informatico, un'applicazione o un componente obsoleto, che continua ad essere usato poiché l'utente (di solito un'organizzazione) non intende o non può rimpiazzarlo. Legacy equivale a versione "retrodatata" (rispetto ai sistemi/tecnologie correnti). Un esempio sono 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Cobol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Mainframes</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dei sistemi bancari. </a:t>
            </a:r>
            <a:endParaRPr lang="it-IT" sz="26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a:t>
            </a:r>
            <a:r>
              <a:rPr lang="it-IT" altLang="it-IT"/>
              <a:t>– Sistemi Legacy</a:t>
            </a:r>
            <a:endParaRPr lang="it-IT" dirty="0"/>
          </a:p>
        </p:txBody>
      </p:sp>
      <p:pic>
        <p:nvPicPr>
          <p:cNvPr id="4" name="Immagine 3" descr="Immagine che contiene testo&#10;&#10;Descrizione generata automaticamente">
            <a:extLst>
              <a:ext uri="{FF2B5EF4-FFF2-40B4-BE49-F238E27FC236}">
                <a16:creationId xmlns:a16="http://schemas.microsoft.com/office/drawing/2014/main" id="{896F346A-0787-3D66-A5EE-BEB1A8B561FA}"/>
              </a:ext>
            </a:extLst>
          </p:cNvPr>
          <p:cNvPicPr>
            <a:picLocks noChangeAspect="1"/>
          </p:cNvPicPr>
          <p:nvPr/>
        </p:nvPicPr>
        <p:blipFill>
          <a:blip r:embed="rId2"/>
          <a:stretch>
            <a:fillRect/>
          </a:stretch>
        </p:blipFill>
        <p:spPr>
          <a:xfrm>
            <a:off x="6095999" y="1944396"/>
            <a:ext cx="5666731" cy="3531730"/>
          </a:xfrm>
          <a:prstGeom prst="rect">
            <a:avLst/>
          </a:prstGeom>
        </p:spPr>
      </p:pic>
    </p:spTree>
    <p:extLst>
      <p:ext uri="{BB962C8B-B14F-4D97-AF65-F5344CB8AC3E}">
        <p14:creationId xmlns:p14="http://schemas.microsoft.com/office/powerpoint/2010/main" val="2748786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36650" y="1115332"/>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 più semplice differenza tra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in termini di operazioni.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ELT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copia ed esporta i dati dalle sorgenti, ma invece di caricarli in su un’area per la trasformazione successiva,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l’ELT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carica i dati grezzi direttamente sullo store di target dei dati per poter essere trasformati alla bisogna.</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Mentre entrambi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40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fanno le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va su una varietà di repository di dati, quali database,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lake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ciascuno dei due processi possiede i suoi vantaggi e svantaggi. </a:t>
            </a:r>
          </a:p>
          <a:p>
            <a:pPr marL="1828800" lvl="3" indent="-457200">
              <a:buFont typeface="+mj-lt"/>
              <a:buAutoNum type="arabicPeriod"/>
            </a:pPr>
            <a:r>
              <a:rPr lang="it-IT" sz="22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ETL </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particolarmente utile per dataset ad alto volume non strutturati dal momento che il caricamento può avvenire direttamente dalla sorgente. Questo processo richiede più definizione all’inizio, le regole di business per la data </a:t>
            </a:r>
            <a:r>
              <a:rPr lang="it-IT" sz="22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transformation</a:t>
            </a:r>
            <a:r>
              <a:rPr lang="it-IT" sz="22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hanno bisogno di essere costruite. </a:t>
            </a:r>
          </a:p>
          <a:p>
            <a:pPr marL="1828800" lvl="3" indent="-457200">
              <a:buFont typeface="+mj-lt"/>
              <a:buAutoNum type="arabicPeriod"/>
            </a:pP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è più ideale per nel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mondo dei Big Data dal momento che non richiede una progettazione anticipata per la data </a:t>
            </a:r>
            <a:r>
              <a:rPr lang="it-IT" sz="22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extraction</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e lo storage dei dati. </a:t>
            </a:r>
            <a:r>
              <a:rPr lang="it-IT" sz="2200" dirty="0">
                <a:solidFill>
                  <a:schemeClr val="tx1"/>
                </a:solidFill>
                <a:effectLst/>
                <a:latin typeface="Tahoma" panose="020B0604030504040204" pitchFamily="34" charset="0"/>
                <a:ea typeface="Tahoma" panose="020B0604030504040204" pitchFamily="34" charset="0"/>
                <a:cs typeface="Tahoma" panose="020B0604030504040204" pitchFamily="34" charset="0"/>
              </a:rPr>
              <a:t>ELT </a:t>
            </a:r>
            <a:r>
              <a:rPr lang="it-IT" sz="22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è divenuto più popolare con l’adozione dei database su cloud</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anche se non ci sono ancora molte best practices su </a:t>
            </a:r>
            <a:r>
              <a:rPr lang="it-IT" sz="2200" dirty="0">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200" b="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2400" b="0" i="0" dirty="0">
              <a:solidFill>
                <a:srgbClr val="525252"/>
              </a:solidFill>
              <a:effectLst/>
              <a:latin typeface="IBM Plex Sans" panose="020B0503050203000203"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19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versus ELT</a:t>
            </a:r>
            <a:endParaRPr lang="it-IT" dirty="0"/>
          </a:p>
        </p:txBody>
      </p:sp>
    </p:spTree>
    <p:extLst>
      <p:ext uri="{BB962C8B-B14F-4D97-AF65-F5344CB8AC3E}">
        <p14:creationId xmlns:p14="http://schemas.microsoft.com/office/powerpoint/2010/main" val="418437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è un processo di Data Integration (Integrazione Dati) che combina i dati provenienti da diverse sorgenti di dati all’interno di una singola data store consistente che è in genere caricato in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 un sistema Target.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Man mano che i database sono cresciuti in popolarità intorno al 1970,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l’ETL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fu introdotto come processo di integrazione e caricamento dati per elaborazione ed analisi, e alla fine è divenuto il metodo primario per processare dati per i progetti di data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warehousing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Enterprise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(EDW) è un sistema che aggrega dati provenienti da differenti sorgenti in un singolo data store che supporti processi come: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analysis</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data mining or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Artificial</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Intelligence (AI, ML) </a:t>
            </a:r>
          </a:p>
          <a:p>
            <a:pPr marL="457200" indent="-457200">
              <a:buFontTx/>
              <a:buAutoNum type="arabicParenR"/>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t>
            </a:r>
            <a:r>
              <a:rPr lang="it-IT" altLang="it-IT" dirty="0" err="1"/>
              <a:t>Extract</a:t>
            </a:r>
            <a:r>
              <a:rPr lang="it-IT" altLang="it-IT" dirty="0"/>
              <a:t>, </a:t>
            </a:r>
            <a:r>
              <a:rPr lang="it-IT" altLang="it-IT" dirty="0" err="1"/>
              <a:t>Transform</a:t>
            </a:r>
            <a:r>
              <a:rPr lang="it-IT" altLang="it-IT" dirty="0"/>
              <a:t> and Load</a:t>
            </a:r>
            <a:endParaRPr lang="it-IT" dirty="0"/>
          </a:p>
        </p:txBody>
      </p:sp>
      <p:pic>
        <p:nvPicPr>
          <p:cNvPr id="4" name="Immagine 3">
            <a:extLst>
              <a:ext uri="{FF2B5EF4-FFF2-40B4-BE49-F238E27FC236}">
                <a16:creationId xmlns:a16="http://schemas.microsoft.com/office/drawing/2014/main" id="{F086394A-6065-C8CF-4979-81B8F4EA4859}"/>
              </a:ext>
            </a:extLst>
          </p:cNvPr>
          <p:cNvPicPr>
            <a:picLocks noChangeAspect="1"/>
          </p:cNvPicPr>
          <p:nvPr/>
        </p:nvPicPr>
        <p:blipFill>
          <a:blip r:embed="rId3"/>
          <a:stretch>
            <a:fillRect/>
          </a:stretch>
        </p:blipFill>
        <p:spPr>
          <a:xfrm>
            <a:off x="8088923" y="4951829"/>
            <a:ext cx="3776780" cy="1742110"/>
          </a:xfrm>
          <a:prstGeom prst="rect">
            <a:avLst/>
          </a:prstGeom>
        </p:spPr>
      </p:pic>
    </p:spTree>
    <p:extLst>
      <p:ext uri="{BB962C8B-B14F-4D97-AF65-F5344CB8AC3E}">
        <p14:creationId xmlns:p14="http://schemas.microsoft.com/office/powerpoint/2010/main" val="14020463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L’Analisi dell’informazione richiede di solito dati accessibili e ben strutturati per ottenere i migliori risultati possibili. La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rende alle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organizziazioni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possibile l’alterazione della struttura e del formato dei dati grezzi secondo le necessità. La Data Analytics più efficiente deriva anche dal modo in cui l’impresa trasforma i suoi dati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processo di cambiamento del formato, struttura, e valori dei dati. Per i progetti di data analytics, i dati possono essere trasformati a due livelli della pipeline dei dati. Le organizzazioni che usano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on-premises generalmente usano un processo ETL, in cui la trasformazione dei dati è il processo intermedio. Oggigiorno, la maggior parte delle organizzazioni usano i data warehouse basati su cloud, i quali possono scalare le risorse di computazione e di storage con una latenza misurata in secondi o minuti.  </a:t>
            </a: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9583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44199" y="1446404"/>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scalabilità delle piattaforme di cloud permette alle organizzazioni di evitare delle trasformazioni precaricate e di caricare i dati grezzi all'interno del data warehouse, per poi trasformarli in una query successiva, si tratta del modello chiamato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ELT</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dove in pratica la trasformazione viene postposta rispetto all'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 ETL</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Tutti i seguenti processi implicano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Transformation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1828800" lvl="3" indent="-457200">
              <a:buFont typeface="+mj-lt"/>
              <a:buAutoNum type="arabicPeriod"/>
            </a:pPr>
            <a:r>
              <a:rPr lang="it-IT" sz="2200">
                <a:solidFill>
                  <a:schemeClr val="tx1"/>
                </a:solidFill>
                <a:latin typeface="Tahoma" panose="020B0604030504040204" pitchFamily="34" charset="0"/>
                <a:ea typeface="Tahoma" panose="020B0604030504040204" pitchFamily="34" charset="0"/>
                <a:cs typeface="Tahoma" panose="020B0604030504040204" pitchFamily="34" charset="0"/>
              </a:rPr>
              <a:t>Data Integration</a:t>
            </a:r>
          </a:p>
          <a:p>
            <a:pPr marL="1828800" lvl="3" indent="-457200">
              <a:buFont typeface="+mj-lt"/>
              <a:buAutoNum type="arabicPeriod"/>
            </a:pPr>
            <a:r>
              <a:rPr lang="it-IT" sz="2200">
                <a:solidFill>
                  <a:schemeClr val="tx1"/>
                </a:solidFill>
                <a:latin typeface="Tahoma" panose="020B0604030504040204" pitchFamily="34" charset="0"/>
                <a:ea typeface="Tahoma" panose="020B0604030504040204" pitchFamily="34" charset="0"/>
                <a:cs typeface="Tahoma" panose="020B0604030504040204" pitchFamily="34" charset="0"/>
              </a:rPr>
              <a:t>Data Migration</a:t>
            </a:r>
          </a:p>
          <a:p>
            <a:pPr marL="1828800" lvl="3" indent="-457200">
              <a:buFont typeface="+mj-lt"/>
              <a:buAutoNum type="arabicPeriod"/>
            </a:pPr>
            <a:r>
              <a:rPr lang="it-IT" sz="2200">
                <a:solidFill>
                  <a:schemeClr val="tx1"/>
                </a:solidFill>
                <a:latin typeface="Tahoma" panose="020B0604030504040204" pitchFamily="34" charset="0"/>
                <a:ea typeface="Tahoma" panose="020B0604030504040204" pitchFamily="34" charset="0"/>
                <a:cs typeface="Tahoma" panose="020B0604030504040204" pitchFamily="34" charset="0"/>
              </a:rPr>
              <a:t>Data Warehousing</a:t>
            </a:r>
          </a:p>
          <a:p>
            <a:pPr marL="1828800" lvl="3" indent="-457200">
              <a:buFont typeface="+mj-lt"/>
              <a:buAutoNum type="arabicPeriod"/>
            </a:pPr>
            <a:r>
              <a:rPr lang="it-IT" sz="2200">
                <a:solidFill>
                  <a:schemeClr val="tx1"/>
                </a:solidFill>
                <a:latin typeface="Tahoma" panose="020B0604030504040204" pitchFamily="34" charset="0"/>
                <a:ea typeface="Tahoma" panose="020B0604030504040204" pitchFamily="34" charset="0"/>
                <a:cs typeface="Tahoma" panose="020B0604030504040204" pitchFamily="34" charset="0"/>
              </a:rPr>
              <a:t>Data Wrangling</a:t>
            </a:r>
          </a:p>
          <a:p>
            <a:pPr marL="1828800" lvl="3" indent="-457200">
              <a:buFont typeface="+mj-lt"/>
              <a:buAutoNum type="arabicPeriod"/>
            </a:pPr>
            <a:endParaRPr lang="it-IT" sz="22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737988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3469" y="1783288"/>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la combinazione di processi tecnici ed economici usati per combinare dati da diverse sorgenti verso una informazione significativa e preziosa.</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Una soluzione di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Integration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completa fornisce dati affidabili provenienti da varie sorgenti.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combina dati da multipli sistemi distinti in una vista unificata. Questa vista unificata è tipicamente immagazzinata in un repository centrale di dati conosciuto come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spesso un prerequisito per altri processi che includono, analisi, reportistica e predizione.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Integration</a:t>
            </a:r>
            <a:endParaRPr lang="it-IT" dirty="0"/>
          </a:p>
        </p:txBody>
      </p:sp>
    </p:spTree>
    <p:extLst>
      <p:ext uri="{BB962C8B-B14F-4D97-AF65-F5344CB8AC3E}">
        <p14:creationId xmlns:p14="http://schemas.microsoft.com/office/powerpoint/2010/main" val="2936075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supporta l'elaborazione analitica di grandi dataset mediante allineamento, combinazione e presentazione dei data set provenienti da dipartimenti organizzativi e sorgenti esterne remote al fine di soddisfare gli obiettivi dell'integrazione.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Per esempio, un data set completo appartenente ad un utente potrebbe includere dati estratti e combinati dai reparti di marketing, vendite e operazioni in generale. Questo dataset può essere combinato in un modo tale che esso può essere reso consistente, completo, aggiornato e con informazioni corrette per la reportistica di business e analisi.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sistemi sorgente possono essere vari tipi dispositivi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 dati sorgente possono essere di vari formati differenti.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Integration</a:t>
            </a:r>
            <a:endParaRPr lang="it-IT" dirty="0"/>
          </a:p>
        </p:txBody>
      </p:sp>
    </p:spTree>
    <p:extLst>
      <p:ext uri="{BB962C8B-B14F-4D97-AF65-F5344CB8AC3E}">
        <p14:creationId xmlns:p14="http://schemas.microsoft.com/office/powerpoint/2010/main" val="4073785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Migration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processo di selezione, preparazione, estrazione, trasformazione e trasferimento permanente dei dati da uno storage di un computer ad un altro.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Mentre 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 Integration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implica la collezione dei dati da sorgenti differenti fuori da un organizzazione di analisi, la migrazione si riferisce allo spostamento di dati già immagazzinati all'interno di diversi sistemi.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Le società tipicamente migrano i dati quando devono implementare un nuovo sistema o devono fondere il vecchio con un nuovo ambiente. Le tecniche di migraizone sono spesso eseguite da un insieme di programmi o script automatizzati che automaticamente trasferiscono 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Addizionalmente, la validazione dei dati migrati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Migration</a:t>
            </a:r>
            <a:endParaRPr lang="it-IT" dirty="0"/>
          </a:p>
        </p:txBody>
      </p:sp>
    </p:spTree>
    <p:extLst>
      <p:ext uri="{BB962C8B-B14F-4D97-AF65-F5344CB8AC3E}">
        <p14:creationId xmlns:p14="http://schemas.microsoft.com/office/powerpoint/2010/main" val="1806220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833458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Addizionalmente, la validazione dei dati migrati per completezza e il decomissionamento dei data storage di tipo legacy (obsoleti) sono considerati fasi integranti del processo di migrazione dei dati.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Tuttavia,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trasferire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non è il solo aspetto della metodologia di migrazione dei dati. Se il dato è vario e diversificato, il processo di migrazione include anche operazioni di mapping e trasformazione tra sorgente dei dati e destinazione.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tasso di successo di qualsiasi progetto di migrazione dati è direttamente dipendente dalla diversità, volume e qualità dei dati che devono essere trasferiti. </a:t>
            </a:r>
          </a:p>
          <a:p>
            <a:pPr marL="342900" indent="-342900">
              <a:buFont typeface="Wingdings" panose="05000000000000000000" pitchFamily="2" charset="2"/>
              <a:buChar char="ü"/>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Migration</a:t>
            </a:r>
            <a:endParaRPr lang="it-IT" dirty="0"/>
          </a:p>
        </p:txBody>
      </p:sp>
      <p:pic>
        <p:nvPicPr>
          <p:cNvPr id="4" name="Immagine 3" descr="Immagine che contiene testo, stanza, bisca, scena&#10;&#10;Descrizione generata automaticamente">
            <a:extLst>
              <a:ext uri="{FF2B5EF4-FFF2-40B4-BE49-F238E27FC236}">
                <a16:creationId xmlns:a16="http://schemas.microsoft.com/office/drawing/2014/main" id="{D1D1CE7B-9AEE-2EFA-FCA2-464FC2788C9B}"/>
              </a:ext>
            </a:extLst>
          </p:cNvPr>
          <p:cNvPicPr>
            <a:picLocks noChangeAspect="1"/>
          </p:cNvPicPr>
          <p:nvPr/>
        </p:nvPicPr>
        <p:blipFill>
          <a:blip r:embed="rId2"/>
          <a:stretch>
            <a:fillRect/>
          </a:stretch>
        </p:blipFill>
        <p:spPr>
          <a:xfrm>
            <a:off x="8022208" y="2122220"/>
            <a:ext cx="4041455" cy="2273318"/>
          </a:xfrm>
          <a:prstGeom prst="rect">
            <a:avLst/>
          </a:prstGeom>
        </p:spPr>
      </p:pic>
    </p:spTree>
    <p:extLst>
      <p:ext uri="{BB962C8B-B14F-4D97-AF65-F5344CB8AC3E}">
        <p14:creationId xmlns:p14="http://schemas.microsoft.com/office/powerpoint/2010/main" val="4047639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1165151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maggior parte dei processi di migrazione dati avvengono attraverso 5 fasi: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Estrazione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si rimuovono i dati la sistema corrente per iniziare a lavorare su di essi</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Trasformazione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convertire i dati nelle sue nuove forme assicurandosi che i metadata riflettano i dati in ciascun campo.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Pulizia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rimozione duplicati, avvio di test, e gestione di qualsiasi tipi di dato corrotto.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Validazione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testa e ritesta che spostando i dati alla locazione di target fornisca la risposta attesa.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Caricamento</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trasferimento dei dati dentro un nuovo sistema e revisione degli errori nuovamente.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Migration</a:t>
            </a:r>
            <a:endParaRPr lang="it-IT" dirty="0"/>
          </a:p>
        </p:txBody>
      </p:sp>
    </p:spTree>
    <p:extLst>
      <p:ext uri="{BB962C8B-B14F-4D97-AF65-F5344CB8AC3E}">
        <p14:creationId xmlns:p14="http://schemas.microsoft.com/office/powerpoint/2010/main" val="890758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11651510" cy="4392612"/>
          </a:xfrm>
        </p:spPr>
        <p:txBody>
          <a:bodyPr/>
          <a:lstStyle/>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Data Wrangling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è il processio di collezione, selezione e trasformazione dei dti che risponde ad una domanda analitica. Anche conosciuto come processo di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Data Cleaning</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 o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«data munging»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(cambio formato dei dati). </a:t>
            </a:r>
          </a:p>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Secondo una ricerca di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Elder Research</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 sembra che il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Data Wrangling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richieda costi analitici pari al 80% del tempo, lasciando solo il 20%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all’esplorazione</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 e alla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modellazione</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Se si vuole creare una pipeline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ETL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efficiente o creare una bella Data Visualization, è necssare fare molto data wrangling. </a:t>
            </a:r>
          </a:p>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Data Wrangling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in sostanza è il processo di trasformazione dei dati in un formato che lo renda più facile lavorarci. Questo potrebbe significare trasformare tutti i valori di una data colonna in un certo modo o fondendo colonne multiple insieme. </a:t>
            </a: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a:t>
            </a:r>
            <a:r>
              <a:rPr lang="it-IT" altLang="it-IT" smtClean="0"/>
              <a:t>Wrangling</a:t>
            </a:r>
            <a:endParaRPr lang="it-IT" dirty="0"/>
          </a:p>
        </p:txBody>
      </p:sp>
    </p:spTree>
    <p:extLst>
      <p:ext uri="{BB962C8B-B14F-4D97-AF65-F5344CB8AC3E}">
        <p14:creationId xmlns:p14="http://schemas.microsoft.com/office/powerpoint/2010/main" val="2820215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8157" y="1446404"/>
            <a:ext cx="6557835" cy="4392612"/>
          </a:xfrm>
        </p:spPr>
        <p:txBody>
          <a:bodyPr/>
          <a:lstStyle/>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La necessità del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Data Wrangling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è spesso dipendente dal dominio o dal prodotto, di dati collezionati o presentati.</a:t>
            </a:r>
          </a:p>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I dati vengono manualmente introdotti da umani e sono spesso caricati con errori. </a:t>
            </a:r>
          </a:p>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I dati collezionati dai siti web sono spesso ottimizzati per essere visualizzati sui siti web, non per essere ordinati o aggregati. </a:t>
            </a:r>
          </a:p>
          <a:p>
            <a:pPr marL="342900" indent="-3429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Se lavoriamo con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SQL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regolarmente, abbiamo la necessità di diventare forti con queste capacità di data wrangling.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Processi collegati alla Data Transformation: Data </a:t>
            </a:r>
            <a:r>
              <a:rPr lang="it-IT" altLang="it-IT" smtClean="0"/>
              <a:t>Wrangling</a:t>
            </a:r>
            <a:endParaRPr lang="it-IT"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1595" y="2214562"/>
            <a:ext cx="4302500" cy="3038756"/>
          </a:xfrm>
          <a:prstGeom prst="rect">
            <a:avLst/>
          </a:prstGeom>
        </p:spPr>
      </p:pic>
    </p:spTree>
    <p:extLst>
      <p:ext uri="{BB962C8B-B14F-4D97-AF65-F5344CB8AC3E}">
        <p14:creationId xmlns:p14="http://schemas.microsoft.com/office/powerpoint/2010/main" val="3749670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44199" y="1446404"/>
            <a:ext cx="11518700" cy="4392612"/>
          </a:xfrm>
        </p:spPr>
        <p:txBody>
          <a:bodyPr/>
          <a:lstStyle/>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può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essere:</a:t>
            </a:r>
          </a:p>
          <a:p>
            <a:pPr marL="1371600" lvl="2" indent="-457200">
              <a:buFont typeface="+mj-lt"/>
              <a:buAutoNum type="arabicPeriod"/>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costruttiva:</a:t>
            </a:r>
            <a:r>
              <a:rPr lang="it-IT" sz="2400" b="0" smtClean="0">
                <a:solidFill>
                  <a:schemeClr val="tx1"/>
                </a:solidFill>
                <a:latin typeface="Tahoma" panose="020B0604030504040204" pitchFamily="34" charset="0"/>
                <a:ea typeface="Tahoma" panose="020B0604030504040204" pitchFamily="34" charset="0"/>
                <a:cs typeface="Tahoma" panose="020B0604030504040204" pitchFamily="34" charset="0"/>
              </a:rPr>
              <a:t> aggiungere</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 copiare e replicare i </a:t>
            </a:r>
            <a:r>
              <a:rPr lang="it-IT" sz="2400" b="0" smtClean="0">
                <a:solidFill>
                  <a:schemeClr val="tx1"/>
                </a:solidFill>
                <a:latin typeface="Tahoma" panose="020B0604030504040204" pitchFamily="34" charset="0"/>
                <a:ea typeface="Tahoma" panose="020B0604030504040204" pitchFamily="34" charset="0"/>
                <a:cs typeface="Tahoma" panose="020B0604030504040204" pitchFamily="34" charset="0"/>
              </a:rPr>
              <a:t>dati.</a:t>
            </a:r>
          </a:p>
          <a:p>
            <a:pPr marL="1371600" lvl="2" indent="-457200">
              <a:buFont typeface="+mj-lt"/>
              <a:buAutoNum type="arabicPeriod"/>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distruttiva: </a:t>
            </a:r>
            <a:r>
              <a:rPr lang="it-IT" sz="2400" b="0" smtClean="0">
                <a:solidFill>
                  <a:schemeClr val="tx1"/>
                </a:solidFill>
                <a:latin typeface="Tahoma" panose="020B0604030504040204" pitchFamily="34" charset="0"/>
                <a:ea typeface="Tahoma" panose="020B0604030504040204" pitchFamily="34" charset="0"/>
                <a:cs typeface="Tahoma" panose="020B0604030504040204" pitchFamily="34" charset="0"/>
              </a:rPr>
              <a:t>cancellare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campi e </a:t>
            </a:r>
            <a:r>
              <a:rPr lang="it-IT" sz="2400" b="0" smtClean="0">
                <a:solidFill>
                  <a:schemeClr val="tx1"/>
                </a:solidFill>
                <a:latin typeface="Tahoma" panose="020B0604030504040204" pitchFamily="34" charset="0"/>
                <a:ea typeface="Tahoma" panose="020B0604030504040204" pitchFamily="34" charset="0"/>
                <a:cs typeface="Tahoma" panose="020B0604030504040204" pitchFamily="34" charset="0"/>
              </a:rPr>
              <a:t>record</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pPr marL="1371600" lvl="2" indent="-457200">
              <a:buFont typeface="+mj-lt"/>
              <a:buAutoNum type="arabicPeriod"/>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estetica: </a:t>
            </a:r>
            <a:r>
              <a:rPr lang="it-IT" sz="2400" b="0" smtClean="0">
                <a:solidFill>
                  <a:schemeClr val="tx1"/>
                </a:solidFill>
                <a:latin typeface="Tahoma" panose="020B0604030504040204" pitchFamily="34" charset="0"/>
                <a:ea typeface="Tahoma" panose="020B0604030504040204" pitchFamily="34" charset="0"/>
                <a:cs typeface="Tahoma" panose="020B0604030504040204" pitchFamily="34" charset="0"/>
              </a:rPr>
              <a:t>standardizzare i nomi delle strade</a:t>
            </a:r>
          </a:p>
          <a:p>
            <a:pPr marL="1371600" lvl="2" indent="-457200">
              <a:buFont typeface="+mj-lt"/>
              <a:buAutoNum type="arabicPeriod"/>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strutturale: </a:t>
            </a:r>
            <a:r>
              <a:rPr lang="it-IT" sz="2400" b="0" smtClean="0">
                <a:solidFill>
                  <a:schemeClr val="tx1"/>
                </a:solidFill>
                <a:latin typeface="Tahoma" panose="020B0604030504040204" pitchFamily="34" charset="0"/>
                <a:ea typeface="Tahoma" panose="020B0604030504040204" pitchFamily="34" charset="0"/>
                <a:cs typeface="Tahoma" panose="020B0604030504040204" pitchFamily="34" charset="0"/>
              </a:rPr>
              <a:t>rinominare, spostare e combinare più colonne in un DB</a:t>
            </a:r>
          </a:p>
          <a:p>
            <a:pPr marL="1371600" lvl="2" indent="-457200">
              <a:buFont typeface="+mj-lt"/>
              <a:buAutoNum type="arabicPeriod"/>
            </a:pPr>
            <a:endParaRPr lang="it-IT" sz="2400" b="0">
              <a:solidFill>
                <a:schemeClr val="tx1"/>
              </a:solidFill>
              <a:latin typeface="Tahoma" panose="020B060403050404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Un’organizzazione può scegliere tra una varietà elevata di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tool per ETL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che automatizzino il processo della trasformazione dei dati. Gli analisti dei dati, gli ingegneri dei dati, e i data scientist trasformano i dati anche usando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script in Python</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linguaggi specifici del dominio come SQL</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1371600" lvl="2" indent="-457200">
              <a:buFont typeface="+mj-lt"/>
              <a:buAutoNum type="arabicPeriod"/>
            </a:pPr>
            <a:endParaRPr lang="it-IT" sz="2400">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29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Trasformazione 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197264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è un sistema che permette ad un’organizzazione di eseguire potenti analisi su elevati volumi (petabytes e petabytes) di dati in modalità che un database standard non è in grado di eseguire.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I sistemi di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stati una parte dei sistemi di Business Intelligence per oltre 3 decenni, ma si sono evoluti solo di recente mediante nuovi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titpi</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di dati e metodi di hosting. </a:t>
            </a:r>
          </a:p>
          <a:p>
            <a:pPr marL="342900" indent="-342900">
              <a:buFont typeface="Wingdings" panose="05000000000000000000" pitchFamily="2" charset="2"/>
              <a:buChar char="ü"/>
            </a:pP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Originariamente un Data </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Warehouse</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veniva ospitato on-</a:t>
            </a:r>
            <a:r>
              <a:rPr lang="it-IT" sz="2400" b="0"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premises</a:t>
            </a:r>
            <a:r>
              <a:rPr lang="it-IT" sz="2400" b="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su un computer mainframe, e le sue funzionalità si focalizzavano sull’estrazione dei dati da varie sorgenti, pulizia e preparazione dei dati, caricamento e immagazzinamento dei dati all’interno di un database relazionale. </a:t>
            </a:r>
          </a:p>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Più recentemente, un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può essere ospitato su un dispositivo dedicato o su un cloud, e alla maggior parte dei sistemi di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sono state aggiunte capacità analitiche, di visualizzazione dati e tool di presentazione.</a:t>
            </a:r>
            <a:endParaRPr lang="en-US" sz="2400" b="0"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Data </a:t>
            </a:r>
            <a:r>
              <a:rPr lang="it-IT" altLang="it-IT" dirty="0" err="1"/>
              <a:t>Warehouse</a:t>
            </a:r>
            <a:endParaRPr lang="it-IT" dirty="0"/>
          </a:p>
        </p:txBody>
      </p:sp>
    </p:spTree>
    <p:extLst>
      <p:ext uri="{BB962C8B-B14F-4D97-AF65-F5344CB8AC3E}">
        <p14:creationId xmlns:p14="http://schemas.microsoft.com/office/powerpoint/2010/main" val="277461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44199" y="1222470"/>
            <a:ext cx="8650511" cy="4392612"/>
          </a:xfrm>
        </p:spPr>
        <p:txBody>
          <a:bodyPr/>
          <a:lstStyle/>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produce i seguenti benefici: </a:t>
            </a:r>
            <a:endPar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371600" lvl="2" indent="-457200">
              <a:buFont typeface="+mj-lt"/>
              <a:buAutoNum type="arabicPeriod"/>
            </a:pPr>
            <a:r>
              <a:rPr lang="it-IT" sz="2400" b="0" smtClean="0">
                <a:solidFill>
                  <a:schemeClr val="tx1"/>
                </a:solidFill>
                <a:latin typeface="Tahoma" panose="020B0604030504040204" pitchFamily="34" charset="0"/>
                <a:ea typeface="Tahoma" panose="020B0604030504040204" pitchFamily="34" charset="0"/>
                <a:cs typeface="Tahoma" panose="020B0604030504040204" pitchFamily="34" charset="0"/>
              </a:rPr>
              <a:t>Il dato è trasformato per essere meglio organizzato. I Dati Trasformati possono essere più facili da interpretare sia per umani che per i computer. </a:t>
            </a:r>
            <a:endParaRPr lang="it-IT" sz="2400" b="0" smtClean="0">
              <a:solidFill>
                <a:schemeClr val="tx1"/>
              </a:solidFill>
              <a:latin typeface="Tahoma" panose="020B0604030504040204" pitchFamily="34" charset="0"/>
              <a:ea typeface="Tahoma" panose="020B0604030504040204" pitchFamily="34" charset="0"/>
              <a:cs typeface="Tahoma" panose="020B0604030504040204" pitchFamily="34" charset="0"/>
            </a:endParaRPr>
          </a:p>
          <a:p>
            <a:pPr marL="1371600" lvl="2" indent="-457200">
              <a:buFont typeface="+mj-lt"/>
              <a:buAutoNum type="arabicPeriod"/>
            </a:pPr>
            <a:r>
              <a:rPr lang="it-IT" sz="2400" b="0" smtClean="0">
                <a:solidFill>
                  <a:schemeClr val="tx1"/>
                </a:solidFill>
                <a:latin typeface="Tahoma" panose="020B0604030504040204" pitchFamily="34" charset="0"/>
                <a:ea typeface="Tahoma" panose="020B0604030504040204" pitchFamily="34" charset="0"/>
                <a:cs typeface="Tahoma" panose="020B0604030504040204" pitchFamily="34" charset="0"/>
              </a:rPr>
              <a:t>Appropriatamente formattati e validati i dati migliorano la qualità dei dati e proteggono le applicazioni da problemi potenziali come: valori nulli, duplicati inattesi, indicizzazione errata e formati incompatibili. </a:t>
            </a:r>
          </a:p>
          <a:p>
            <a:pPr marL="1371600" lvl="2" indent="-457200">
              <a:buFont typeface="+mj-lt"/>
              <a:buAutoNum type="arabicPeriod"/>
            </a:pPr>
            <a:r>
              <a:rPr lang="it-IT" sz="2400" b="0" smtClean="0">
                <a:solidFill>
                  <a:schemeClr val="tx1"/>
                </a:solidFill>
                <a:latin typeface="Tahoma" panose="020B0604030504040204" pitchFamily="34" charset="0"/>
                <a:ea typeface="Tahoma" panose="020B0604030504040204" pitchFamily="34" charset="0"/>
                <a:cs typeface="Tahoma" panose="020B0604030504040204" pitchFamily="34" charset="0"/>
              </a:rPr>
              <a:t>La Trasformazione dei Dati facilità la compatibilità tra applicazioni, sistemi e tipi di dati. I dati usati per scopi multipli potrebbero avere bisogno di essere trasformati in differenti modi.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118755"/>
            <a:ext cx="11269308" cy="769441"/>
          </a:xfrm>
        </p:spPr>
        <p:txBody>
          <a:bodyPr/>
          <a:lstStyle/>
          <a:p>
            <a:r>
              <a:rPr lang="it-IT" altLang="it-IT" smtClean="0"/>
              <a:t>Benefici e Sfide della Trasformazione </a:t>
            </a:r>
            <a:r>
              <a:rPr lang="it-IT" altLang="it-IT" dirty="0"/>
              <a:t>dei Dati (Data </a:t>
            </a:r>
            <a:r>
              <a:rPr lang="it-IT" altLang="it-IT" dirty="0" err="1"/>
              <a:t>Transformation</a:t>
            </a:r>
            <a:r>
              <a:rPr lang="it-IT" altLang="it-IT" dirty="0"/>
              <a:t>)</a:t>
            </a:r>
            <a:endParaRPr lang="it-IT"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9593" y="2556588"/>
            <a:ext cx="2848610" cy="2687216"/>
          </a:xfrm>
          <a:prstGeom prst="rect">
            <a:avLst/>
          </a:prstGeom>
        </p:spPr>
      </p:pic>
    </p:spTree>
    <p:extLst>
      <p:ext uri="{BB962C8B-B14F-4D97-AF65-F5344CB8AC3E}">
        <p14:creationId xmlns:p14="http://schemas.microsoft.com/office/powerpoint/2010/main" val="1477021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446404"/>
            <a:ext cx="10759230" cy="4392612"/>
          </a:xfrm>
        </p:spPr>
        <p:txBody>
          <a:bodyPr/>
          <a:lstStyle/>
          <a:p>
            <a:pPr marL="457200" indent="-4572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Transformation</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invece deve affrontare le seguenti sfide: </a:t>
            </a:r>
          </a:p>
          <a:p>
            <a:pPr marL="457200" indent="-457200">
              <a:buFont typeface="Wingdings" panose="05000000000000000000" pitchFamily="2" charset="2"/>
              <a:buChar char="ü"/>
            </a:pPr>
            <a:r>
              <a:rPr lang="it-IT" sz="2400" b="0" smtClean="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Data Transformation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può essere molto costosa. Il costo è dipendente dalla infrastruttura specifica, dal software e dagli strumenti per elaborare i dati. </a:t>
            </a:r>
          </a:p>
          <a:p>
            <a:pPr marL="457200" indent="-4572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La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Data Transformation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può richiedere un numero elevato di risorse. Le trasformazioni che vengono eseguite nei data warehouse on-premises dopo il caricamento dei dati e prima di immetterli i alcune applicazioni, possono creare un carico computazionale che rallenta le altre operazioni. Se si usa un data warehouse basato su cloud, è possibile effettuare le trasformazioni solo dopo aver fatto il caricamento dei dati perchè la piattaforma di cloud può scalare espandendosi per incontrare le esigenze della domanda di risorse. </a:t>
            </a:r>
          </a:p>
          <a:p>
            <a:pPr marL="457200" indent="-457200">
              <a:buFont typeface="Wingdings" panose="05000000000000000000" pitchFamily="2" charset="2"/>
              <a:buChar char="ü"/>
            </a:pP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118755"/>
            <a:ext cx="11269308" cy="769441"/>
          </a:xfrm>
        </p:spPr>
        <p:txBody>
          <a:bodyPr/>
          <a:lstStyle/>
          <a:p>
            <a:r>
              <a:rPr lang="it-IT" altLang="it-IT" smtClean="0"/>
              <a:t>Benefici e Sfide della Trasformazione </a:t>
            </a:r>
            <a:r>
              <a:rPr lang="it-IT" altLang="it-IT" dirty="0"/>
              <a:t>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1441824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825119" y="1446404"/>
            <a:ext cx="10759230" cy="4392612"/>
          </a:xfrm>
        </p:spPr>
        <p:txBody>
          <a:bodyPr/>
          <a:lstStyle/>
          <a:p>
            <a:pPr marL="457200" indent="-4572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Mancanza di </a:t>
            </a:r>
            <a:r>
              <a:rPr lang="it-IT" sz="2400" b="1" smtClean="0">
                <a:solidFill>
                  <a:schemeClr val="tx1"/>
                </a:solidFill>
                <a:latin typeface="Tahoma" panose="020B0604030504040204" pitchFamily="34" charset="0"/>
                <a:ea typeface="Tahoma" panose="020B0604030504040204" pitchFamily="34" charset="0"/>
                <a:cs typeface="Tahoma" panose="020B0604030504040204" pitchFamily="34" charset="0"/>
              </a:rPr>
              <a:t>expertise </a:t>
            </a: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e non curanza possono introdurre problemi durante la data transformation. Gli analisti dei dati senza appropriata conoscenza della materia in oggetto meno probabilmente noterano errori di digitazione o dati incorretti perchè non sono esperti di dominio e quindi hanno meno familiarità con gli intervalli dei valori che sono considerati accurati e permessi. Per esempio, qualcuno che lavora su dati medici che non è abituato a termini potrebbe sbagliare nell’etichettare nomi di malattie che potrebbero essere mappate su un singolo valore. </a:t>
            </a:r>
          </a:p>
          <a:p>
            <a:pPr marL="457200" indent="-457200">
              <a:buFont typeface="Wingdings" panose="05000000000000000000" pitchFamily="2" charset="2"/>
              <a:buChar char="ü"/>
            </a:pPr>
            <a:r>
              <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rPr>
              <a:t>Le imprese possono eseguire trasformazioni che non si adattano ai loro bisogni. Un’attività potrebbe cambiare informazione a uno specifico formato per un’applicazione solo per reinvertire poi l’informazione a formato orginale per una differente applicazione. </a:t>
            </a:r>
            <a:endPar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118755"/>
            <a:ext cx="11269308" cy="769441"/>
          </a:xfrm>
        </p:spPr>
        <p:txBody>
          <a:bodyPr/>
          <a:lstStyle/>
          <a:p>
            <a:r>
              <a:rPr lang="it-IT" altLang="it-IT" smtClean="0"/>
              <a:t>Benefici e Sfide della Trasformazione </a:t>
            </a:r>
            <a:r>
              <a:rPr lang="it-IT" altLang="it-IT" dirty="0"/>
              <a:t>dei Dati (Data </a:t>
            </a:r>
            <a:r>
              <a:rPr lang="it-IT" altLang="it-IT" dirty="0" err="1"/>
              <a:t>Transformation</a:t>
            </a:r>
            <a:r>
              <a:rPr lang="it-IT" altLang="it-IT" dirty="0"/>
              <a:t>)</a:t>
            </a:r>
            <a:endParaRPr lang="it-IT" dirty="0"/>
          </a:p>
        </p:txBody>
      </p:sp>
    </p:spTree>
    <p:extLst>
      <p:ext uri="{BB962C8B-B14F-4D97-AF65-F5344CB8AC3E}">
        <p14:creationId xmlns:p14="http://schemas.microsoft.com/office/powerpoint/2010/main" val="2778842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446404"/>
            <a:ext cx="10759230" cy="4392612"/>
          </a:xfrm>
        </p:spPr>
        <p:txBody>
          <a:bodyPr/>
          <a:lstStyle/>
          <a:p>
            <a:pPr marL="457200" indent="-457200">
              <a:buFont typeface="Wingdings" panose="05000000000000000000" pitchFamily="2" charset="2"/>
              <a:buChar char="ü"/>
            </a:pPr>
            <a:endParaRPr lang="it-IT" sz="240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smtClean="0"/>
              <a:t>Come trasformare i dati con la Data Transformation</a:t>
            </a:r>
            <a:endParaRPr lang="it-IT" dirty="0"/>
          </a:p>
        </p:txBody>
      </p:sp>
    </p:spTree>
    <p:extLst>
      <p:ext uri="{BB962C8B-B14F-4D97-AF65-F5344CB8AC3E}">
        <p14:creationId xmlns:p14="http://schemas.microsoft.com/office/powerpoint/2010/main" val="3183351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468895" y="1566732"/>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Resource Description Framework (RDF)</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lo strumento di base proposto da W3C per la codifica, lo scambio e il riutilizzo di metadati strutturati e consente l'interoperabilità semantica tra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condividono le informazioni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Web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Interoperabilità</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la capacità di due o più sistemi, reti, mezzi, applicazioni o componenti, di scambiarsi informazioni e di essere poi in grado di utilizzarle. In ambito informatico è la capacità di un sistema o di un prodotto informatico di cooperare e di scambiare informazioni o servizi con altri sistemi o prodotti in maniera più o meno completa e priva di errori, con affidabilità e con ottimizzazione delle risorse. Obiettivo dell'interoperabilità è dunque quello di facilitare l'interazione tra sistemi differenti, nonchè lo scambio e il riutilizzo delle informazioni anche fra sistemi informativi non omogenei (sia per software che per hardware).  </a:t>
            </a:r>
          </a:p>
          <a:p>
            <a:pPr marL="342900" indent="-342900">
              <a:buFont typeface="Wingdings" panose="05000000000000000000" pitchFamily="2" charset="2"/>
              <a:buChar char="ü"/>
            </a:pPr>
            <a:endParaRPr lang="en-US" sz="2400" dirty="0">
              <a:solidFill>
                <a:srgbClr val="555555"/>
              </a:solidFill>
              <a:latin typeface="PT Sans" panose="020B0503020203020204" pitchFamily="34" charset="0"/>
            </a:endParaRPr>
          </a:p>
          <a:p>
            <a:pPr algn="l"/>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Resource Description Framework</a:t>
            </a:r>
            <a:endParaRPr lang="it-IT" dirty="0"/>
          </a:p>
        </p:txBody>
      </p:sp>
    </p:spTree>
    <p:extLst>
      <p:ext uri="{BB962C8B-B14F-4D97-AF65-F5344CB8AC3E}">
        <p14:creationId xmlns:p14="http://schemas.microsoft.com/office/powerpoint/2010/main" val="2116990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Resource Description Framework (RDF)</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lo strumento di base proposto da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W3C</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per la codifica, lo scambio e il riutilizzo di metadati strutturati e consente l'interoperabilità semantica tra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applicazioni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che condividono le informazioni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Web</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costituito da due componenti: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Model and Syntax: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che espone la struttura del modello RDF e descrive una possibile sintassi. </a:t>
            </a:r>
          </a:p>
          <a:p>
            <a:pPr marL="457200" indent="-457200">
              <a:buFont typeface="+mj-lt"/>
              <a:buAutoNum type="arabicPeriod"/>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Schema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espone la sintassi per definire schemi e vocabolari per i metadati. </a:t>
            </a:r>
            <a:endParaRPr lang="en-US" sz="2200" b="0" dirty="0">
              <a:solidFill>
                <a:srgbClr val="555555"/>
              </a:solidFill>
              <a:latin typeface="PT Sans" panose="020B0503020203020204" pitchFamily="34" charset="0"/>
              <a:ea typeface="Tahoma" panose="020B0604030504040204" pitchFamily="34" charset="0"/>
              <a:cs typeface="Tahoma" panose="020B0604030504040204" pitchFamily="34" charset="0"/>
            </a:endParaRPr>
          </a:p>
          <a:p>
            <a:pPr marL="457200" indent="-457200">
              <a:buFont typeface="Wingdings" panose="05000000000000000000" pitchFamily="2" charset="2"/>
              <a:buChar char="ü"/>
            </a:pPr>
            <a:r>
              <a:rPr lang="it-IT" sz="2400" b="0">
                <a:solidFill>
                  <a:schemeClr val="tx1"/>
                </a:solidFill>
                <a:latin typeface="Tahoma" panose="020B0604030504040204" pitchFamily="34" charset="0"/>
                <a:ea typeface="Tahoma" panose="020B0604030504040204" pitchFamily="34" charset="0"/>
                <a:cs typeface="Tahoma" panose="020B0604030504040204" pitchFamily="34" charset="0"/>
              </a:rPr>
              <a:t>L'</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Data Model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si basa su 3 principi chiave: 1) Qualunque cosa può essere identificata da un URI (Uniform Resource Identifier); 2) The least power, ovvero utilizzare il linguaggio meno espressivo possibile per definire qualunque cosa; 3) Qualunque cosa può dire qualunque cosa su qualunque cosa.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Resource Description Framework</a:t>
            </a:r>
            <a:endParaRPr lang="it-IT" dirty="0"/>
          </a:p>
        </p:txBody>
      </p:sp>
    </p:spTree>
    <p:extLst>
      <p:ext uri="{BB962C8B-B14F-4D97-AF65-F5344CB8AC3E}">
        <p14:creationId xmlns:p14="http://schemas.microsoft.com/office/powerpoint/2010/main" val="1961233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marL="342900" indent="-342900">
              <a:buFont typeface="Wingdings" panose="05000000000000000000" pitchFamily="2" charset="2"/>
              <a:buChar char="ü"/>
            </a:pPr>
            <a:r>
              <a:rPr lang="it-IT" sz="2400" b="0" i="0">
                <a:solidFill>
                  <a:srgbClr val="202124"/>
                </a:solidFill>
                <a:effectLst/>
                <a:latin typeface="arial" panose="020B0604020202020204" pitchFamily="34" charset="0"/>
              </a:rPr>
              <a:t>Un </a:t>
            </a:r>
            <a:r>
              <a:rPr lang="it-IT" sz="2400" b="1" i="0">
                <a:solidFill>
                  <a:srgbClr val="202124"/>
                </a:solidFill>
                <a:effectLst/>
                <a:latin typeface="arial" panose="020B0604020202020204" pitchFamily="34" charset="0"/>
              </a:rPr>
              <a:t>URI</a:t>
            </a:r>
            <a:r>
              <a:rPr lang="it-IT" sz="2400" b="0" i="0">
                <a:solidFill>
                  <a:srgbClr val="202124"/>
                </a:solidFill>
                <a:effectLst/>
                <a:latin typeface="arial" panose="020B0604020202020204" pitchFamily="34" charset="0"/>
              </a:rPr>
              <a:t> può essere classificato come qualcosa che definisce posizioni (</a:t>
            </a:r>
            <a:r>
              <a:rPr lang="it-IT" sz="2400" b="1" i="0">
                <a:solidFill>
                  <a:srgbClr val="202124"/>
                </a:solidFill>
                <a:effectLst/>
                <a:latin typeface="arial" panose="020B0604020202020204" pitchFamily="34" charset="0"/>
              </a:rPr>
              <a:t>URL</a:t>
            </a:r>
            <a:r>
              <a:rPr lang="it-IT" sz="2400" b="0" i="0">
                <a:solidFill>
                  <a:srgbClr val="202124"/>
                </a:solidFill>
                <a:effectLst/>
                <a:latin typeface="arial" panose="020B0604020202020204" pitchFamily="34" charset="0"/>
              </a:rPr>
              <a:t>) o nomi (URN) o entrambi. Un </a:t>
            </a:r>
            <a:r>
              <a:rPr lang="it-IT" sz="2400" b="1" i="0">
                <a:solidFill>
                  <a:srgbClr val="202124"/>
                </a:solidFill>
                <a:effectLst/>
                <a:latin typeface="arial" panose="020B0604020202020204" pitchFamily="34" charset="0"/>
              </a:rPr>
              <a:t>URL</a:t>
            </a:r>
            <a:r>
              <a:rPr lang="it-IT" sz="2400" b="0" i="0">
                <a:solidFill>
                  <a:srgbClr val="202124"/>
                </a:solidFill>
                <a:effectLst/>
                <a:latin typeface="arial" panose="020B0604020202020204" pitchFamily="34" charset="0"/>
              </a:rPr>
              <a:t> (Uniform Resource Locator) </a:t>
            </a:r>
            <a:r>
              <a:rPr lang="it-IT" sz="2400" i="0">
                <a:solidFill>
                  <a:srgbClr val="202124"/>
                </a:solidFill>
                <a:effectLst/>
                <a:latin typeface="arial" panose="020B0604020202020204" pitchFamily="34" charset="0"/>
              </a:rPr>
              <a:t>è un </a:t>
            </a:r>
            <a:r>
              <a:rPr lang="it-IT" sz="2400" b="1" i="0">
                <a:solidFill>
                  <a:srgbClr val="202124"/>
                </a:solidFill>
                <a:effectLst/>
                <a:latin typeface="arial" panose="020B0604020202020204" pitchFamily="34" charset="0"/>
              </a:rPr>
              <a:t>URI</a:t>
            </a:r>
            <a:r>
              <a:rPr lang="it-IT" sz="2400" b="0" i="0">
                <a:solidFill>
                  <a:srgbClr val="202124"/>
                </a:solidFill>
                <a:effectLst/>
                <a:latin typeface="arial" panose="020B0604020202020204" pitchFamily="34" charset="0"/>
              </a:rPr>
              <a:t> che identifica una risorsa tramite la sua "collocazione" ("location") in un grafo. Di fatto, non identifica la risorsa per nome, ma con il modo con cui la si può reperire.</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Qualunque cosa descritta da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detta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risorsa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Una risorsa è sostanzialmente reperibile su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web,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ma RDF può descrivere anche risorse che non si trovano direttamente sul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web.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Ogni risorsa è identificata da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Il modello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RDF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formato da risorse, proprietà e valori: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Le proprietà: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sono delle relazioni che legano tra loro risorse e valori e sono anche esse identificate da un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URI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Valore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un tipo di dato primitivo, che può essere una stringa contenente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l'URI</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di una risorsa.   </a:t>
            </a:r>
            <a:endParaRPr lang="it-IT" sz="2400" b="1">
              <a:solidFill>
                <a:schemeClr val="tx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it-IT" sz="2400" b="0" i="0">
              <a:solidFill>
                <a:srgbClr val="202124"/>
              </a:solidFill>
              <a:effectLst/>
              <a:latin typeface="arial" panose="020B0604020202020204" pitchFamily="34" charset="0"/>
            </a:endParaRPr>
          </a:p>
          <a:p>
            <a:pPr marL="342900" indent="-342900">
              <a:buFont typeface="Wingdings" panose="05000000000000000000" pitchFamily="2" charset="2"/>
              <a:buChar char="ü"/>
            </a:pPr>
            <a:endParaRPr lang="it-IT" sz="2400">
              <a:solidFill>
                <a:srgbClr val="202124"/>
              </a:solidFill>
              <a:latin typeface="arial" panose="020B0604020202020204" pitchFamily="34" charset="0"/>
            </a:endParaRPr>
          </a:p>
          <a:p>
            <a:pPr algn="l"/>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Principi e modello dei dati</a:t>
            </a:r>
            <a:endParaRPr lang="it-IT" dirty="0"/>
          </a:p>
        </p:txBody>
      </p:sp>
    </p:spTree>
    <p:extLst>
      <p:ext uri="{BB962C8B-B14F-4D97-AF65-F5344CB8AC3E}">
        <p14:creationId xmlns:p14="http://schemas.microsoft.com/office/powerpoint/2010/main" val="1183596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8221802" cy="4392612"/>
          </a:xfrm>
        </p:spPr>
        <p:txBody>
          <a:bodyPr/>
          <a:lstStyle/>
          <a:p>
            <a:pPr marL="342900" indent="-342900">
              <a:buFont typeface="Wingdings" panose="05000000000000000000" pitchFamily="2" charset="2"/>
              <a:buChar char="ü"/>
            </a:pPr>
            <a:r>
              <a:rPr lang="it-IT" sz="2400" b="0" i="0">
                <a:solidFill>
                  <a:srgbClr val="202124"/>
                </a:solidFill>
                <a:effectLst/>
                <a:latin typeface="Tahoma" panose="020B0604030504040204" pitchFamily="34" charset="0"/>
                <a:ea typeface="Tahoma" panose="020B0604030504040204" pitchFamily="34" charset="0"/>
                <a:cs typeface="Tahoma" panose="020B0604030504040204" pitchFamily="34" charset="0"/>
              </a:rPr>
              <a:t>L'unità di base per rappresentare un'informazione in </a:t>
            </a: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RDF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è lo statement. Uno statement è una tripla del tipo </a:t>
            </a:r>
            <a:r>
              <a:rPr lang="it-IT" sz="2400" b="1">
                <a:solidFill>
                  <a:srgbClr val="202124"/>
                </a:solidFill>
                <a:effectLst/>
                <a:latin typeface="Tahoma" panose="020B0604030504040204" pitchFamily="34" charset="0"/>
                <a:ea typeface="Tahoma" panose="020B0604030504040204" pitchFamily="34" charset="0"/>
                <a:cs typeface="Tahoma" panose="020B0604030504040204" pitchFamily="34" charset="0"/>
              </a:rPr>
              <a:t>Soggetto-Predicato-Oggetto, </a:t>
            </a:r>
            <a:r>
              <a:rPr lang="it-IT" sz="2400">
                <a:solidFill>
                  <a:srgbClr val="202124"/>
                </a:solidFill>
                <a:effectLst/>
                <a:latin typeface="Tahoma" panose="020B0604030504040204" pitchFamily="34" charset="0"/>
                <a:ea typeface="Tahoma" panose="020B0604030504040204" pitchFamily="34" charset="0"/>
                <a:cs typeface="Tahoma" panose="020B0604030504040204" pitchFamily="34" charset="0"/>
              </a:rPr>
              <a:t>dove il soggetto è una risorsa, il predicato è una proprietà e l'oggetto è un valore (e quindi anche un </a:t>
            </a: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URI</a:t>
            </a:r>
            <a:r>
              <a:rPr lang="it-IT" sz="2400" b="0" i="0">
                <a:solidFill>
                  <a:srgbClr val="202124"/>
                </a:solidFill>
                <a:effectLst/>
                <a:latin typeface="Tahoma" panose="020B0604030504040204" pitchFamily="34" charset="0"/>
                <a:ea typeface="Tahoma" panose="020B0604030504040204" pitchFamily="34" charset="0"/>
                <a:cs typeface="Tahoma" panose="020B0604030504040204" pitchFamily="34" charset="0"/>
              </a:rPr>
              <a:t> che punta ad un'altra risorsa). </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Il data model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permette di definire un modello semplice per descrivere le relazioni tra le risorse, in termini di proprietà identificate da un nome e relativi valori.</a:t>
            </a:r>
          </a:p>
          <a:p>
            <a:pPr marL="342900" indent="-342900" algn="just">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Tuttavia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non fornisce nessun meccanismo per dichiarare queste proprietà, nè per definire le relazioni tra queste proprietà ed altre risorse. Tale compito è definito da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Schema.</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 </a:t>
            </a:r>
            <a:endParaRPr lang="it-IT"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Principi e modello dei dati</a:t>
            </a:r>
            <a:endParaRPr lang="it-IT" dirty="0"/>
          </a:p>
        </p:txBody>
      </p:sp>
      <p:pic>
        <p:nvPicPr>
          <p:cNvPr id="4" name="Immagine 3">
            <a:extLst>
              <a:ext uri="{FF2B5EF4-FFF2-40B4-BE49-F238E27FC236}">
                <a16:creationId xmlns:a16="http://schemas.microsoft.com/office/drawing/2014/main" id="{BD6B8987-64FD-8A07-D0DC-F533F24CD87A}"/>
              </a:ext>
            </a:extLst>
          </p:cNvPr>
          <p:cNvPicPr>
            <a:picLocks noChangeAspect="1"/>
          </p:cNvPicPr>
          <p:nvPr/>
        </p:nvPicPr>
        <p:blipFill>
          <a:blip r:embed="rId2"/>
          <a:stretch>
            <a:fillRect/>
          </a:stretch>
        </p:blipFill>
        <p:spPr>
          <a:xfrm>
            <a:off x="8129215" y="2780632"/>
            <a:ext cx="3736488" cy="1935206"/>
          </a:xfrm>
          <a:prstGeom prst="rect">
            <a:avLst/>
          </a:prstGeom>
        </p:spPr>
      </p:pic>
    </p:spTree>
    <p:extLst>
      <p:ext uri="{BB962C8B-B14F-4D97-AF65-F5344CB8AC3E}">
        <p14:creationId xmlns:p14="http://schemas.microsoft.com/office/powerpoint/2010/main" val="2289001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411906" cy="4392612"/>
          </a:xfrm>
        </p:spPr>
        <p:txBody>
          <a:bodyPr/>
          <a:lstStyle/>
          <a:p>
            <a:pPr marL="342900" indent="-342900">
              <a:buFont typeface="Wingdings" panose="05000000000000000000" pitchFamily="2" charset="2"/>
              <a:buChar char="ü"/>
            </a:pP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RDF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quando deve far riferimento a più di una risorsa, per esempio per descrivere il fatto che la risorsa è associata a più proprietà, definisce dei contenitori (container), ossia liste di risorse.</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Tre sono i tipi di contenitori: </a:t>
            </a:r>
          </a:p>
          <a:p>
            <a:pPr marL="342900" indent="-342900">
              <a:buFont typeface="Wingdings" panose="05000000000000000000" pitchFamily="2" charset="2"/>
              <a:buChar char="ü"/>
            </a:pP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Bag: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è una lista non ordinata di risorse o costanti. Viene utilizzato per dichiarare che una proprietà ha valori multipli. Per esempio i componenti di un convegno. </a:t>
            </a:r>
          </a:p>
          <a:p>
            <a:pPr marL="342900" indent="-342900">
              <a:buFont typeface="Wingdings" panose="05000000000000000000" pitchFamily="2" charset="2"/>
              <a:buChar char="ü"/>
            </a:pP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Sequence: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differisce da Bag per il fatto che l'ordine delle risorse è significativo. Per esempio si vuole mantenere l'ordine alfabetico di un insieme di nomi, gli autori di un sito. </a:t>
            </a:r>
          </a:p>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Alternative: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una lista di risorse che definiscono un'alternativa per il valore singolo di una proprietà. Per esempio per fornire titoli alternativi in varie lingue. </a:t>
            </a:r>
            <a:endPar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RDF - Container</a:t>
            </a:r>
            <a:endParaRPr lang="it-IT" dirty="0"/>
          </a:p>
        </p:txBody>
      </p:sp>
    </p:spTree>
    <p:extLst>
      <p:ext uri="{BB962C8B-B14F-4D97-AF65-F5344CB8AC3E}">
        <p14:creationId xmlns:p14="http://schemas.microsoft.com/office/powerpoint/2010/main" val="3724528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721324" cy="4392612"/>
          </a:xfrm>
        </p:spPr>
        <p:txBody>
          <a:bodyPr/>
          <a:lstStyle/>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Un modello </a:t>
            </a: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RDF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è rappresentato da un </a:t>
            </a: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grafo</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 orientato sui cui nodi ci sono risorse o tipi primitivi e i cui archi rappresentano le proprietà. </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Un grafo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rappresentato fisicamente mediante una serializzazione. </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 Informatica, una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serializzazione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un processo per salvare un oggetto su un supporto di memorizzazione lineare (ad esempio, un file o un'area di memoria) o per trasmetterlo attraverso una connessione di rete. La serializzazione può essere in forma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binaria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o può utilizzare codifiche testuali (ad esempio il formato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XML</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 direttamente leggibili dagli esseri umani. Lo scopo della serializzazione è quello di trasmettere l'intero stato dell'oggetto in modo che esso possa essere successivamente ricreato nello stesso identico stato dal processo inverso, chiamato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deserializzazione.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 vantaggi della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serializzazione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sono poter usare gli oggetti persistenti, fare chiamate di procedura remota (rpc) o distribuire oggetti con software come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CORBA (Common Object Request Broker Architecture).</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 </a:t>
            </a:r>
            <a:endParaRPr lang="it-IT" sz="2400" b="1">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39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 Rappresentazione fisica del modello</a:t>
            </a:r>
            <a:endParaRPr lang="it-IT" dirty="0"/>
          </a:p>
        </p:txBody>
      </p:sp>
    </p:spTree>
    <p:extLst>
      <p:ext uri="{BB962C8B-B14F-4D97-AF65-F5344CB8AC3E}">
        <p14:creationId xmlns:p14="http://schemas.microsoft.com/office/powerpoint/2010/main" val="106494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5342983" cy="4392612"/>
          </a:xfrm>
        </p:spPr>
        <p:txBody>
          <a:bodyPr/>
          <a:lstStyle/>
          <a:p>
            <a:pPr marL="342900" indent="-342900">
              <a:buFont typeface="Wingdings" panose="05000000000000000000" pitchFamily="2" charset="2"/>
              <a:buChar char="ü"/>
            </a:pP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Generalmente parlando ha una architettura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three-tier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(3 livelli):</a:t>
            </a: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Bottom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E’ costituito da una data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di solito si tratta di un sistema database relazionale, il quale colleziona, ripulisce e trasforma i dati provenienti da sorgenti di dati multiple attraverso un processo conosciuto come ETL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and Load) o un processo conosciuto come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Extract</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Load and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Transform</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(ELT).</a:t>
            </a:r>
            <a:endPar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14290B2D-95D8-5FC8-2E34-E781049810DB}"/>
              </a:ext>
            </a:extLst>
          </p:cNvPr>
          <p:cNvPicPr>
            <a:picLocks noChangeAspect="1"/>
          </p:cNvPicPr>
          <p:nvPr/>
        </p:nvPicPr>
        <p:blipFill>
          <a:blip r:embed="rId2"/>
          <a:stretch>
            <a:fillRect/>
          </a:stretch>
        </p:blipFill>
        <p:spPr>
          <a:xfrm>
            <a:off x="5634677" y="1831918"/>
            <a:ext cx="6231026" cy="4169903"/>
          </a:xfrm>
          <a:prstGeom prst="rect">
            <a:avLst/>
          </a:prstGeom>
        </p:spPr>
      </p:pic>
    </p:spTree>
    <p:extLst>
      <p:ext uri="{BB962C8B-B14F-4D97-AF65-F5344CB8AC3E}">
        <p14:creationId xmlns:p14="http://schemas.microsoft.com/office/powerpoint/2010/main" val="2883046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641114" cy="4392612"/>
          </a:xfrm>
        </p:spPr>
        <p:txBody>
          <a:bodyPr/>
          <a:lstStyle/>
          <a:p>
            <a:pPr marL="342900" indent="-342900">
              <a:buFont typeface="Wingdings" panose="05000000000000000000" pitchFamily="2" charset="2"/>
              <a:buChar char="ü"/>
            </a:pPr>
            <a:r>
              <a:rPr lang="it-IT" sz="2400" b="0" i="0">
                <a:solidFill>
                  <a:srgbClr val="202122"/>
                </a:solidFill>
                <a:effectLst/>
                <a:latin typeface="Arial" panose="020B0604020202020204" pitchFamily="34" charset="0"/>
              </a:rPr>
              <a:t>Si supponga di voler serializzare la frase "Mario_Rossi" "è_autore_di" "Rosso_di_sera_bel_tempo_si_spera": il risultato in </a:t>
            </a:r>
            <a:r>
              <a:rPr lang="it-IT" sz="2400" b="1" i="0">
                <a:solidFill>
                  <a:srgbClr val="202122"/>
                </a:solidFill>
                <a:effectLst/>
                <a:latin typeface="Arial" panose="020B0604020202020204" pitchFamily="34" charset="0"/>
              </a:rPr>
              <a:t>RDF/XML</a:t>
            </a:r>
            <a:r>
              <a:rPr lang="it-IT" sz="2400" b="0" i="0">
                <a:solidFill>
                  <a:srgbClr val="202122"/>
                </a:solidFill>
                <a:effectLst/>
                <a:latin typeface="Arial" panose="020B0604020202020204" pitchFamily="34" charset="0"/>
              </a:rPr>
              <a:t> sarà:</a:t>
            </a:r>
            <a:endParaRPr lang="it-IT" sz="2400">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40</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 Esempio</a:t>
            </a:r>
            <a:endParaRPr lang="it-IT" dirty="0"/>
          </a:p>
        </p:txBody>
      </p:sp>
      <p:pic>
        <p:nvPicPr>
          <p:cNvPr id="8" name="Immagine 7">
            <a:extLst>
              <a:ext uri="{FF2B5EF4-FFF2-40B4-BE49-F238E27FC236}">
                <a16:creationId xmlns:a16="http://schemas.microsoft.com/office/drawing/2014/main" id="{F2F09906-13A7-A11C-F35F-98B4611079D6}"/>
              </a:ext>
            </a:extLst>
          </p:cNvPr>
          <p:cNvPicPr>
            <a:picLocks noChangeAspect="1"/>
          </p:cNvPicPr>
          <p:nvPr/>
        </p:nvPicPr>
        <p:blipFill>
          <a:blip r:embed="rId2"/>
          <a:stretch>
            <a:fillRect/>
          </a:stretch>
        </p:blipFill>
        <p:spPr>
          <a:xfrm>
            <a:off x="1646793" y="1997165"/>
            <a:ext cx="9000122" cy="4400060"/>
          </a:xfrm>
          <a:prstGeom prst="rect">
            <a:avLst/>
          </a:prstGeom>
        </p:spPr>
      </p:pic>
    </p:spTree>
    <p:extLst>
      <p:ext uri="{BB962C8B-B14F-4D97-AF65-F5344CB8AC3E}">
        <p14:creationId xmlns:p14="http://schemas.microsoft.com/office/powerpoint/2010/main" val="2522191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411906" cy="4392612"/>
          </a:xfrm>
        </p:spPr>
        <p:txBody>
          <a:bodyPr/>
          <a:lstStyle/>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Schema (RDFS)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ogni predicato è in relazione con altri predicati e permette di dichiarare l'esistenza di proprietà di un concetto, che permettano di esprimere con metodo sistematico affermazioni simili su risorse simili. RDF Schema permette di definire nuovi tipi di classe, inoltre specificando il concetto di classe e sottoclasse, consente di definire gerarchiedi classi. In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si possono rappresentare le risorse come istanze di classi e definire sottoclassi e tipi. </a:t>
            </a:r>
          </a:p>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Classi 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Ogni risorsa descritta in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istanza della classe </a:t>
            </a:r>
            <a:r>
              <a:rPr lang="it-IT" sz="2400" b="0" i="1">
                <a:solidFill>
                  <a:srgbClr val="202122"/>
                </a:solidFill>
                <a:effectLst/>
                <a:latin typeface="Arial" panose="020B0604020202020204" pitchFamily="34" charset="0"/>
              </a:rPr>
              <a:t>rdfs:Resource</a:t>
            </a:r>
            <a:r>
              <a:rPr lang="it-IT" sz="2400" b="0" i="0">
                <a:solidFill>
                  <a:srgbClr val="202122"/>
                </a:solidFill>
                <a:effectLst/>
                <a:latin typeface="Arial" panose="020B0604020202020204" pitchFamily="34" charset="0"/>
              </a:rPr>
              <a:t>.</a:t>
            </a:r>
          </a:p>
          <a:p>
            <a:pPr marL="342900" indent="-342900">
              <a:buFont typeface="Wingdings" panose="05000000000000000000" pitchFamily="2" charset="2"/>
              <a:buChar char="ü"/>
            </a:pPr>
            <a:r>
              <a:rPr lang="it-IT" sz="2400">
                <a:solidFill>
                  <a:srgbClr val="202122"/>
                </a:solidFill>
                <a:ea typeface="Tahoma" panose="020B0604030504040204" pitchFamily="34" charset="0"/>
                <a:cs typeface="Tahoma" panose="020B0604030504040204" pitchFamily="34" charset="0"/>
              </a:rPr>
              <a:t>Le sottoclassi di </a:t>
            </a:r>
            <a:r>
              <a:rPr lang="it-IT" sz="2400" b="0" i="1">
                <a:solidFill>
                  <a:srgbClr val="202122"/>
                </a:solidFill>
                <a:effectLst/>
                <a:latin typeface="Arial" panose="020B0604020202020204" pitchFamily="34" charset="0"/>
              </a:rPr>
              <a:t>rdfs:Resource</a:t>
            </a:r>
            <a:r>
              <a:rPr lang="it-IT" sz="2400">
                <a:solidFill>
                  <a:srgbClr val="202122"/>
                </a:solidFill>
              </a:rPr>
              <a:t> sono: </a:t>
            </a:r>
          </a:p>
          <a:p>
            <a:pPr marL="342900" indent="-342900">
              <a:buFont typeface="Wingdings" panose="05000000000000000000" pitchFamily="2" charset="2"/>
              <a:buChar char="ü"/>
            </a:pPr>
            <a:r>
              <a:rPr lang="it-IT" sz="2400" b="1" i="1">
                <a:solidFill>
                  <a:srgbClr val="202122"/>
                </a:solidFill>
                <a:latin typeface="Tahoma" panose="020B0604030504040204" pitchFamily="34" charset="0"/>
                <a:ea typeface="Tahoma" panose="020B0604030504040204" pitchFamily="34" charset="0"/>
                <a:cs typeface="Tahoma" panose="020B0604030504040204" pitchFamily="34" charset="0"/>
              </a:rPr>
              <a:t>rdfs:Literal</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 rappresenta un letterale, una stringa di testo</a:t>
            </a:r>
          </a:p>
          <a:p>
            <a:pPr marL="342900" indent="-342900">
              <a:buFont typeface="Wingdings" panose="05000000000000000000" pitchFamily="2" charset="2"/>
              <a:buChar char="ü"/>
            </a:pPr>
            <a:r>
              <a:rPr lang="it-IT" sz="2400" b="1" i="1">
                <a:solidFill>
                  <a:srgbClr val="202122"/>
                </a:solidFill>
                <a:latin typeface="Tahoma" panose="020B0604030504040204" pitchFamily="34" charset="0"/>
                <a:ea typeface="Tahoma" panose="020B0604030504040204" pitchFamily="34" charset="0"/>
                <a:cs typeface="Tahoma" panose="020B0604030504040204" pitchFamily="34" charset="0"/>
              </a:rPr>
              <a:t>rdfs:Property: </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rappresenta le proprietà</a:t>
            </a:r>
          </a:p>
          <a:p>
            <a:pPr marL="342900" indent="-342900">
              <a:buFont typeface="Wingdings" panose="05000000000000000000" pitchFamily="2" charset="2"/>
              <a:buChar char="ü"/>
            </a:pPr>
            <a:r>
              <a:rPr lang="it-IT" sz="2400" b="1" i="1">
                <a:solidFill>
                  <a:srgbClr val="202122"/>
                </a:solidFill>
                <a:latin typeface="Tahoma" panose="020B0604030504040204" pitchFamily="34" charset="0"/>
                <a:ea typeface="Tahoma" panose="020B0604030504040204" pitchFamily="34" charset="0"/>
                <a:cs typeface="Tahoma" panose="020B0604030504040204" pitchFamily="34" charset="0"/>
              </a:rPr>
              <a:t>rdf:Class: </a:t>
            </a:r>
            <a:r>
              <a:rPr lang="it-IT" sz="2400">
                <a:solidFill>
                  <a:srgbClr val="202122"/>
                </a:solidFill>
                <a:latin typeface="Tahoma" panose="020B0604030504040204" pitchFamily="34" charset="0"/>
                <a:ea typeface="Tahoma" panose="020B0604030504040204" pitchFamily="34" charset="0"/>
                <a:cs typeface="Tahoma" panose="020B0604030504040204" pitchFamily="34" charset="0"/>
              </a:rPr>
              <a:t>rappresenta una classe dei linguaggi orientati agli oggetti</a:t>
            </a:r>
            <a:endParaRPr lang="it-IT" sz="2400" b="1" i="1">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41</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Schema </a:t>
            </a:r>
            <a:endParaRPr lang="it-IT" dirty="0"/>
          </a:p>
        </p:txBody>
      </p:sp>
    </p:spTree>
    <p:extLst>
      <p:ext uri="{BB962C8B-B14F-4D97-AF65-F5344CB8AC3E}">
        <p14:creationId xmlns:p14="http://schemas.microsoft.com/office/powerpoint/2010/main" val="4067594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0806924" cy="4392612"/>
          </a:xfrm>
        </p:spPr>
        <p:txBody>
          <a:bodyPr/>
          <a:lstStyle/>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Proprietà RDF:</a:t>
            </a:r>
          </a:p>
          <a:p>
            <a:pPr marL="342900" indent="-342900">
              <a:buFont typeface="Wingdings" panose="05000000000000000000" pitchFamily="2" charset="2"/>
              <a:buChar char="ü"/>
            </a:pPr>
            <a:r>
              <a:rPr lang="it-IT" sz="2400" b="1" i="1">
                <a:solidFill>
                  <a:srgbClr val="202124"/>
                </a:solidFill>
                <a:latin typeface="Tahoma" panose="020B0604030504040204" pitchFamily="34" charset="0"/>
                <a:ea typeface="Tahoma" panose="020B0604030504040204" pitchFamily="34" charset="0"/>
                <a:cs typeface="Tahoma" panose="020B0604030504040204" pitchFamily="34" charset="0"/>
              </a:rPr>
              <a:t>rdf:type</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indica che una risorsa è del tipo della classe che viene specificata.</a:t>
            </a:r>
          </a:p>
          <a:p>
            <a:pPr marL="342900" indent="-342900">
              <a:buFont typeface="Wingdings" panose="05000000000000000000" pitchFamily="2" charset="2"/>
              <a:buChar char="ü"/>
            </a:pPr>
            <a:r>
              <a:rPr lang="it-IT" sz="2400" b="1" i="1">
                <a:solidFill>
                  <a:srgbClr val="202124"/>
                </a:solidFill>
                <a:latin typeface="Tahoma" panose="020B0604030504040204" pitchFamily="34" charset="0"/>
                <a:ea typeface="Tahoma" panose="020B0604030504040204" pitchFamily="34" charset="0"/>
                <a:cs typeface="Tahoma" panose="020B0604030504040204" pitchFamily="34" charset="0"/>
              </a:rPr>
              <a:t>rdfs:subPropertyOf</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indica che una proprietà è una specializzazione di un'altra. </a:t>
            </a:r>
          </a:p>
          <a:p>
            <a:pPr marL="342900" indent="-342900">
              <a:buFont typeface="Wingdings" panose="05000000000000000000" pitchFamily="2" charset="2"/>
              <a:buChar char="ü"/>
            </a:pPr>
            <a:r>
              <a:rPr lang="it-IT" sz="2400" b="1" i="1">
                <a:solidFill>
                  <a:srgbClr val="202124"/>
                </a:solidFill>
                <a:latin typeface="Tahoma" panose="020B0604030504040204" pitchFamily="34" charset="0"/>
                <a:ea typeface="Tahoma" panose="020B0604030504040204" pitchFamily="34" charset="0"/>
                <a:cs typeface="Tahoma" panose="020B0604030504040204" pitchFamily="34" charset="0"/>
              </a:rPr>
              <a:t>rdfs:seeAlso:</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Specifica che la risorsa è danche descritta in altre parti.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 </a:t>
            </a: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42</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Schema</a:t>
            </a:r>
            <a:endParaRPr lang="it-IT" dirty="0"/>
          </a:p>
        </p:txBody>
      </p:sp>
    </p:spTree>
    <p:extLst>
      <p:ext uri="{BB962C8B-B14F-4D97-AF65-F5344CB8AC3E}">
        <p14:creationId xmlns:p14="http://schemas.microsoft.com/office/powerpoint/2010/main" val="817454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7309745" cy="4392612"/>
          </a:xfrm>
        </p:spPr>
        <p:txBody>
          <a:bodyPr/>
          <a:lstStyle/>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Le principali serializzazioni adottabili con un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grafo 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sono: </a:t>
            </a:r>
          </a:p>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RDF/XML: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documento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RDF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è serializzato in un file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XML</a:t>
            </a:r>
          </a:p>
          <a:p>
            <a:pPr marL="342900" indent="-342900">
              <a:buFont typeface="Wingdings" panose="05000000000000000000" pitchFamily="2" charset="2"/>
              <a:buChar char="ü"/>
            </a:pPr>
            <a:r>
              <a:rPr lang="it-IT" sz="2400" b="1" i="0">
                <a:solidFill>
                  <a:srgbClr val="202124"/>
                </a:solidFill>
                <a:effectLst/>
                <a:latin typeface="Tahoma" panose="020B0604030504040204" pitchFamily="34" charset="0"/>
                <a:ea typeface="Tahoma" panose="020B0604030504040204" pitchFamily="34" charset="0"/>
                <a:cs typeface="Tahoma" panose="020B0604030504040204" pitchFamily="34" charset="0"/>
              </a:rPr>
              <a:t>N-Triples: </a:t>
            </a:r>
            <a:r>
              <a:rPr lang="it-IT" sz="2400" i="0">
                <a:solidFill>
                  <a:srgbClr val="202124"/>
                </a:solidFill>
                <a:effectLst/>
                <a:latin typeface="Tahoma" panose="020B0604030504040204" pitchFamily="34" charset="0"/>
                <a:ea typeface="Tahoma" panose="020B0604030504040204" pitchFamily="34" charset="0"/>
                <a:cs typeface="Tahoma" panose="020B0604030504040204" pitchFamily="34" charset="0"/>
              </a:rPr>
              <a:t>serializzazione del grafo come un insieme di triple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soggetto - predicato - oggetto. </a:t>
            </a:r>
          </a:p>
          <a:p>
            <a:pPr marL="342900" indent="-342900">
              <a:buFont typeface="Wingdings" panose="05000000000000000000" pitchFamily="2" charset="2"/>
              <a:buChar char="ü"/>
            </a:pP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Notation3: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serializzazione del grafo descrivendo, una per volta, una risorsa e tutte le sue proprietà. </a:t>
            </a:r>
          </a:p>
          <a:p>
            <a:pPr marL="342900" indent="-342900">
              <a:buFont typeface="Wingdings" panose="05000000000000000000" pitchFamily="2" charset="2"/>
              <a:buChar char="ü"/>
            </a:pP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In particolare la serializzazione in </a:t>
            </a:r>
            <a:r>
              <a:rPr lang="it-IT" sz="2400" b="1">
                <a:solidFill>
                  <a:srgbClr val="202124"/>
                </a:solidFill>
                <a:latin typeface="Tahoma" panose="020B0604030504040204" pitchFamily="34" charset="0"/>
                <a:ea typeface="Tahoma" panose="020B0604030504040204" pitchFamily="34" charset="0"/>
                <a:cs typeface="Tahoma" panose="020B0604030504040204" pitchFamily="34" charset="0"/>
              </a:rPr>
              <a:t>XML </a:t>
            </a:r>
            <a:r>
              <a:rPr lang="it-IT" sz="2400">
                <a:solidFill>
                  <a:srgbClr val="202124"/>
                </a:solidFill>
                <a:latin typeface="Tahoma" panose="020B0604030504040204" pitchFamily="34" charset="0"/>
                <a:ea typeface="Tahoma" panose="020B0604030504040204" pitchFamily="34" charset="0"/>
                <a:cs typeface="Tahoma" panose="020B0604030504040204" pitchFamily="34" charset="0"/>
              </a:rPr>
              <a:t>può avvenire secondo due metodi, quello classico e quello abbreviato, più leggibile per l'uomo. </a:t>
            </a:r>
          </a:p>
          <a:p>
            <a:pPr marL="342900" indent="-342900">
              <a:buFont typeface="Wingdings" panose="05000000000000000000" pitchFamily="2" charset="2"/>
              <a:buChar char="ü"/>
            </a:pPr>
            <a:endParaRPr lang="it-IT" sz="2400">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43</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RDF - Rappresentazione fisica del modello</a:t>
            </a:r>
            <a:endParaRPr lang="it-IT" dirty="0"/>
          </a:p>
        </p:txBody>
      </p:sp>
      <p:pic>
        <p:nvPicPr>
          <p:cNvPr id="4" name="Immagine 3">
            <a:extLst>
              <a:ext uri="{FF2B5EF4-FFF2-40B4-BE49-F238E27FC236}">
                <a16:creationId xmlns:a16="http://schemas.microsoft.com/office/drawing/2014/main" id="{27D81560-A606-1873-0EC3-847B5ACCB0DD}"/>
              </a:ext>
            </a:extLst>
          </p:cNvPr>
          <p:cNvPicPr>
            <a:picLocks noChangeAspect="1"/>
          </p:cNvPicPr>
          <p:nvPr/>
        </p:nvPicPr>
        <p:blipFill>
          <a:blip r:embed="rId2"/>
          <a:stretch>
            <a:fillRect/>
          </a:stretch>
        </p:blipFill>
        <p:spPr>
          <a:xfrm>
            <a:off x="8186207" y="2496513"/>
            <a:ext cx="3679496" cy="2604587"/>
          </a:xfrm>
          <a:prstGeom prst="rect">
            <a:avLst/>
          </a:prstGeom>
        </p:spPr>
      </p:pic>
    </p:spTree>
    <p:extLst>
      <p:ext uri="{BB962C8B-B14F-4D97-AF65-F5344CB8AC3E}">
        <p14:creationId xmlns:p14="http://schemas.microsoft.com/office/powerpoint/2010/main" val="34600744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7" y="1213806"/>
            <a:ext cx="11518700" cy="4392612"/>
          </a:xfrm>
        </p:spPr>
        <p:txBody>
          <a:bodyPr/>
          <a:lstStyle/>
          <a:p>
            <a:pPr algn="l"/>
            <a:r>
              <a:rPr lang="en-US" sz="2400" b="0" i="0">
                <a:solidFill>
                  <a:srgbClr val="4E4B49"/>
                </a:solidFill>
                <a:effectLst/>
                <a:latin typeface="-apple-system"/>
              </a:rPr>
              <a:t>turtleDB is a framework for developers to build offline-first, collaborative web apps. It provides a user-friendly API for developers, empowering them with the ability to create apps with in-browser storage, effective server synchronization, document versioning, and flexible conflict resolution for any document data.</a:t>
            </a:r>
          </a:p>
          <a:p>
            <a:pPr algn="l"/>
            <a:r>
              <a:rPr lang="en-US" sz="2400" b="0" i="0">
                <a:solidFill>
                  <a:srgbClr val="4E4B49"/>
                </a:solidFill>
                <a:effectLst/>
                <a:latin typeface="-apple-system"/>
              </a:rPr>
              <a:t>Web applications will work seamlessly online or offline, and developers can leave the backend to turtleDB - it will handle all data synchronization and conflict resolution between users. Works with MongoDB out of the box!</a:t>
            </a:r>
          </a:p>
          <a:p>
            <a:pPr marL="342900" indent="-342900">
              <a:buFont typeface="Wingdings" panose="05000000000000000000" pitchFamily="2" charset="2"/>
              <a:buChar char="ü"/>
            </a:pPr>
            <a:endParaRPr lang="en-US" sz="2400" b="0" i="0" dirty="0">
              <a:solidFill>
                <a:srgbClr val="555555"/>
              </a:solidFill>
              <a:effectLst/>
              <a:latin typeface="PT Sans" panose="020B0503020203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44</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t>TurtleDB e Triplestore</a:t>
            </a:r>
            <a:endParaRPr lang="it-IT" dirty="0"/>
          </a:p>
        </p:txBody>
      </p:sp>
    </p:spTree>
    <p:extLst>
      <p:ext uri="{BB962C8B-B14F-4D97-AF65-F5344CB8AC3E}">
        <p14:creationId xmlns:p14="http://schemas.microsoft.com/office/powerpoint/2010/main" val="3360116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45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Bibliografia</a:t>
            </a:r>
            <a:endParaRPr lang="it-IT" dirty="0"/>
          </a:p>
        </p:txBody>
      </p:sp>
      <p:sp>
        <p:nvSpPr>
          <p:cNvPr id="3" name="Segnaposto testo 2">
            <a:extLst>
              <a:ext uri="{FF2B5EF4-FFF2-40B4-BE49-F238E27FC236}">
                <a16:creationId xmlns:a16="http://schemas.microsoft.com/office/drawing/2014/main" id="{15CD42DB-61E6-AA3D-7125-BF4BEDB5D886}"/>
              </a:ext>
            </a:extLst>
          </p:cNvPr>
          <p:cNvSpPr>
            <a:spLocks noGrp="1"/>
          </p:cNvSpPr>
          <p:nvPr>
            <p:ph type="body" idx="1"/>
          </p:nvPr>
        </p:nvSpPr>
        <p:spPr>
          <a:xfrm>
            <a:off x="477519" y="1557338"/>
            <a:ext cx="11043921" cy="4392612"/>
          </a:xfrm>
        </p:spPr>
        <p:txBody>
          <a:bodyPr/>
          <a:lstStyle/>
          <a:p>
            <a:r>
              <a:rPr lang="it-IT" dirty="0">
                <a:hlinkClick r:id="rId2"/>
              </a:rPr>
              <a:t>https://www.stitchdata.com/resources</a:t>
            </a:r>
            <a:r>
              <a:rPr lang="it-IT">
                <a:hlinkClick r:id="rId2"/>
              </a:rPr>
              <a:t>/data-transformation</a:t>
            </a:r>
            <a:endParaRPr lang="it-IT"/>
          </a:p>
          <a:p>
            <a:endParaRPr lang="it-IT"/>
          </a:p>
          <a:p>
            <a:r>
              <a:rPr lang="it-IT">
                <a:hlinkClick r:id="rId3"/>
              </a:rPr>
              <a:t>https://www.ibm.com/cloud/learn/data-warehouse#:~:text=A%20data%20warehouse%2C%20or%20enterprise,AI)%2C%20and%20machine%20learning</a:t>
            </a:r>
            <a:r>
              <a:rPr lang="it-IT"/>
              <a:t>.</a:t>
            </a:r>
          </a:p>
          <a:p>
            <a:endParaRPr lang="it-IT" dirty="0"/>
          </a:p>
          <a:p>
            <a:endParaRPr lang="it-IT" dirty="0"/>
          </a:p>
        </p:txBody>
      </p:sp>
    </p:spTree>
    <p:extLst>
      <p:ext uri="{BB962C8B-B14F-4D97-AF65-F5344CB8AC3E}">
        <p14:creationId xmlns:p14="http://schemas.microsoft.com/office/powerpoint/2010/main" val="349096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468397" cy="4392612"/>
          </a:xfrm>
        </p:spPr>
        <p:txBody>
          <a:bodyPr/>
          <a:lstStyle/>
          <a:p>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Middle </a:t>
            </a:r>
            <a:r>
              <a:rPr lang="it-IT" sz="2400" b="1" i="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tier</a:t>
            </a:r>
            <a:r>
              <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è costituito da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(ossia un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OnLine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Analytical</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Processing</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Server che abilita l’utente ad avere delle velocità di query elevate. Esistono 3 tipi di modelli OLAP che possono essere usati in questo </a:t>
            </a:r>
            <a:r>
              <a:rPr lang="it-IT" sz="2400"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conosciuti come: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ROLAP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MOLAP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HOLAP</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 Il tipo di modello OLAP usato è dipendente dal tipo di sistema database che esiste</a:t>
            </a:r>
            <a:r>
              <a:rPr lang="en-US" sz="2400" b="0" i="0" dirty="0">
                <a:solidFill>
                  <a:srgbClr val="525252"/>
                </a:solidFill>
                <a:effectLst/>
                <a:latin typeface="IBM Plex Sans" panose="020B0503050203000203" pitchFamily="34" charset="0"/>
              </a:rPr>
              <a:t>.</a:t>
            </a:r>
            <a:endParaRPr lang="it-IT" sz="2400" b="1" i="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Top </a:t>
            </a:r>
            <a:r>
              <a:rPr lang="it-IT" sz="2400" b="1" dirty="0" err="1">
                <a:solidFill>
                  <a:schemeClr val="tx1"/>
                </a:solidFill>
                <a:latin typeface="Tahoma" panose="020B0604030504040204" pitchFamily="34" charset="0"/>
                <a:ea typeface="Tahoma" panose="020B0604030504040204" pitchFamily="34" charset="0"/>
                <a:cs typeface="Tahoma" panose="020B0604030504040204" pitchFamily="34" charset="0"/>
              </a:rPr>
              <a:t>tier</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Questo livello è rappresentato da qualcosa del tipo interfaccia </a:t>
            </a:r>
            <a:r>
              <a:rPr lang="it-IT" sz="2400" b="1" dirty="0">
                <a:solidFill>
                  <a:schemeClr val="tx1"/>
                </a:solidFill>
                <a:latin typeface="Tahoma" panose="020B0604030504040204" pitchFamily="34" charset="0"/>
                <a:ea typeface="Tahoma" panose="020B0604030504040204" pitchFamily="34" charset="0"/>
                <a:cs typeface="Tahoma" panose="020B0604030504040204" pitchFamily="34" charset="0"/>
              </a:rPr>
              <a:t>front-end user </a:t>
            </a:r>
            <a:r>
              <a:rPr lang="it-IT" sz="2400" dirty="0">
                <a:solidFill>
                  <a:schemeClr val="tx1"/>
                </a:solidFill>
                <a:latin typeface="Tahoma" panose="020B0604030504040204" pitchFamily="34" charset="0"/>
                <a:ea typeface="Tahoma" panose="020B0604030504040204" pitchFamily="34" charset="0"/>
                <a:cs typeface="Tahoma" panose="020B0604030504040204" pitchFamily="34" charset="0"/>
              </a:rPr>
              <a:t>o vari tool di reportistica, che abilita l’utente finale a condurre analisi ad-hoc sui loro dati di business.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5</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dirty="0"/>
              <a:t>ETL – Architettura di un Data </a:t>
            </a:r>
            <a:r>
              <a:rPr lang="it-IT" altLang="it-IT" dirty="0" err="1"/>
              <a:t>Warehouse</a:t>
            </a:r>
            <a:endParaRPr lang="it-IT" dirty="0"/>
          </a:p>
        </p:txBody>
      </p:sp>
      <p:pic>
        <p:nvPicPr>
          <p:cNvPr id="4" name="Immagine 3">
            <a:extLst>
              <a:ext uri="{FF2B5EF4-FFF2-40B4-BE49-F238E27FC236}">
                <a16:creationId xmlns:a16="http://schemas.microsoft.com/office/drawing/2014/main" id="{68F11151-C0B8-4612-FFDB-06B9C8A1D12B}"/>
              </a:ext>
            </a:extLst>
          </p:cNvPr>
          <p:cNvPicPr>
            <a:picLocks noChangeAspect="1"/>
          </p:cNvPicPr>
          <p:nvPr/>
        </p:nvPicPr>
        <p:blipFill>
          <a:blip r:embed="rId2"/>
          <a:stretch>
            <a:fillRect/>
          </a:stretch>
        </p:blipFill>
        <p:spPr>
          <a:xfrm>
            <a:off x="6949440" y="2615295"/>
            <a:ext cx="4534852" cy="2449074"/>
          </a:xfrm>
          <a:prstGeom prst="rect">
            <a:avLst/>
          </a:prstGeom>
        </p:spPr>
      </p:pic>
    </p:spTree>
    <p:extLst>
      <p:ext uri="{BB962C8B-B14F-4D97-AF65-F5344CB8AC3E}">
        <p14:creationId xmlns:p14="http://schemas.microsoft.com/office/powerpoint/2010/main" val="198047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714582" cy="4392612"/>
          </a:xfrm>
        </p:spPr>
        <p:txBody>
          <a:bodyPr/>
          <a:lstStyle/>
          <a:p>
            <a:pPr marL="342900" indent="-342900">
              <a:buFont typeface="Wingdings" panose="05000000000000000000" pitchFamily="2" charset="2"/>
              <a:buChar char="ü"/>
            </a:pP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OLAP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(Online Analytical Processing)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un software per eseguire analisi multidimensionali ad alta velocità su grandi volumi di dati provenienti da data store unificati e centralizzati come i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Data</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Warehouse</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(Online Transactional Processing)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abilita l’utente ad avere un’esecuzione in tempo reale su grandi numeri di transazioni su database effettuate da un gran numero di persone, tipicamente su Internet. </a:t>
            </a:r>
          </a:p>
          <a:p>
            <a:pPr marL="342900" indent="-342900">
              <a:buFont typeface="Wingdings" panose="05000000000000000000" pitchFamily="2" charset="2"/>
              <a:buChar char="ü"/>
            </a:pP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La principale differenza tra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il nome: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OLAP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analitico per natura mentre </a:t>
            </a: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 è transazionale.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6</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 Comprendere OLAP e OLTP</a:t>
            </a:r>
            <a:endParaRPr lang="it-IT" dirty="0"/>
          </a:p>
        </p:txBody>
      </p:sp>
      <p:pic>
        <p:nvPicPr>
          <p:cNvPr id="6" name="Immagine 5">
            <a:extLst>
              <a:ext uri="{FF2B5EF4-FFF2-40B4-BE49-F238E27FC236}">
                <a16:creationId xmlns:a16="http://schemas.microsoft.com/office/drawing/2014/main" id="{37E20231-CFBF-4B9E-AFA7-5B63E823BEFB}"/>
              </a:ext>
            </a:extLst>
          </p:cNvPr>
          <p:cNvPicPr>
            <a:picLocks noChangeAspect="1"/>
          </p:cNvPicPr>
          <p:nvPr/>
        </p:nvPicPr>
        <p:blipFill>
          <a:blip r:embed="rId2"/>
          <a:stretch>
            <a:fillRect/>
          </a:stretch>
        </p:blipFill>
        <p:spPr>
          <a:xfrm>
            <a:off x="7430148" y="1914522"/>
            <a:ext cx="4073067" cy="3418467"/>
          </a:xfrm>
          <a:prstGeom prst="rect">
            <a:avLst/>
          </a:prstGeom>
        </p:spPr>
      </p:pic>
    </p:spTree>
    <p:extLst>
      <p:ext uri="{BB962C8B-B14F-4D97-AF65-F5344CB8AC3E}">
        <p14:creationId xmlns:p14="http://schemas.microsoft.com/office/powerpoint/2010/main" val="102530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11675202" cy="4392612"/>
          </a:xfrm>
        </p:spPr>
        <p:txBody>
          <a:bodyPr/>
          <a:lstStyle/>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I tool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OLAP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sono progettati per l’analisi multidimensionale dei dati all’interno di un Data Warehouse, il quale contiene sia dati storici che transazionali. I comuni usi di OLAP sono il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Data</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Mining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ed altre applicazioni di Business Intelligence, calcoli analitici complessi, scenari predittivi, come anche funzioni di reportistica di business come analisi finanziaria, budgeting e forecast plannig.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OLTP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è progettato per supportare applicaziomni orientate alle transazioni elaborando transazioni recenti il più rapidamente e accurato possibile. Comuni usi di OLTP includono ATMs, software e-commerce, elaboraziojni di pagamenti di carte di credito, prenotazioni online, sistemi di prenotazioni, strumenti di record-keeping, ecc.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7</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 Comprendere OLAP e OLTP</a:t>
            </a:r>
            <a:endParaRPr lang="it-IT" dirty="0"/>
          </a:p>
        </p:txBody>
      </p:sp>
      <p:pic>
        <p:nvPicPr>
          <p:cNvPr id="4" name="Immagine 3">
            <a:extLst>
              <a:ext uri="{FF2B5EF4-FFF2-40B4-BE49-F238E27FC236}">
                <a16:creationId xmlns:a16="http://schemas.microsoft.com/office/drawing/2014/main" id="{B9F59AF6-8D18-EDC2-C068-3C5205D78037}"/>
              </a:ext>
            </a:extLst>
          </p:cNvPr>
          <p:cNvPicPr>
            <a:picLocks noChangeAspect="1"/>
          </p:cNvPicPr>
          <p:nvPr/>
        </p:nvPicPr>
        <p:blipFill>
          <a:blip r:embed="rId2"/>
          <a:stretch>
            <a:fillRect/>
          </a:stretch>
        </p:blipFill>
        <p:spPr>
          <a:xfrm>
            <a:off x="4480560" y="4723735"/>
            <a:ext cx="4503420" cy="1856052"/>
          </a:xfrm>
          <a:prstGeom prst="rect">
            <a:avLst/>
          </a:prstGeom>
        </p:spPr>
      </p:pic>
    </p:spTree>
    <p:extLst>
      <p:ext uri="{BB962C8B-B14F-4D97-AF65-F5344CB8AC3E}">
        <p14:creationId xmlns:p14="http://schemas.microsoft.com/office/powerpoint/2010/main" val="178500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234522" cy="4392612"/>
          </a:xfrm>
        </p:spPr>
        <p:txBody>
          <a:bodyPr/>
          <a:lstStyle/>
          <a:p>
            <a:pPr marL="342900" indent="-342900">
              <a:buFont typeface="Wingdings" panose="05000000000000000000" pitchFamily="2" charset="2"/>
              <a:buChar char="ü"/>
            </a:pP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Gli schemi sono i modi in cui i dati sono organizzati all’interno dei database o </a:t>
            </a:r>
            <a:r>
              <a:rPr lang="it-IT" sz="2400" i="0" smtClean="0">
                <a:solidFill>
                  <a:schemeClr val="tx1"/>
                </a:solidFill>
                <a:effectLst/>
                <a:latin typeface="Tahoma" panose="020B0604030504040204" pitchFamily="34" charset="0"/>
                <a:ea typeface="Tahoma" panose="020B0604030504040204" pitchFamily="34" charset="0"/>
                <a:cs typeface="Tahoma" panose="020B0604030504040204" pitchFamily="34" charset="0"/>
              </a:rPr>
              <a:t>data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ware house. Ci sono due principali strutture degli schemi: lo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star schema </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e lo </a:t>
            </a:r>
            <a:r>
              <a:rPr lang="it-IT" sz="2400" b="1" i="0">
                <a:solidFill>
                  <a:schemeClr val="tx1"/>
                </a:solidFill>
                <a:effectLst/>
                <a:latin typeface="Tahoma" panose="020B0604030504040204" pitchFamily="34" charset="0"/>
                <a:ea typeface="Tahoma" panose="020B0604030504040204" pitchFamily="34" charset="0"/>
                <a:cs typeface="Tahoma" panose="020B0604030504040204" pitchFamily="34" charset="0"/>
              </a:rPr>
              <a:t>snowflake</a:t>
            </a:r>
            <a:r>
              <a:rPr lang="it-IT" sz="2400" i="0">
                <a:solidFill>
                  <a:schemeClr val="tx1"/>
                </a:solidFill>
                <a:effectLst/>
                <a:latin typeface="Tahoma" panose="020B0604030504040204" pitchFamily="34" charset="0"/>
                <a:ea typeface="Tahoma" panose="020B0604030504040204" pitchFamily="34" charset="0"/>
                <a:cs typeface="Tahoma" panose="020B0604030504040204" pitchFamily="34" charset="0"/>
              </a:rPr>
              <a:t>, che influenza il progetto del modello dei dati. </a:t>
            </a:r>
          </a:p>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Star Schema: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Questo schema è costituito da una «fact table» che può essere unita ad un certo numero di «dimension table» denormalizzate. Esso è considerato il più comune tipo di schema, e i suoi utenti beneficiano delle sue rapide velocità durante il processo di query.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8</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–Schema</a:t>
            </a:r>
            <a:endParaRPr lang="it-IT" dirty="0"/>
          </a:p>
        </p:txBody>
      </p:sp>
      <p:pic>
        <p:nvPicPr>
          <p:cNvPr id="6" name="Immagine 5">
            <a:extLst>
              <a:ext uri="{FF2B5EF4-FFF2-40B4-BE49-F238E27FC236}">
                <a16:creationId xmlns:a16="http://schemas.microsoft.com/office/drawing/2014/main" id="{2D7A2375-F0D2-3FFF-438D-E06E0F92CA3C}"/>
              </a:ext>
            </a:extLst>
          </p:cNvPr>
          <p:cNvPicPr>
            <a:picLocks noChangeAspect="1"/>
          </p:cNvPicPr>
          <p:nvPr/>
        </p:nvPicPr>
        <p:blipFill>
          <a:blip r:embed="rId2"/>
          <a:stretch>
            <a:fillRect/>
          </a:stretch>
        </p:blipFill>
        <p:spPr>
          <a:xfrm>
            <a:off x="6560820" y="1671637"/>
            <a:ext cx="5057775" cy="3972557"/>
          </a:xfrm>
          <a:prstGeom prst="rect">
            <a:avLst/>
          </a:prstGeom>
        </p:spPr>
      </p:pic>
    </p:spTree>
    <p:extLst>
      <p:ext uri="{BB962C8B-B14F-4D97-AF65-F5344CB8AC3E}">
        <p14:creationId xmlns:p14="http://schemas.microsoft.com/office/powerpoint/2010/main" val="287048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E5AE986C-196F-4141-A898-FA4C4198CDCC}"/>
              </a:ext>
            </a:extLst>
          </p:cNvPr>
          <p:cNvSpPr>
            <a:spLocks noGrp="1"/>
          </p:cNvSpPr>
          <p:nvPr>
            <p:ph type="body" idx="1"/>
          </p:nvPr>
        </p:nvSpPr>
        <p:spPr>
          <a:xfrm>
            <a:off x="326298" y="1213806"/>
            <a:ext cx="6234522" cy="4392612"/>
          </a:xfrm>
        </p:spPr>
        <p:txBody>
          <a:bodyPr/>
          <a:lstStyle/>
          <a:p>
            <a:pPr marL="342900" indent="-342900">
              <a:buFont typeface="Wingdings" panose="05000000000000000000" pitchFamily="2" charset="2"/>
              <a:buChar char="ü"/>
            </a:pPr>
            <a:r>
              <a:rPr lang="it-IT" sz="2400" b="1">
                <a:solidFill>
                  <a:schemeClr val="tx1"/>
                </a:solidFill>
                <a:latin typeface="Tahoma" panose="020B0604030504040204" pitchFamily="34" charset="0"/>
                <a:ea typeface="Tahoma" panose="020B0604030504040204" pitchFamily="34" charset="0"/>
                <a:cs typeface="Tahoma" panose="020B0604030504040204" pitchFamily="34" charset="0"/>
              </a:rPr>
              <a:t>Snowflake Schema: </a:t>
            </a:r>
            <a:r>
              <a:rPr lang="it-IT" sz="2400">
                <a:solidFill>
                  <a:schemeClr val="tx1"/>
                </a:solidFill>
                <a:latin typeface="Tahoma" panose="020B0604030504040204" pitchFamily="34" charset="0"/>
                <a:ea typeface="Tahoma" panose="020B0604030504040204" pitchFamily="34" charset="0"/>
                <a:cs typeface="Tahoma" panose="020B0604030504040204" pitchFamily="34" charset="0"/>
              </a:rPr>
              <a:t>Anche se non è ancora ampiamente usato, lo snowflake schema è un’altra organizzazione della struttura in un data warehouse. In questo caso la fact table è connessa a un numero normalizzato di dimension table. Questo schema è costituito da una «fact table» che può essere unita ad un certo numero di «dimension table» denormalizzate. Esso è considerato il più comune tipo di schema, e i suoi utenti beneficiano delle sue rapide velocità durante il processo di query. </a:t>
            </a:r>
            <a:endParaRPr lang="en-US" sz="2400" b="1" i="0" dirty="0">
              <a:solidFill>
                <a:srgbClr val="525252"/>
              </a:solidFill>
              <a:effectLst/>
              <a:latin typeface="IBM Plex Sans" panose="020B0604020202020204" pitchFamily="34" charset="0"/>
            </a:endParaRPr>
          </a:p>
        </p:txBody>
      </p:sp>
      <p:sp>
        <p:nvSpPr>
          <p:cNvPr id="7" name="Segnaposto numero diapositiva 6">
            <a:extLst>
              <a:ext uri="{FF2B5EF4-FFF2-40B4-BE49-F238E27FC236}">
                <a16:creationId xmlns:a16="http://schemas.microsoft.com/office/drawing/2014/main" id="{AB740BE9-E218-4144-BFDE-AE473D230A3D}"/>
              </a:ext>
            </a:extLst>
          </p:cNvPr>
          <p:cNvSpPr>
            <a:spLocks noGrp="1"/>
          </p:cNvSpPr>
          <p:nvPr>
            <p:ph type="sldNum" sz="quarter" idx="12"/>
          </p:nvPr>
        </p:nvSpPr>
        <p:spPr/>
        <p:txBody>
          <a:bodyPr/>
          <a:lstStyle/>
          <a:p>
            <a:pPr>
              <a:defRPr/>
            </a:pPr>
            <a:fld id="{48B4153A-D4C5-4CEF-8992-0D8815C829E3}" type="slidenum">
              <a:rPr lang="en-US" smtClean="0"/>
              <a:pPr>
                <a:defRPr/>
              </a:pPr>
              <a:t>9</a:t>
            </a:fld>
            <a:endParaRPr lang="en-US" dirty="0"/>
          </a:p>
        </p:txBody>
      </p:sp>
      <p:sp>
        <p:nvSpPr>
          <p:cNvPr id="5" name="Titolo 4">
            <a:extLst>
              <a:ext uri="{FF2B5EF4-FFF2-40B4-BE49-F238E27FC236}">
                <a16:creationId xmlns:a16="http://schemas.microsoft.com/office/drawing/2014/main" id="{82C46BA2-B380-4357-B125-BA9F08A643F5}"/>
              </a:ext>
            </a:extLst>
          </p:cNvPr>
          <p:cNvSpPr>
            <a:spLocks noGrp="1"/>
          </p:cNvSpPr>
          <p:nvPr>
            <p:ph type="title"/>
          </p:nvPr>
        </p:nvSpPr>
        <p:spPr>
          <a:xfrm>
            <a:off x="468895" y="503475"/>
            <a:ext cx="11269308" cy="384721"/>
          </a:xfrm>
        </p:spPr>
        <p:txBody>
          <a:bodyPr/>
          <a:lstStyle/>
          <a:p>
            <a:r>
              <a:rPr lang="it-IT" altLang="it-IT"/>
              <a:t>Data Warehouse –Schema</a:t>
            </a:r>
            <a:endParaRPr lang="it-IT" dirty="0"/>
          </a:p>
        </p:txBody>
      </p:sp>
      <p:pic>
        <p:nvPicPr>
          <p:cNvPr id="4" name="Immagine 3">
            <a:extLst>
              <a:ext uri="{FF2B5EF4-FFF2-40B4-BE49-F238E27FC236}">
                <a16:creationId xmlns:a16="http://schemas.microsoft.com/office/drawing/2014/main" id="{89C4403A-431E-C318-2642-210CD7815FF3}"/>
              </a:ext>
            </a:extLst>
          </p:cNvPr>
          <p:cNvPicPr>
            <a:picLocks noChangeAspect="1"/>
          </p:cNvPicPr>
          <p:nvPr/>
        </p:nvPicPr>
        <p:blipFill>
          <a:blip r:embed="rId2"/>
          <a:stretch>
            <a:fillRect/>
          </a:stretch>
        </p:blipFill>
        <p:spPr>
          <a:xfrm>
            <a:off x="6791675" y="1859249"/>
            <a:ext cx="4782912" cy="3101725"/>
          </a:xfrm>
          <a:prstGeom prst="rect">
            <a:avLst/>
          </a:prstGeom>
        </p:spPr>
      </p:pic>
    </p:spTree>
    <p:extLst>
      <p:ext uri="{BB962C8B-B14F-4D97-AF65-F5344CB8AC3E}">
        <p14:creationId xmlns:p14="http://schemas.microsoft.com/office/powerpoint/2010/main" val="3300273277"/>
      </p:ext>
    </p:extLst>
  </p:cSld>
  <p:clrMapOvr>
    <a:masterClrMapping/>
  </p:clrMapOvr>
</p:sld>
</file>

<file path=ppt/theme/theme1.xml><?xml version="1.0" encoding="utf-8"?>
<a:theme xmlns:a="http://schemas.openxmlformats.org/drawingml/2006/main" name="elenco puntato">
  <a:themeElements>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azioni di grigio">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o" ma:contentTypeID="0x010100661A2BE3120D674DA36C11D6006822D4" ma:contentTypeVersion="3" ma:contentTypeDescription="Creare un nuovo documento." ma:contentTypeScope="" ma:versionID="2ad8b07f9840a1ce9cd199d874146b74">
  <xsd:schema xmlns:xsd="http://www.w3.org/2001/XMLSchema" xmlns:xs="http://www.w3.org/2001/XMLSchema" xmlns:p="http://schemas.microsoft.com/office/2006/metadata/properties" xmlns:ns2="c58f2efd-82a8-4ecf-b395-8c25e928921d" xmlns:ns3="459159c4-d20a-4ff3-9b11-fbd127bd52e5" xmlns:ns4="679261c3-551f-4e86-913f-177e0e529669" targetNamespace="http://schemas.microsoft.com/office/2006/metadata/properties" ma:root="true" ma:fieldsID="fffb0e16fb90ffea59fef1085e90ecca" ns2:_="" ns3:_="" ns4:_="">
    <xsd:import namespace="c58f2efd-82a8-4ecf-b395-8c25e928921d"/>
    <xsd:import namespace="459159c4-d20a-4ff3-9b11-fbd127bd52e5"/>
    <xsd:import namespace="679261c3-551f-4e86-913f-177e0e529669"/>
    <xsd:element name="properties">
      <xsd:complexType>
        <xsd:sequence>
          <xsd:element name="documentManagement">
            <xsd:complexType>
              <xsd:all>
                <xsd:element ref="ns2:Categoria"/>
                <xsd:element ref="ns3:_dlc_DocId" minOccurs="0"/>
                <xsd:element ref="ns3:_dlc_DocIdUrl" minOccurs="0"/>
                <xsd:element ref="ns3:_dlc_DocIdPersistId" minOccurs="0"/>
                <xsd:element ref="ns4:SottoCategor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2efd-82a8-4ecf-b395-8c25e928921d" elementFormDefault="qualified">
    <xsd:import namespace="http://schemas.microsoft.com/office/2006/documentManagement/types"/>
    <xsd:import namespace="http://schemas.microsoft.com/office/infopath/2007/PartnerControls"/>
    <xsd:element name="Categoria" ma:index="8" ma:displayName="Categoria" ma:default="Logo" ma:format="Dropdown" ma:internalName="Categoria">
      <xsd:simpleType>
        <xsd:restriction base="dms:Choice">
          <xsd:enumeration value="Logo"/>
          <xsd:enumeration value="Carta intestata con protocollo"/>
          <xsd:enumeration value="Carta intestata senza protocollo"/>
          <xsd:enumeration value="Power Point"/>
          <xsd:enumeration value="Libri digitali e cartacei"/>
          <xsd:enumeration value="Tavole di dati online"/>
          <xsd:enumeration value="Grafici interattivi"/>
          <xsd:enumeration value="Strumenti di comunicazione per i Censimenti permanenti"/>
          <xsd:enumeration value="Strumenti di comunicazione relativi al Censimento generale dell'Agricoltura 2020"/>
          <xsd:enumeration value="Censimenti permanenti"/>
        </xsd:restriction>
      </xsd:simpleType>
    </xsd:element>
  </xsd:schema>
  <xsd:schema xmlns:xsd="http://www.w3.org/2001/XMLSchema" xmlns:xs="http://www.w3.org/2001/XMLSchema" xmlns:dms="http://schemas.microsoft.com/office/2006/documentManagement/types" xmlns:pc="http://schemas.microsoft.com/office/infopath/2007/PartnerControls" targetNamespace="459159c4-d20a-4ff3-9b11-fbd127bd52e5" elementFormDefault="qualified">
    <xsd:import namespace="http://schemas.microsoft.com/office/2006/documentManagement/types"/>
    <xsd:import namespace="http://schemas.microsoft.com/office/infopath/2007/PartnerControls"/>
    <xsd:element name="_dlc_DocId" ma:index="9" nillable="true" ma:displayName="Valore ID documento" ma:description="Valore dell'ID documento assegnato all'elemento." ma:internalName="_dlc_DocId" ma:readOnly="true">
      <xsd:simpleType>
        <xsd:restriction base="dms:Text"/>
      </xsd:simpleType>
    </xsd:element>
    <xsd:element name="_dlc_DocIdUrl" ma:index="10" nillable="true" ma:displayName="ID documento" ma:description="Collegamento permanente al documento."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9261c3-551f-4e86-913f-177e0e529669" elementFormDefault="qualified">
    <xsd:import namespace="http://schemas.microsoft.com/office/2006/documentManagement/types"/>
    <xsd:import namespace="http://schemas.microsoft.com/office/infopath/2007/PartnerControls"/>
    <xsd:element name="SottoCategoria" ma:index="12" nillable="true" ma:displayName="Sottocategoria" ma:default="-" ma:format="Dropdown" ma:internalName="SottoCategoria">
      <xsd:simpleType>
        <xsd:restriction base="dms:Choice">
          <xsd:enumeration value="-"/>
          <xsd:enumeration value="1- CP Generico"/>
          <xsd:enumeration value="2- CP Popolazione"/>
          <xsd:enumeration value="3- CP Imprese"/>
          <xsd:enumeration value="4- CP Istituzioni pubbliche"/>
          <xsd:enumeration value="5- CP Istituzioni non profit"/>
          <xsd:enumeration value="6- CP Agricoltura"/>
          <xsd:enumeration value="7- CP Agricoltura202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ottoCategoria xmlns="679261c3-551f-4e86-913f-177e0e529669">-</SottoCategoria>
    <Categoria xmlns="c58f2efd-82a8-4ecf-b395-8c25e928921d">Power Point</Categoria>
    <_dlc_DocId xmlns="459159c4-d20a-4ff3-9b11-fbd127bd52e5">INTRANET-14-158</_dlc_DocId>
    <_dlc_DocIdUrl xmlns="459159c4-d20a-4ff3-9b11-fbd127bd52e5">
      <Url>https://intranet.istat.it/Collaborativi/_layouts/15/DocIdRedir.aspx?ID=INTRANET-14-158</Url>
      <Description>INTRANET-14-158</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296C4F-9DE9-4B43-AA80-1FC85656CFFA}">
  <ds:schemaRefs>
    <ds:schemaRef ds:uri="http://schemas.microsoft.com/sharepoint/events"/>
  </ds:schemaRefs>
</ds:datastoreItem>
</file>

<file path=customXml/itemProps2.xml><?xml version="1.0" encoding="utf-8"?>
<ds:datastoreItem xmlns:ds="http://schemas.openxmlformats.org/officeDocument/2006/customXml" ds:itemID="{3F66F418-6054-4EA5-BF8E-6AF3CEAE62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2efd-82a8-4ecf-b395-8c25e928921d"/>
    <ds:schemaRef ds:uri="459159c4-d20a-4ff3-9b11-fbd127bd52e5"/>
    <ds:schemaRef ds:uri="679261c3-551f-4e86-913f-177e0e529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F378BC-F4D0-4510-B4EC-07B6EFE18CF8}">
  <ds:schemaRefs>
    <ds:schemaRef ds:uri="http://schemas.microsoft.com/office/2006/documentManagement/types"/>
    <ds:schemaRef ds:uri="http://purl.org/dc/elements/1.1/"/>
    <ds:schemaRef ds:uri="679261c3-551f-4e86-913f-177e0e529669"/>
    <ds:schemaRef ds:uri="http://schemas.openxmlformats.org/package/2006/metadata/core-properties"/>
    <ds:schemaRef ds:uri="459159c4-d20a-4ff3-9b11-fbd127bd52e5"/>
    <ds:schemaRef ds:uri="c58f2efd-82a8-4ecf-b395-8c25e928921d"/>
    <ds:schemaRef ds:uri="http://schemas.microsoft.com/office/infopath/2007/PartnerControls"/>
    <ds:schemaRef ds:uri="http://purl.org/dc/terms/"/>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BD9C238D-4D5C-4783-820B-4854DCE45D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17311</TotalTime>
  <Words>4884</Words>
  <Application>Microsoft Office PowerPoint</Application>
  <PresentationFormat>Widescreen</PresentationFormat>
  <Paragraphs>232</Paragraphs>
  <Slides>45</Slides>
  <Notes>0</Notes>
  <HiddenSlides>0</HiddenSlides>
  <MMClips>0</MMClips>
  <ScaleCrop>false</ScaleCrop>
  <HeadingPairs>
    <vt:vector size="6" baseType="variant">
      <vt:variant>
        <vt:lpstr>Caratteri utilizzati</vt:lpstr>
      </vt:variant>
      <vt:variant>
        <vt:i4>12</vt:i4>
      </vt:variant>
      <vt:variant>
        <vt:lpstr>Tema</vt:lpstr>
      </vt:variant>
      <vt:variant>
        <vt:i4>1</vt:i4>
      </vt:variant>
      <vt:variant>
        <vt:lpstr>Titoli diapositive</vt:lpstr>
      </vt:variant>
      <vt:variant>
        <vt:i4>45</vt:i4>
      </vt:variant>
    </vt:vector>
  </HeadingPairs>
  <TitlesOfParts>
    <vt:vector size="58" baseType="lpstr">
      <vt:lpstr>-apple-system</vt:lpstr>
      <vt:lpstr>Arial</vt:lpstr>
      <vt:lpstr>Arial</vt:lpstr>
      <vt:lpstr>Arial Narrow</vt:lpstr>
      <vt:lpstr>Calibri</vt:lpstr>
      <vt:lpstr>Courier New</vt:lpstr>
      <vt:lpstr>Gill Sans MT</vt:lpstr>
      <vt:lpstr>IBM Plex Sans</vt:lpstr>
      <vt:lpstr>PT Sans</vt:lpstr>
      <vt:lpstr>Tahoma</vt:lpstr>
      <vt:lpstr>Wingdings</vt:lpstr>
      <vt:lpstr>Wingdings 2</vt:lpstr>
      <vt:lpstr>elenco puntato</vt:lpstr>
      <vt:lpstr>Data Science</vt:lpstr>
      <vt:lpstr>ETL – Extract, Transform and Load</vt:lpstr>
      <vt:lpstr>ETL – Data Warehouse</vt:lpstr>
      <vt:lpstr>ETL – Architettura di un Data Warehouse</vt:lpstr>
      <vt:lpstr>ETL – Architettura di un Data Warehouse</vt:lpstr>
      <vt:lpstr>Data Warehouse – Comprendere OLAP e OLTP</vt:lpstr>
      <vt:lpstr>Data Warehouse – Comprendere OLAP e OLTP</vt:lpstr>
      <vt:lpstr>Data Warehouse –Schema</vt:lpstr>
      <vt:lpstr>Data Warehouse –Schema</vt:lpstr>
      <vt:lpstr>Data Warehouse vs Database, Data Lake, Data Mart</vt:lpstr>
      <vt:lpstr>Data Warehouse vs Database, Data Lake, Data Mart</vt:lpstr>
      <vt:lpstr>Tipi di Data Warehouse</vt:lpstr>
      <vt:lpstr>Tipi di Data Warehouse</vt:lpstr>
      <vt:lpstr>Tipi di Data Warehouse</vt:lpstr>
      <vt:lpstr>Benefici di un Data WarehouseTipi di Data Warehouse</vt:lpstr>
      <vt:lpstr>Benefici di un Data WarehouseTipi di Data Warehouse</vt:lpstr>
      <vt:lpstr>ETL – Extract, Transform and Load</vt:lpstr>
      <vt:lpstr>ETL – Sistemi Legacy</vt:lpstr>
      <vt:lpstr>ETL versus ELT</vt:lpstr>
      <vt:lpstr>Trasformazione dei Dati (Data Transformation)</vt:lpstr>
      <vt:lpstr>Trasformazione dei Dati (Data Transformation)</vt:lpstr>
      <vt:lpstr>Processi collegati alla Data Transformation: Data Integration</vt:lpstr>
      <vt:lpstr>Processi collegati alla Data Transformation: Data Integration</vt:lpstr>
      <vt:lpstr>Processi collegati alla Data Transformation: Data Migration</vt:lpstr>
      <vt:lpstr>Processi collegati alla Data Transformation: Data Migration</vt:lpstr>
      <vt:lpstr>Processi collegati alla Data Transformation: Data Migration</vt:lpstr>
      <vt:lpstr>Processi collegati alla Data Transformation: Data Wrangling</vt:lpstr>
      <vt:lpstr>Processi collegati alla Data Transformation: Data Wrangling</vt:lpstr>
      <vt:lpstr>Trasformazione dei Dati (Data Transformation)</vt:lpstr>
      <vt:lpstr>Benefici e Sfide della Trasformazione dei Dati (Data Transformation)</vt:lpstr>
      <vt:lpstr>Benefici e Sfide della Trasformazione dei Dati (Data Transformation)</vt:lpstr>
      <vt:lpstr>Benefici e Sfide della Trasformazione dei Dati (Data Transformation)</vt:lpstr>
      <vt:lpstr>Come trasformare i dati con la Data Transformation</vt:lpstr>
      <vt:lpstr>RDF - Resource Description Framework</vt:lpstr>
      <vt:lpstr>RDF - Resource Description Framework</vt:lpstr>
      <vt:lpstr>RDF - Principi e modello dei dati</vt:lpstr>
      <vt:lpstr>RDF - Principi e modello dei dati</vt:lpstr>
      <vt:lpstr>RDF - Container</vt:lpstr>
      <vt:lpstr>RDF - Rappresentazione fisica del modello</vt:lpstr>
      <vt:lpstr>RDF - Esempio</vt:lpstr>
      <vt:lpstr>RDF Schema </vt:lpstr>
      <vt:lpstr>RDF Schema</vt:lpstr>
      <vt:lpstr>RDF - Rappresentazione fisica del modello</vt:lpstr>
      <vt:lpstr>TurtleDB e Triplestore</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PresentazioneStandard</dc:title>
  <dc:creator>Bruna Tabanella</dc:creator>
  <cp:lastModifiedBy>Francesco Pugliese</cp:lastModifiedBy>
  <cp:revision>495</cp:revision>
  <dcterms:created xsi:type="dcterms:W3CDTF">2020-06-26T06:32:12Z</dcterms:created>
  <dcterms:modified xsi:type="dcterms:W3CDTF">2022-07-05T16:08:29Z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0x010100661A2BE3120D674DA36C11D6006822D4</vt:lpwstr>
  </property>
  <property fmtid="{D5CDD505-2E9C-101B-9397-08002B2CF9AE}" pid="3" name="_dlc_DocIdItemGuid">
    <vt:lpwstr>11205160-d5cd-44f2-bf0d-d055913f1cd1</vt:lpwstr>
  </property>
</Properties>
</file>