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43"/>
  </p:notesMasterIdLst>
  <p:sldIdLst>
    <p:sldId id="256" r:id="rId6"/>
    <p:sldId id="319" r:id="rId7"/>
    <p:sldId id="340" r:id="rId8"/>
    <p:sldId id="341" r:id="rId9"/>
    <p:sldId id="342" r:id="rId10"/>
    <p:sldId id="345" r:id="rId11"/>
    <p:sldId id="347" r:id="rId12"/>
    <p:sldId id="363" r:id="rId13"/>
    <p:sldId id="365" r:id="rId14"/>
    <p:sldId id="364" r:id="rId15"/>
    <p:sldId id="366" r:id="rId16"/>
    <p:sldId id="367" r:id="rId17"/>
    <p:sldId id="369" r:id="rId18"/>
    <p:sldId id="368" r:id="rId19"/>
    <p:sldId id="371" r:id="rId20"/>
    <p:sldId id="370" r:id="rId21"/>
    <p:sldId id="372" r:id="rId22"/>
    <p:sldId id="374" r:id="rId23"/>
    <p:sldId id="373" r:id="rId24"/>
    <p:sldId id="375" r:id="rId25"/>
    <p:sldId id="346" r:id="rId26"/>
    <p:sldId id="348" r:id="rId27"/>
    <p:sldId id="349" r:id="rId28"/>
    <p:sldId id="350" r:id="rId29"/>
    <p:sldId id="351" r:id="rId30"/>
    <p:sldId id="352" r:id="rId31"/>
    <p:sldId id="353" r:id="rId32"/>
    <p:sldId id="355" r:id="rId33"/>
    <p:sldId id="354" r:id="rId34"/>
    <p:sldId id="357" r:id="rId35"/>
    <p:sldId id="360" r:id="rId36"/>
    <p:sldId id="361" r:id="rId37"/>
    <p:sldId id="362" r:id="rId38"/>
    <p:sldId id="358" r:id="rId39"/>
    <p:sldId id="359" r:id="rId40"/>
    <p:sldId id="356" r:id="rId41"/>
    <p:sldId id="343" r:id="rId42"/>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96265" autoAdjust="0"/>
  </p:normalViewPr>
  <p:slideViewPr>
    <p:cSldViewPr snapToGrid="0" showGuides="1">
      <p:cViewPr varScale="1">
        <p:scale>
          <a:sx n="68" d="100"/>
          <a:sy n="68" d="100"/>
        </p:scale>
        <p:origin x="822" y="60"/>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7/8/2022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5.xml"/><Relationship Id="rId4" Type="http://schemas.openxmlformats.org/officeDocument/2006/relationships/image" Target="../media/image110.png"/></Relationships>
</file>

<file path=ppt/slides/_rels/slide2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0.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dirty="0" err="1"/>
              <a:t>Statistics</a:t>
            </a:r>
            <a:endParaRPr lang="it-IT" dirty="0"/>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8694412" cy="4392612"/>
          </a:xfrm>
        </p:spPr>
        <p:txBody>
          <a:bodyPr/>
          <a:lstStyle/>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I caratteri statistici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sono gli aspetti del fenomeno oggetto di rilevazione. A loro volta i caratteri statistici si dividono in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qualitativi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(tipo di attività, genere, direzione del vento) 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quantitativi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(come il reddito, la produzione, l'età, ecc.).</a:t>
            </a:r>
          </a:p>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Le tabelle statistiche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emergono dalle operazioni di spoglio dei risultati di indagine statistiche, attraverso la classificazione dei dati rilevati in base alle modalità (o manifestazione dei caratteri). Le tabelle possono essere: </a:t>
            </a:r>
          </a:p>
          <a:p>
            <a:pPr marL="1828800" lvl="3" indent="-457200" algn="just">
              <a:buFont typeface="+mj-lt"/>
              <a:buAutoNum type="arabicPeriod"/>
            </a:pPr>
            <a:r>
              <a:rPr lang="en-US" sz="2200" b="1">
                <a:solidFill>
                  <a:schemeClr val="tx1"/>
                </a:solidFill>
                <a:latin typeface="Tahoma" panose="020B0604030504040204" pitchFamily="34" charset="0"/>
                <a:ea typeface="Tahoma" panose="020B0604030504040204" pitchFamily="34" charset="0"/>
                <a:cs typeface="Tahoma" panose="020B0604030504040204" pitchFamily="34" charset="0"/>
              </a:rPr>
              <a:t>semplice: </a:t>
            </a:r>
            <a:r>
              <a:rPr lang="en-US" sz="2200" b="0">
                <a:solidFill>
                  <a:schemeClr val="tx1"/>
                </a:solidFill>
                <a:latin typeface="Tahoma" panose="020B0604030504040204" pitchFamily="34" charset="0"/>
                <a:ea typeface="Tahoma" panose="020B0604030504040204" pitchFamily="34" charset="0"/>
                <a:cs typeface="Tahoma" panose="020B0604030504040204" pitchFamily="34" charset="0"/>
              </a:rPr>
              <a:t>riportano le informazioni statistiche su un fenomeno collettivo in relazione ad un solo carattere </a:t>
            </a:r>
          </a:p>
          <a:p>
            <a:pPr marL="1828800" lvl="3" indent="-457200" algn="just">
              <a:buFont typeface="+mj-lt"/>
              <a:buAutoNum type="arabicPeriod"/>
            </a:pP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multiple o a più entrate: </a:t>
            </a:r>
            <a:r>
              <a:rPr lang="en-US" sz="2200" b="0">
                <a:solidFill>
                  <a:schemeClr val="tx1"/>
                </a:solidFill>
                <a:latin typeface="Tahoma" panose="020B0604030504040204" pitchFamily="34" charset="0"/>
                <a:ea typeface="Tahoma" panose="020B0604030504040204" pitchFamily="34" charset="0"/>
                <a:cs typeface="Tahoma" panose="020B0604030504040204" pitchFamily="34" charset="0"/>
              </a:rPr>
              <a:t>riportano le informazioni statistiche su un fenomeno collettivo in relazione a più di un carattere, combinando ciascuna modalità di un carattere con le modalità dell'uno o degli altri caratteri. </a:t>
            </a:r>
          </a:p>
          <a:p>
            <a:pPr marL="457200" indent="-457200" algn="just">
              <a:buFont typeface="Wingdings" panose="05000000000000000000" pitchFamily="2" charset="2"/>
              <a:buChar char="ü"/>
            </a:pPr>
            <a:endParaRPr lang="en-US"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Tabelle e caratteri statistici</a:t>
            </a:r>
            <a:endParaRPr lang="it-IT" dirty="0"/>
          </a:p>
        </p:txBody>
      </p:sp>
      <p:pic>
        <p:nvPicPr>
          <p:cNvPr id="4" name="Immagine 3" descr="Immagine che contiene tavolo&#10;&#10;Descrizione generata automaticamente">
            <a:extLst>
              <a:ext uri="{FF2B5EF4-FFF2-40B4-BE49-F238E27FC236}">
                <a16:creationId xmlns:a16="http://schemas.microsoft.com/office/drawing/2014/main" id="{D5F71E2E-4B4B-4326-1A06-D6A628F986D8}"/>
              </a:ext>
            </a:extLst>
          </p:cNvPr>
          <p:cNvPicPr>
            <a:picLocks noChangeAspect="1"/>
          </p:cNvPicPr>
          <p:nvPr/>
        </p:nvPicPr>
        <p:blipFill>
          <a:blip r:embed="rId2"/>
          <a:stretch>
            <a:fillRect/>
          </a:stretch>
        </p:blipFill>
        <p:spPr>
          <a:xfrm>
            <a:off x="9348038" y="2804042"/>
            <a:ext cx="2619375" cy="1743075"/>
          </a:xfrm>
          <a:prstGeom prst="rect">
            <a:avLst/>
          </a:prstGeom>
        </p:spPr>
      </p:pic>
    </p:spTree>
    <p:extLst>
      <p:ext uri="{BB962C8B-B14F-4D97-AF65-F5344CB8AC3E}">
        <p14:creationId xmlns:p14="http://schemas.microsoft.com/office/powerpoint/2010/main" val="1170344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203007" y="1232694"/>
            <a:ext cx="11622547" cy="4392612"/>
          </a:xfrm>
        </p:spPr>
        <p:txBody>
          <a:bodyPr/>
          <a:lstStyle/>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Una tabella statistica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si definisce mediante qualificazioni non determinabili numericamente e/o mediante numeri che sono: </a:t>
            </a:r>
          </a:p>
          <a:p>
            <a:pPr marL="1828800" lvl="3" indent="-457200" algn="just">
              <a:buFont typeface="+mj-lt"/>
              <a:buAutoNum type="arabicPeriod"/>
            </a:pPr>
            <a:r>
              <a:rPr lang="en-US" sz="2200" b="1">
                <a:solidFill>
                  <a:schemeClr val="tx1"/>
                </a:solidFill>
                <a:latin typeface="Tahoma" panose="020B0604030504040204" pitchFamily="34" charset="0"/>
                <a:ea typeface="Tahoma" panose="020B0604030504040204" pitchFamily="34" charset="0"/>
                <a:cs typeface="Tahoma" panose="020B0604030504040204" pitchFamily="34" charset="0"/>
              </a:rPr>
              <a:t>intensità: </a:t>
            </a:r>
            <a:r>
              <a:rPr lang="en-US" sz="2200" b="0">
                <a:solidFill>
                  <a:schemeClr val="tx1"/>
                </a:solidFill>
                <a:latin typeface="Tahoma" panose="020B0604030504040204" pitchFamily="34" charset="0"/>
                <a:ea typeface="Tahoma" panose="020B0604030504040204" pitchFamily="34" charset="0"/>
                <a:cs typeface="Tahoma" panose="020B0604030504040204" pitchFamily="34" charset="0"/>
              </a:rPr>
              <a:t>se mostrano la misura o la grandezza di un carattere (come il peso di una persona, l'ammontare degli investimenti di un'azienda, ecc..) </a:t>
            </a:r>
          </a:p>
          <a:p>
            <a:pPr marL="1828800" lvl="3" indent="-457200" algn="just">
              <a:buFont typeface="+mj-lt"/>
              <a:buAutoNum type="arabicPeriod"/>
            </a:pP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frequenze: </a:t>
            </a:r>
            <a:r>
              <a:rPr lang="en-US" sz="2200" b="0">
                <a:solidFill>
                  <a:schemeClr val="tx1"/>
                </a:solidFill>
                <a:latin typeface="Tahoma" panose="020B0604030504040204" pitchFamily="34" charset="0"/>
                <a:ea typeface="Tahoma" panose="020B0604030504040204" pitchFamily="34" charset="0"/>
                <a:cs typeface="Tahoma" panose="020B0604030504040204" pitchFamily="34" charset="0"/>
              </a:rPr>
              <a:t>se mostrano il numero di volte in cui una modalità del carattere si presenta nelle unità statistiche (come il numero degli iscritti alle liste di leva di uno specifico anno, il numero di iscritti ai licei scientifici in un dato anno scolastico, ecc..)</a:t>
            </a:r>
          </a:p>
          <a:p>
            <a:pPr marL="457200" indent="-4572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A sua volta le frequenze si distingono in: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frequenze assolute,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che indicano il numero di unità di un collettivo che presenta una data modalità (valore)  di un carattere,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frequenze relative,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che derivano dalla frequenza assoluta fratto il totale delle stesse,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frequenze percentuali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che sono le frequenze relative per 100, e infine le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frequenze cumulate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che indicano le frequenze delle osservazioni che hanno un valore del carattere minore a una prestabilità modalità</a:t>
            </a:r>
            <a:endParaRPr lang="en-US"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Tabelle e caratteri statistici</a:t>
            </a:r>
            <a:endParaRPr lang="it-IT" dirty="0"/>
          </a:p>
        </p:txBody>
      </p:sp>
    </p:spTree>
    <p:extLst>
      <p:ext uri="{BB962C8B-B14F-4D97-AF65-F5344CB8AC3E}">
        <p14:creationId xmlns:p14="http://schemas.microsoft.com/office/powerpoint/2010/main" val="1840409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097083"/>
            <a:ext cx="10819746" cy="4392612"/>
          </a:xfrm>
        </p:spPr>
        <p:txBody>
          <a:bodyPr/>
          <a:lstStyle/>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Una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mutabile statistica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può essere:</a:t>
            </a:r>
          </a:p>
          <a:p>
            <a:pPr marL="1371600" lvl="2" indent="-457200" algn="just">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Rettilinea: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se esiste un ordine naturale o logico delle modalità (ad esempio il numero di operai metalmeccanici per livello) </a:t>
            </a:r>
          </a:p>
          <a:p>
            <a:pPr marL="1371600" lvl="2" indent="-457200" algn="just">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Serie storica o temporale: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se il principio regolatore è il tempo, il quale è inteso come progressione cronologica. Ovviamente una serie storica è una particolare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mutabile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rettilinea (ad esempio, il numero di autovetture di una data marca vendute in diversi anni)</a:t>
            </a:r>
          </a:p>
          <a:p>
            <a:pPr marL="1371600" lvl="2" indent="-457200" algn="just">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Ciclica: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se il tempo è inteso in termini di periodicità, per cui non esistono né una modalità iniziale, né una modalità finale (è il caso delle precipitazioni nevose nei diversi mesi in un anno)</a:t>
            </a:r>
          </a:p>
          <a:p>
            <a:pPr marL="1371600" lvl="2" indent="-457200" algn="just">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Sconnesse: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se non esistono né un ordine logico né un ordine naturale secono cui sono disposte le modalità (il numero dei voti ottenuti dai partiti durante le elezioni) </a:t>
            </a:r>
            <a:endParaRPr lang="en-US"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00100" lvl="1" indent="-342900" algn="just">
              <a:buFont typeface="Wingdings" panose="05000000000000000000" pitchFamily="2" charset="2"/>
              <a:buChar char="ü"/>
            </a:pPr>
            <a:endParaRPr lang="en-US" sz="26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Mutabile Statistica</a:t>
            </a:r>
            <a:endParaRPr lang="it-IT" dirty="0"/>
          </a:p>
        </p:txBody>
      </p:sp>
    </p:spTree>
    <p:extLst>
      <p:ext uri="{BB962C8B-B14F-4D97-AF65-F5344CB8AC3E}">
        <p14:creationId xmlns:p14="http://schemas.microsoft.com/office/powerpoint/2010/main" val="427361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446404"/>
            <a:ext cx="6833373" cy="4392612"/>
          </a:xfrm>
        </p:spPr>
        <p:txBody>
          <a:bodyPr/>
          <a:lstStyle/>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Una distribuzione statistica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è l'insieme delle determinazioni del carattere e delle rispettive frequenze. </a:t>
            </a:r>
          </a:p>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Se il carattere è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quantitative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alloare la distribuzione statistica prende il nome di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variabile statistica. </a:t>
            </a:r>
          </a:p>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Se il carattere è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qualitativo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allora distribuzione prende il nome di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mutabile statistica. </a:t>
            </a:r>
          </a:p>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Inoltre una variabile statistica può essere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continua</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discreta</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 seconda dell'insieme di dati di riferimento. </a:t>
            </a:r>
            <a:endParaRPr lang="en-US"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Distribuzione Statistica</a:t>
            </a:r>
            <a:endParaRPr lang="it-IT" dirty="0"/>
          </a:p>
        </p:txBody>
      </p:sp>
      <p:pic>
        <p:nvPicPr>
          <p:cNvPr id="4" name="Immagine 3">
            <a:extLst>
              <a:ext uri="{FF2B5EF4-FFF2-40B4-BE49-F238E27FC236}">
                <a16:creationId xmlns:a16="http://schemas.microsoft.com/office/drawing/2014/main" id="{615F0BEE-9A56-A86C-21EF-F4C415E5093B}"/>
              </a:ext>
            </a:extLst>
          </p:cNvPr>
          <p:cNvPicPr>
            <a:picLocks noChangeAspect="1"/>
          </p:cNvPicPr>
          <p:nvPr/>
        </p:nvPicPr>
        <p:blipFill>
          <a:blip r:embed="rId2"/>
          <a:stretch>
            <a:fillRect/>
          </a:stretch>
        </p:blipFill>
        <p:spPr>
          <a:xfrm>
            <a:off x="7801510" y="2571215"/>
            <a:ext cx="3486150" cy="1895475"/>
          </a:xfrm>
          <a:prstGeom prst="rect">
            <a:avLst/>
          </a:prstGeom>
        </p:spPr>
      </p:pic>
    </p:spTree>
    <p:extLst>
      <p:ext uri="{BB962C8B-B14F-4D97-AF65-F5344CB8AC3E}">
        <p14:creationId xmlns:p14="http://schemas.microsoft.com/office/powerpoint/2010/main" val="1484102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446404"/>
            <a:ext cx="6833373" cy="4392612"/>
          </a:xfrm>
        </p:spPr>
        <p:txBody>
          <a:bodyPr/>
          <a:lstStyle/>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Esistono molteplici rappresentazioni grafiche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dei dati statistiche, vediamo solo quelle che si prestano ad una interpretazione dei dati in maniera soddisfacente. </a:t>
            </a:r>
          </a:p>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Riferimento Cartesiano Ortogonale (Scatter Plot, Line Plot, ecc):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tale sistema è costituito da due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rette ortogonali,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il cui punto di intersezione (0) è denominato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origine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e la linea orizzontale viene detta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asse delle ascisse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mentre quella verticale viene detta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asse delle ordinate. </a:t>
            </a:r>
          </a:p>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Su entrambi gli assi si fissano un'unità di misura dei segmenti ed un orientamento.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Rappresentazioni Grafiche</a:t>
            </a:r>
            <a:endParaRPr lang="it-IT" dirty="0"/>
          </a:p>
        </p:txBody>
      </p:sp>
      <p:pic>
        <p:nvPicPr>
          <p:cNvPr id="6" name="Immagine 5">
            <a:extLst>
              <a:ext uri="{FF2B5EF4-FFF2-40B4-BE49-F238E27FC236}">
                <a16:creationId xmlns:a16="http://schemas.microsoft.com/office/drawing/2014/main" id="{A30FF9FD-4365-9373-D6D9-32D0DA433AA3}"/>
              </a:ext>
            </a:extLst>
          </p:cNvPr>
          <p:cNvPicPr>
            <a:picLocks noChangeAspect="1"/>
          </p:cNvPicPr>
          <p:nvPr/>
        </p:nvPicPr>
        <p:blipFill>
          <a:blip r:embed="rId2"/>
          <a:stretch>
            <a:fillRect/>
          </a:stretch>
        </p:blipFill>
        <p:spPr>
          <a:xfrm>
            <a:off x="7997868" y="1446404"/>
            <a:ext cx="3017462" cy="3017462"/>
          </a:xfrm>
          <a:prstGeom prst="rect">
            <a:avLst/>
          </a:prstGeom>
        </p:spPr>
      </p:pic>
      <p:pic>
        <p:nvPicPr>
          <p:cNvPr id="9" name="Immagine 8">
            <a:extLst>
              <a:ext uri="{FF2B5EF4-FFF2-40B4-BE49-F238E27FC236}">
                <a16:creationId xmlns:a16="http://schemas.microsoft.com/office/drawing/2014/main" id="{EBE84EE2-DE4D-D883-7CA8-66A97000F93F}"/>
              </a:ext>
            </a:extLst>
          </p:cNvPr>
          <p:cNvPicPr>
            <a:picLocks noChangeAspect="1"/>
          </p:cNvPicPr>
          <p:nvPr/>
        </p:nvPicPr>
        <p:blipFill>
          <a:blip r:embed="rId3"/>
          <a:stretch>
            <a:fillRect/>
          </a:stretch>
        </p:blipFill>
        <p:spPr>
          <a:xfrm>
            <a:off x="8385049" y="4693837"/>
            <a:ext cx="2428875" cy="1885950"/>
          </a:xfrm>
          <a:prstGeom prst="rect">
            <a:avLst/>
          </a:prstGeom>
        </p:spPr>
      </p:pic>
    </p:spTree>
    <p:extLst>
      <p:ext uri="{BB962C8B-B14F-4D97-AF65-F5344CB8AC3E}">
        <p14:creationId xmlns:p14="http://schemas.microsoft.com/office/powerpoint/2010/main" val="4288214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446404"/>
            <a:ext cx="6833373" cy="4392612"/>
          </a:xfrm>
        </p:spPr>
        <p:txBody>
          <a:bodyPr/>
          <a:lstStyle/>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Una volta stabilite le opportune unità di misura per entrambi gli assi, la rappresentazione grafica in question è particolarmente utile nel caso delle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serie temporali</a:t>
            </a:r>
          </a:p>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Sull'asse delle ascisse si fissa la relativa unità temporale (giorno, mese, anno)</a:t>
            </a:r>
          </a:p>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Sull'asse delle ordinate si fissano le modalità del carattere esaminato riferite ai diversi tempi. </a:t>
            </a:r>
          </a:p>
          <a:p>
            <a:pPr marL="342900" indent="-342900" algn="just">
              <a:buFont typeface="Wingdings" panose="05000000000000000000" pitchFamily="2" charset="2"/>
              <a:buChar char="ü"/>
            </a:pP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Unendo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err="1">
                <a:solidFill>
                  <a:schemeClr val="tx1"/>
                </a:solidFill>
                <a:latin typeface="Tahoma" panose="020B0604030504040204" pitchFamily="34" charset="0"/>
                <a:ea typeface="Tahoma" panose="020B0604030504040204" pitchFamily="34" charset="0"/>
                <a:cs typeface="Tahoma" panose="020B0604030504040204" pitchFamily="34" charset="0"/>
              </a:rPr>
              <a:t>punti-immagine</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tracciati, si ottiene una curva di evidente utilità ai fini dell'interpretazione dei dati statistici. </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dirty="0"/>
              <a:t>Riferimento Cartesiano Ortogonale</a:t>
            </a:r>
          </a:p>
        </p:txBody>
      </p:sp>
      <p:pic>
        <p:nvPicPr>
          <p:cNvPr id="4" name="Immagine 3">
            <a:extLst>
              <a:ext uri="{FF2B5EF4-FFF2-40B4-BE49-F238E27FC236}">
                <a16:creationId xmlns:a16="http://schemas.microsoft.com/office/drawing/2014/main" id="{2E5DE062-2DEC-01FC-539F-3E2F9254BEAF}"/>
              </a:ext>
            </a:extLst>
          </p:cNvPr>
          <p:cNvPicPr>
            <a:picLocks noChangeAspect="1"/>
          </p:cNvPicPr>
          <p:nvPr/>
        </p:nvPicPr>
        <p:blipFill>
          <a:blip r:embed="rId2"/>
          <a:stretch>
            <a:fillRect/>
          </a:stretch>
        </p:blipFill>
        <p:spPr>
          <a:xfrm>
            <a:off x="7933201" y="1446404"/>
            <a:ext cx="3940257" cy="2478324"/>
          </a:xfrm>
          <a:prstGeom prst="rect">
            <a:avLst/>
          </a:prstGeom>
        </p:spPr>
      </p:pic>
      <p:pic>
        <p:nvPicPr>
          <p:cNvPr id="10" name="Immagine 9">
            <a:extLst>
              <a:ext uri="{FF2B5EF4-FFF2-40B4-BE49-F238E27FC236}">
                <a16:creationId xmlns:a16="http://schemas.microsoft.com/office/drawing/2014/main" id="{DEA554A8-5E3E-70A5-DD97-92391525A5B7}"/>
              </a:ext>
            </a:extLst>
          </p:cNvPr>
          <p:cNvPicPr>
            <a:picLocks noChangeAspect="1"/>
          </p:cNvPicPr>
          <p:nvPr/>
        </p:nvPicPr>
        <p:blipFill>
          <a:blip r:embed="rId3"/>
          <a:stretch>
            <a:fillRect/>
          </a:stretch>
        </p:blipFill>
        <p:spPr>
          <a:xfrm>
            <a:off x="8087848" y="4099388"/>
            <a:ext cx="3650355" cy="2070243"/>
          </a:xfrm>
          <a:prstGeom prst="rect">
            <a:avLst/>
          </a:prstGeom>
        </p:spPr>
      </p:pic>
    </p:spTree>
    <p:extLst>
      <p:ext uri="{BB962C8B-B14F-4D97-AF65-F5344CB8AC3E}">
        <p14:creationId xmlns:p14="http://schemas.microsoft.com/office/powerpoint/2010/main" val="3526615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446404"/>
            <a:ext cx="6833373" cy="4392612"/>
          </a:xfrm>
        </p:spPr>
        <p:txBody>
          <a:bodyPr/>
          <a:lstStyle/>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Gli Ortogrammi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si basano tra intensità o frequenze e superfici rettangolari, e si attua attraverso: </a:t>
            </a:r>
          </a:p>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Ortogrammi a Colonne: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rettangoli equidistanti,</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di uguale base e avanti altezze uguali o proporzionali alle intensità o frequenze da rappresentare (ortogramma a colonne)</a:t>
            </a:r>
          </a:p>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Ortogrammi a Nastri: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rettangoli equidistanti, di uguale altezza e aventi basi uguali o proprzionali alle intensità o frequenze da rappresentare</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Ortogrammi</a:t>
            </a:r>
            <a:endParaRPr lang="it-IT" dirty="0"/>
          </a:p>
        </p:txBody>
      </p:sp>
      <p:pic>
        <p:nvPicPr>
          <p:cNvPr id="6" name="Immagine 5">
            <a:extLst>
              <a:ext uri="{FF2B5EF4-FFF2-40B4-BE49-F238E27FC236}">
                <a16:creationId xmlns:a16="http://schemas.microsoft.com/office/drawing/2014/main" id="{3568E0D8-A770-EF6C-C231-8C5004A8A6F9}"/>
              </a:ext>
            </a:extLst>
          </p:cNvPr>
          <p:cNvPicPr>
            <a:picLocks noChangeAspect="1"/>
          </p:cNvPicPr>
          <p:nvPr/>
        </p:nvPicPr>
        <p:blipFill>
          <a:blip r:embed="rId2"/>
          <a:stretch>
            <a:fillRect/>
          </a:stretch>
        </p:blipFill>
        <p:spPr>
          <a:xfrm>
            <a:off x="7837951" y="2061560"/>
            <a:ext cx="3900252" cy="2136772"/>
          </a:xfrm>
          <a:prstGeom prst="rect">
            <a:avLst/>
          </a:prstGeom>
        </p:spPr>
      </p:pic>
      <p:pic>
        <p:nvPicPr>
          <p:cNvPr id="9" name="Immagine 8">
            <a:extLst>
              <a:ext uri="{FF2B5EF4-FFF2-40B4-BE49-F238E27FC236}">
                <a16:creationId xmlns:a16="http://schemas.microsoft.com/office/drawing/2014/main" id="{08A34428-7332-5D48-0042-D69B726F0C9D}"/>
              </a:ext>
            </a:extLst>
          </p:cNvPr>
          <p:cNvPicPr>
            <a:picLocks noChangeAspect="1"/>
          </p:cNvPicPr>
          <p:nvPr/>
        </p:nvPicPr>
        <p:blipFill>
          <a:blip r:embed="rId3"/>
          <a:stretch>
            <a:fillRect/>
          </a:stretch>
        </p:blipFill>
        <p:spPr>
          <a:xfrm>
            <a:off x="7929937" y="4730350"/>
            <a:ext cx="3808266" cy="1666875"/>
          </a:xfrm>
          <a:prstGeom prst="rect">
            <a:avLst/>
          </a:prstGeom>
        </p:spPr>
      </p:pic>
    </p:spTree>
    <p:extLst>
      <p:ext uri="{BB962C8B-B14F-4D97-AF65-F5344CB8AC3E}">
        <p14:creationId xmlns:p14="http://schemas.microsoft.com/office/powerpoint/2010/main" val="2628804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446404"/>
            <a:ext cx="10799198" cy="4392612"/>
          </a:xfrm>
        </p:spPr>
        <p:txBody>
          <a:bodyPr/>
          <a:lstStyle/>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Gli indici di posizione o medie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sono quantità idonee a dare un'idea di insieme (sintesi) di un dato collettivo statistico sostituendosi pertanto a tutti gli altri elementi che lo costituiscono. </a:t>
            </a:r>
          </a:p>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Essi si distinguono in: </a:t>
            </a:r>
          </a:p>
          <a:p>
            <a:pPr marL="914400" lvl="1" indent="-457200" algn="just">
              <a:buFont typeface="+mj-lt"/>
              <a:buAutoNum type="arabicPeriod"/>
            </a:pPr>
            <a:r>
              <a:rPr lang="en-US" sz="2600">
                <a:solidFill>
                  <a:schemeClr val="tx1"/>
                </a:solidFill>
                <a:latin typeface="Tahoma" panose="020B0604030504040204" pitchFamily="34" charset="0"/>
                <a:ea typeface="Tahoma" panose="020B0604030504040204" pitchFamily="34" charset="0"/>
                <a:cs typeface="Tahoma" panose="020B0604030504040204" pitchFamily="34" charset="0"/>
              </a:rPr>
              <a:t>medie analitiche: </a:t>
            </a:r>
            <a:r>
              <a:rPr lang="en-US" sz="2600" b="0">
                <a:solidFill>
                  <a:schemeClr val="tx1"/>
                </a:solidFill>
                <a:latin typeface="Tahoma" panose="020B0604030504040204" pitchFamily="34" charset="0"/>
                <a:ea typeface="Tahoma" panose="020B0604030504040204" pitchFamily="34" charset="0"/>
                <a:cs typeface="Tahoma" panose="020B0604030504040204" pitchFamily="34" charset="0"/>
              </a:rPr>
              <a:t>che si determinano considerando tutti i valori di una data variabile statistica e tra queste si annoverano la </a:t>
            </a:r>
            <a:r>
              <a:rPr lang="en-US" sz="2600">
                <a:solidFill>
                  <a:schemeClr val="tx1"/>
                </a:solidFill>
                <a:latin typeface="Tahoma" panose="020B0604030504040204" pitchFamily="34" charset="0"/>
                <a:ea typeface="Tahoma" panose="020B0604030504040204" pitchFamily="34" charset="0"/>
                <a:cs typeface="Tahoma" panose="020B0604030504040204" pitchFamily="34" charset="0"/>
              </a:rPr>
              <a:t>media aritmetica, </a:t>
            </a:r>
            <a:r>
              <a:rPr lang="en-US" sz="2600" b="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en-US" sz="2600">
                <a:solidFill>
                  <a:schemeClr val="tx1"/>
                </a:solidFill>
                <a:latin typeface="Tahoma" panose="020B0604030504040204" pitchFamily="34" charset="0"/>
                <a:ea typeface="Tahoma" panose="020B0604030504040204" pitchFamily="34" charset="0"/>
                <a:cs typeface="Tahoma" panose="020B0604030504040204" pitchFamily="34" charset="0"/>
              </a:rPr>
              <a:t>media armonica, </a:t>
            </a:r>
            <a:r>
              <a:rPr lang="en-US" sz="2600" b="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en-US" sz="2600">
                <a:solidFill>
                  <a:schemeClr val="tx1"/>
                </a:solidFill>
                <a:latin typeface="Tahoma" panose="020B0604030504040204" pitchFamily="34" charset="0"/>
                <a:ea typeface="Tahoma" panose="020B0604030504040204" pitchFamily="34" charset="0"/>
                <a:cs typeface="Tahoma" panose="020B0604030504040204" pitchFamily="34" charset="0"/>
              </a:rPr>
              <a:t>media geometrica, </a:t>
            </a:r>
            <a:r>
              <a:rPr lang="en-US" sz="2600" b="0">
                <a:solidFill>
                  <a:schemeClr val="tx1"/>
                </a:solidFill>
                <a:latin typeface="Tahoma" panose="020B0604030504040204" pitchFamily="34" charset="0"/>
                <a:ea typeface="Tahoma" panose="020B0604030504040204" pitchFamily="34" charset="0"/>
                <a:cs typeface="Tahoma" panose="020B0604030504040204" pitchFamily="34" charset="0"/>
              </a:rPr>
              <a:t>ecc. </a:t>
            </a:r>
            <a:endParaRPr lang="en-US"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914400" lvl="1" indent="-457200" algn="just">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medie lasche: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che si determinano considerando solo dati elementi della distribuzione e tra queste vi sono la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mediana,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moda,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ecc. </a:t>
            </a:r>
            <a:endParaRPr lang="en-US" sz="2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Indici di Posizione</a:t>
            </a:r>
            <a:endParaRPr lang="it-IT" dirty="0"/>
          </a:p>
        </p:txBody>
      </p:sp>
    </p:spTree>
    <p:extLst>
      <p:ext uri="{BB962C8B-B14F-4D97-AF65-F5344CB8AC3E}">
        <p14:creationId xmlns:p14="http://schemas.microsoft.com/office/powerpoint/2010/main" val="2813314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52756" y="1232694"/>
            <a:ext cx="7768322" cy="4392612"/>
          </a:xfrm>
        </p:spPr>
        <p:txBody>
          <a:bodyPr/>
          <a:lstStyle/>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media aritmetica</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di una variabile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X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è un indice di posizione che può essere definita come quella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intensità che può essere sostituita ai singoli valori della variabile, in modo che resti invariata l'intensità globale. </a:t>
            </a:r>
          </a:p>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Si distingue in: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914400" lvl="1" indent="-457200" algn="just">
              <a:buFont typeface="+mj-lt"/>
              <a:buAutoNum type="arabicPeriod"/>
            </a:pPr>
            <a:r>
              <a:rPr lang="en-US" sz="2600">
                <a:solidFill>
                  <a:schemeClr val="tx1"/>
                </a:solidFill>
                <a:latin typeface="Tahoma" panose="020B0604030504040204" pitchFamily="34" charset="0"/>
                <a:ea typeface="Tahoma" panose="020B0604030504040204" pitchFamily="34" charset="0"/>
                <a:cs typeface="Tahoma" panose="020B0604030504040204" pitchFamily="34" charset="0"/>
              </a:rPr>
              <a:t>Media Artimetica Semplice: </a:t>
            </a:r>
            <a:r>
              <a:rPr lang="en-US" sz="2600" b="0">
                <a:solidFill>
                  <a:schemeClr val="tx1"/>
                </a:solidFill>
                <a:latin typeface="Tahoma" panose="020B0604030504040204" pitchFamily="34" charset="0"/>
                <a:ea typeface="Tahoma" panose="020B0604030504040204" pitchFamily="34" charset="0"/>
                <a:cs typeface="Tahoma" panose="020B0604030504040204" pitchFamily="34" charset="0"/>
              </a:rPr>
              <a:t>si ottiene rapportando l'intensità globale di un carattere al numero toale dei casi osservati. </a:t>
            </a:r>
            <a:endParaRPr lang="en-US"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914400" lvl="1" indent="-457200" algn="just">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Media Aritmetica Ponderata: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si utilizza nel caso in cui le single modalità della variabile statistica esibiscano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frequenze diverse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differenti da 1</a:t>
            </a:r>
            <a:endParaRPr lang="en-US" sz="2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Media Artimetica</a:t>
            </a:r>
            <a:endParaRPr lang="it-IT" dirty="0"/>
          </a:p>
        </p:txBody>
      </p:sp>
      <p:pic>
        <p:nvPicPr>
          <p:cNvPr id="4" name="Immagine 3">
            <a:extLst>
              <a:ext uri="{FF2B5EF4-FFF2-40B4-BE49-F238E27FC236}">
                <a16:creationId xmlns:a16="http://schemas.microsoft.com/office/drawing/2014/main" id="{7B9E934C-FB52-43E5-E07C-DDDC0B0E3DBB}"/>
              </a:ext>
            </a:extLst>
          </p:cNvPr>
          <p:cNvPicPr>
            <a:picLocks noChangeAspect="1"/>
          </p:cNvPicPr>
          <p:nvPr/>
        </p:nvPicPr>
        <p:blipFill>
          <a:blip r:embed="rId2"/>
          <a:stretch>
            <a:fillRect/>
          </a:stretch>
        </p:blipFill>
        <p:spPr>
          <a:xfrm>
            <a:off x="9432934" y="3429000"/>
            <a:ext cx="1069958" cy="1366452"/>
          </a:xfrm>
          <a:prstGeom prst="rect">
            <a:avLst/>
          </a:prstGeom>
        </p:spPr>
      </p:pic>
      <p:pic>
        <p:nvPicPr>
          <p:cNvPr id="8" name="Immagine 7">
            <a:extLst>
              <a:ext uri="{FF2B5EF4-FFF2-40B4-BE49-F238E27FC236}">
                <a16:creationId xmlns:a16="http://schemas.microsoft.com/office/drawing/2014/main" id="{93B71221-8EBA-30FF-B931-22C50EFD27A0}"/>
              </a:ext>
            </a:extLst>
          </p:cNvPr>
          <p:cNvPicPr>
            <a:picLocks noChangeAspect="1"/>
          </p:cNvPicPr>
          <p:nvPr/>
        </p:nvPicPr>
        <p:blipFill>
          <a:blip r:embed="rId3"/>
          <a:stretch>
            <a:fillRect/>
          </a:stretch>
        </p:blipFill>
        <p:spPr>
          <a:xfrm>
            <a:off x="9495301" y="4952600"/>
            <a:ext cx="1190625" cy="1809750"/>
          </a:xfrm>
          <a:prstGeom prst="rect">
            <a:avLst/>
          </a:prstGeom>
        </p:spPr>
      </p:pic>
      <p:cxnSp>
        <p:nvCxnSpPr>
          <p:cNvPr id="10" name="Connettore 2 9">
            <a:extLst>
              <a:ext uri="{FF2B5EF4-FFF2-40B4-BE49-F238E27FC236}">
                <a16:creationId xmlns:a16="http://schemas.microsoft.com/office/drawing/2014/main" id="{C4CB7C93-938C-A838-BA9F-5336408A7096}"/>
              </a:ext>
            </a:extLst>
          </p:cNvPr>
          <p:cNvCxnSpPr/>
          <p:nvPr/>
        </p:nvCxnSpPr>
        <p:spPr>
          <a:xfrm flipV="1">
            <a:off x="8414535" y="4112226"/>
            <a:ext cx="893852" cy="346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a:extLst>
              <a:ext uri="{FF2B5EF4-FFF2-40B4-BE49-F238E27FC236}">
                <a16:creationId xmlns:a16="http://schemas.microsoft.com/office/drawing/2014/main" id="{C5CB3FED-B2BD-AC8D-5BBC-F8496A01EF05}"/>
              </a:ext>
            </a:extLst>
          </p:cNvPr>
          <p:cNvCxnSpPr>
            <a:cxnSpLocks/>
          </p:cNvCxnSpPr>
          <p:nvPr/>
        </p:nvCxnSpPr>
        <p:spPr>
          <a:xfrm>
            <a:off x="8342616" y="5649074"/>
            <a:ext cx="965771" cy="295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900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446404"/>
                <a:ext cx="10912214" cy="4392612"/>
              </a:xfrm>
            </p:spPr>
            <p:txBody>
              <a:bodyPr/>
              <a:lstStyle/>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Si noti che la media artimetica di una variabile statistica viene indicate con il simbolo </a:t>
                </a:r>
                <a14:m>
                  <m:oMath xmlns:m="http://schemas.openxmlformats.org/officeDocument/2006/math">
                    <m:sSub>
                      <m:sSubPr>
                        <m:ctrlPr>
                          <a:rPr lang="en-US"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𝑀</m:t>
                        </m:r>
                      </m:e>
                      <m: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𝑆</m:t>
                        </m:r>
                      </m:sub>
                    </m:sSub>
                  </m:oMath>
                </a14:m>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mentre la media di una variabile casuale è invece indicate con la lettera greca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µ</a:t>
                </a:r>
              </a:p>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Differenza tra variabile statistica e variabile casuale: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una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variabile statistica</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deriva dalla classificazione di dati rilevati, cioè viene definite empiricamente una volta conosciuti i dati ed averli classificati. Una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è strettamente legata al concetto di di esperimento ossia di una prova il cui risultato è incerto. </a:t>
                </a:r>
              </a:p>
              <a:p>
                <a:pPr marL="342900" indent="-342900" algn="just">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Una media aritmetica di una variabile statistica </a:t>
                </a:r>
                <a:r>
                  <a:rPr lang="en-US" sz="2400" b="1" i="1">
                    <a:solidFill>
                      <a:schemeClr val="tx1"/>
                    </a:solidFill>
                    <a:latin typeface="Tahoma" panose="020B0604030504040204" pitchFamily="34" charset="0"/>
                    <a:ea typeface="Tahoma" panose="020B0604030504040204" pitchFamily="34" charset="0"/>
                    <a:cs typeface="Tahoma" panose="020B0604030504040204" pitchFamily="34" charset="0"/>
                  </a:rPr>
                  <a:t>X</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è: </a:t>
                </a:r>
              </a:p>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interna: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vale a dire il suo valore è sempre maggiore dell'intensità minima e sempre minore dell'intensità massima di una variabile statistica</a:t>
                </a:r>
                <a:endParaRPr lang="en-US" sz="2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574294" y="1446404"/>
                <a:ext cx="10912214" cy="4392612"/>
              </a:xfrm>
              <a:blipFill>
                <a:blip r:embed="rId2"/>
                <a:stretch>
                  <a:fillRect l="-1564" t="-2080" r="-1732" b="-6241"/>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Proprietà della Media Artimetica</a:t>
            </a:r>
            <a:endParaRPr lang="it-IT" dirty="0"/>
          </a:p>
        </p:txBody>
      </p:sp>
    </p:spTree>
    <p:extLst>
      <p:ext uri="{BB962C8B-B14F-4D97-AF65-F5344CB8AC3E}">
        <p14:creationId xmlns:p14="http://schemas.microsoft.com/office/powerpoint/2010/main" val="357141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430692" cy="4392612"/>
          </a:xfrm>
        </p:spPr>
        <p:txBody>
          <a:bodyPr/>
          <a:lstStyle/>
          <a:p>
            <a:pPr marL="342900" indent="-342900" algn="just">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Definizione di Statistica: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una scienza che per oggetto l’acquisizione, l’elaborazione e la valutazione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qualitativa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quantitativa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dei dati riguardanti fenomeni di massa suscettibili alla misurazione. Nell’ambito della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si distinguono due settori: 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descrittiva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inferenziale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 induttiva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collettivo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collettività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rappresenta l'insieme di unità statistiche omogenee rispetto ad alcuni caratteri di cui si acquisiscono informazioni per studiarne le modalità; non è necessariamente riferito a esseri umani. </a:t>
            </a:r>
            <a:endParaRPr lang="en-US"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Campo di analisi della statistica</a:t>
            </a:r>
            <a:endParaRPr lang="it-IT" dirty="0"/>
          </a:p>
        </p:txBody>
      </p:sp>
      <p:pic>
        <p:nvPicPr>
          <p:cNvPr id="6" name="Immagine 5">
            <a:extLst>
              <a:ext uri="{FF2B5EF4-FFF2-40B4-BE49-F238E27FC236}">
                <a16:creationId xmlns:a16="http://schemas.microsoft.com/office/drawing/2014/main" id="{D87F81CC-5CF8-9286-76BF-B13E4F96ED9E}"/>
              </a:ext>
            </a:extLst>
          </p:cNvPr>
          <p:cNvPicPr>
            <a:picLocks noChangeAspect="1"/>
          </p:cNvPicPr>
          <p:nvPr/>
        </p:nvPicPr>
        <p:blipFill>
          <a:blip r:embed="rId3"/>
          <a:stretch>
            <a:fillRect/>
          </a:stretch>
        </p:blipFill>
        <p:spPr>
          <a:xfrm>
            <a:off x="8171734" y="1913187"/>
            <a:ext cx="3460197" cy="3460197"/>
          </a:xfrm>
          <a:prstGeom prst="rect">
            <a:avLst/>
          </a:prstGeom>
        </p:spPr>
      </p:pic>
    </p:spTree>
    <p:extLst>
      <p:ext uri="{BB962C8B-B14F-4D97-AF65-F5344CB8AC3E}">
        <p14:creationId xmlns:p14="http://schemas.microsoft.com/office/powerpoint/2010/main" val="14020463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446404"/>
            <a:ext cx="10912214" cy="4392612"/>
          </a:xfrm>
        </p:spPr>
        <p:txBody>
          <a:bodyPr/>
          <a:lstStyle/>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traslativa: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vale a dire che se ai valori della variabile </a:t>
            </a:r>
            <a:r>
              <a:rPr lang="en-US" sz="2400" b="1" i="1">
                <a:solidFill>
                  <a:schemeClr val="tx1"/>
                </a:solidFill>
                <a:latin typeface="Tahoma" panose="020B0604030504040204" pitchFamily="34" charset="0"/>
                <a:ea typeface="Tahoma" panose="020B0604030504040204" pitchFamily="34" charset="0"/>
                <a:cs typeface="Tahoma" panose="020B0604030504040204" pitchFamily="34" charset="0"/>
              </a:rPr>
              <a:t>X</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si addiziona o si sottrae uno stesso numero, si ottiene una nuova variabile avente media uguale alla media della variabile </a:t>
            </a:r>
            <a:r>
              <a:rPr lang="en-US" sz="2400" b="1" i="1">
                <a:solidFill>
                  <a:schemeClr val="tx1"/>
                </a:solidFill>
                <a:latin typeface="Tahoma" panose="020B0604030504040204" pitchFamily="34" charset="0"/>
                <a:ea typeface="Tahoma" panose="020B0604030504040204" pitchFamily="34" charset="0"/>
                <a:cs typeface="Tahoma" panose="020B0604030504040204" pitchFamily="34" charset="0"/>
              </a:rPr>
              <a:t>X</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rispettivamente aumentata o diminuita di quel numero.  </a:t>
            </a:r>
            <a:endParaRPr lang="en-US"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omogenea: </a:t>
            </a:r>
          </a:p>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associative:</a:t>
            </a:r>
            <a:endParaRPr lang="en-US" sz="2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Proprietà della Media Artimetica</a:t>
            </a:r>
            <a:endParaRPr lang="it-IT" dirty="0"/>
          </a:p>
        </p:txBody>
      </p:sp>
    </p:spTree>
    <p:extLst>
      <p:ext uri="{BB962C8B-B14F-4D97-AF65-F5344CB8AC3E}">
        <p14:creationId xmlns:p14="http://schemas.microsoft.com/office/powerpoint/2010/main" val="3872278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826906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Spesso non si hanno le risorse disponibili per effettuare una rilevazione di dati che riguardi l'intera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interessata da un fenomeno. Per esempio potrebbe succedere che tale popolazione è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infinita,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ed una rilevazione completa (esaustiva) risulta impossibile.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questi casi si procede ad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rilevazione di dati per campione. </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Il campione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quella parte del collettivo statistico che viene sottoposto ad osservazione.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L'insieme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di una certa ampiezza che si possono estrarre da un dato collettivo mediante una determinata procedura prende il nome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Universo dei Campioni. </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La Teoria della Stima</a:t>
            </a:r>
            <a:endParaRPr lang="it-IT" dirty="0"/>
          </a:p>
        </p:txBody>
      </p:sp>
      <p:pic>
        <p:nvPicPr>
          <p:cNvPr id="4" name="Immagine 3">
            <a:extLst>
              <a:ext uri="{FF2B5EF4-FFF2-40B4-BE49-F238E27FC236}">
                <a16:creationId xmlns:a16="http://schemas.microsoft.com/office/drawing/2014/main" id="{70E614EB-7F62-70C9-1FA3-22EB0D2D2429}"/>
              </a:ext>
            </a:extLst>
          </p:cNvPr>
          <p:cNvPicPr>
            <a:picLocks noChangeAspect="1"/>
          </p:cNvPicPr>
          <p:nvPr/>
        </p:nvPicPr>
        <p:blipFill>
          <a:blip r:embed="rId2"/>
          <a:stretch>
            <a:fillRect/>
          </a:stretch>
        </p:blipFill>
        <p:spPr>
          <a:xfrm>
            <a:off x="8595361" y="2273798"/>
            <a:ext cx="3207392" cy="2061895"/>
          </a:xfrm>
          <a:prstGeom prst="rect">
            <a:avLst/>
          </a:prstGeom>
        </p:spPr>
      </p:pic>
    </p:spTree>
    <p:extLst>
      <p:ext uri="{BB962C8B-B14F-4D97-AF65-F5344CB8AC3E}">
        <p14:creationId xmlns:p14="http://schemas.microsoft.com/office/powerpoint/2010/main" val="424855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1141190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numerosità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consistenza)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dipende dalla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numerosità della popolazione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N</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L'Inferenza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statistica inferenziale) è quella parte dell'analisi statistica che tenta di derivare dalle informazioni raccolte sul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altre informazioni riguardanti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modo da "inferire" quali sono le caratteristiche salienti della popolazione a partire da quelle del campuione.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Campionamento: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procedimento in base al quale si perviene alla costituzione del campione e alla rilevazione dei dati relativi ad esso.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L'estrazione di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avvenire in due modalità: </a:t>
            </a:r>
          </a:p>
          <a:p>
            <a:pPr marL="971550" lvl="1" indent="-514350">
              <a:buFont typeface="+mj-lt"/>
              <a:buAutoNum type="arabicPeriod"/>
            </a:pP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con reimmissione</a:t>
            </a:r>
          </a:p>
          <a:p>
            <a:pPr marL="971550" lvl="1" indent="-514350">
              <a:buFont typeface="+mj-lt"/>
              <a:buAutoNum type="arabicPeriod"/>
            </a:pP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senza reimmissione </a:t>
            </a:r>
            <a:endParaRPr lang="it-IT" sz="26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La Teoria della Stima</a:t>
            </a:r>
            <a:endParaRPr lang="it-IT" dirty="0"/>
          </a:p>
        </p:txBody>
      </p:sp>
    </p:spTree>
    <p:extLst>
      <p:ext uri="{BB962C8B-B14F-4D97-AF65-F5344CB8AC3E}">
        <p14:creationId xmlns:p14="http://schemas.microsoft.com/office/powerpoint/2010/main" val="81087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826906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 campionamento con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reimmissione,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detto anche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campionamento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bernoulliano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non si esclude che un elemento del campione venga ripescato una o più volte. Questo è il caso che interessa maggiormente, in quanto la reimmissione fa si che le variabili casuali rappresentate dalla prima estrazione, dalla seconda e così via siando una indipendente dall'altra, cosa che non avverrebbe in caso di estrazione senza reimmissione, detto anche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campionamento in blocco".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Non esiste un unico modo per campionare da una popolazione.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campionamento casuale semplice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quello più utilizzato, quando si vuole che le unità statistiche della popolazione abbiano la stessa probabilità di entrare nel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La rilevazione dei dati per campioni</a:t>
            </a:r>
            <a:endParaRPr lang="it-IT" dirty="0"/>
          </a:p>
        </p:txBody>
      </p:sp>
      <p:pic>
        <p:nvPicPr>
          <p:cNvPr id="6" name="Immagine 5" descr="Immagine che contiene testo, clipart&#10;&#10;Descrizione generata automaticamente">
            <a:extLst>
              <a:ext uri="{FF2B5EF4-FFF2-40B4-BE49-F238E27FC236}">
                <a16:creationId xmlns:a16="http://schemas.microsoft.com/office/drawing/2014/main" id="{28BE31B4-6EDE-10B1-23A6-4FCFC55A6435}"/>
              </a:ext>
            </a:extLst>
          </p:cNvPr>
          <p:cNvPicPr>
            <a:picLocks noChangeAspect="1"/>
          </p:cNvPicPr>
          <p:nvPr/>
        </p:nvPicPr>
        <p:blipFill>
          <a:blip r:embed="rId2"/>
          <a:stretch>
            <a:fillRect/>
          </a:stretch>
        </p:blipFill>
        <p:spPr>
          <a:xfrm>
            <a:off x="8782044" y="2775256"/>
            <a:ext cx="2715487" cy="2116797"/>
          </a:xfrm>
          <a:prstGeom prst="rect">
            <a:avLst/>
          </a:prstGeom>
        </p:spPr>
      </p:pic>
    </p:spTree>
    <p:extLst>
      <p:ext uri="{BB962C8B-B14F-4D97-AF65-F5344CB8AC3E}">
        <p14:creationId xmlns:p14="http://schemas.microsoft.com/office/powerpoint/2010/main" val="2015419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11269308"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primo individuo estratto è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secondo individuo estratto è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-esimo estratto rappresenta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𝒏</m:t>
                        </m:r>
                      </m:sub>
                    </m:sSub>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Estratto il campione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assumerà il valore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𝒙</m:t>
                        </m:r>
                      </m:e>
                      <m: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assumerà il valore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𝒙</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così via fino ad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 caso di un campionamento con reimmissione o ripetizione le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variabili casuali sono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indipendenti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ed hanno identica funzione di probabilità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f(X).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Dalle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funzioni di probabilità è possibile ottenere con metodi matematici un'espressione che riassuma le</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caratteristiche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del campione.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esempio è importante fornire informazioni sui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parametri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della popolazione che riteniamo sconosciuti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6299" y="1213806"/>
                <a:ext cx="11269308" cy="4392612"/>
              </a:xfrm>
              <a:blipFill>
                <a:blip r:embed="rId2"/>
                <a:stretch>
                  <a:fillRect l="-1569" t="-2080" r="-2381" b="-16644"/>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Campionamento statistico</a:t>
            </a:r>
            <a:endParaRPr lang="it-IT" dirty="0"/>
          </a:p>
        </p:txBody>
      </p:sp>
    </p:spTree>
    <p:extLst>
      <p:ext uri="{BB962C8B-B14F-4D97-AF65-F5344CB8AC3E}">
        <p14:creationId xmlns:p14="http://schemas.microsoft.com/office/powerpoint/2010/main" val="3103293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826906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riassunto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campionario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ossia desumere i parametri della popolazione mediante parametri campionari prende il nome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Dunque, determinata l'ampiezza del campione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definiscono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variabili casuali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𝒊</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ognuna della quali rapresenta l'</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esima estrazione che assumerà il valore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𝒙</m:t>
                        </m:r>
                      </m:e>
                      <m: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𝒊</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la media del campione (dunque di questi valori) verrà detta media aritmetica dei valori assunti dalle variabili casuali, ovvero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campionaria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Questa media non è altro uno dei possibili valori che può assumere la variabile casuale. </a:t>
                </a: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6299" y="1213806"/>
                <a:ext cx="8269062" cy="4392612"/>
              </a:xfrm>
              <a:blipFill>
                <a:blip r:embed="rId2"/>
                <a:stretch>
                  <a:fillRect l="-2139" t="-2080" r="-2802" b="-11096"/>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I parametri campionari</a:t>
            </a:r>
            <a:endParaRPr lang="it-IT" dirty="0"/>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AF1E783A-A307-1095-6BD7-6ED1B43FA919}"/>
                  </a:ext>
                </a:extLst>
              </p:cNvPr>
              <p:cNvSpPr txBox="1"/>
              <p:nvPr/>
            </p:nvSpPr>
            <p:spPr>
              <a:xfrm>
                <a:off x="8879159" y="2273670"/>
                <a:ext cx="2242280" cy="503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it-IT" b="0" i="1" smtClean="0">
                              <a:latin typeface="Cambria Math" panose="02040503050406030204" pitchFamily="18" charset="0"/>
                            </a:rPr>
                            <m:t>𝑥</m:t>
                          </m:r>
                        </m:e>
                      </m:acc>
                      <m:r>
                        <a:rPr lang="pt-BR" i="1" smtClean="0">
                          <a:latin typeface="Cambria Math" panose="02040503050406030204" pitchFamily="18" charset="0"/>
                        </a:rPr>
                        <m:t>=</m:t>
                      </m:r>
                      <m:f>
                        <m:fPr>
                          <m:ctrlPr>
                            <a:rPr lang="pt-BR" i="1" smtClean="0">
                              <a:latin typeface="Cambria Math" panose="02040503050406030204" pitchFamily="18" charset="0"/>
                            </a:rPr>
                          </m:ctrlPr>
                        </m:fPr>
                        <m:num>
                          <m:sSub>
                            <m:sSubPr>
                              <m:ctrlPr>
                                <a:rPr lang="pt-BR"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pt-BR" i="1">
                                  <a:latin typeface="Cambria Math" panose="02040503050406030204" pitchFamily="18" charset="0"/>
                                </a:rPr>
                              </m:ctrlPr>
                            </m:sSubPr>
                            <m:e>
                              <m:r>
                                <a:rPr lang="it-IT" i="1">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m:t>
                          </m:r>
                          <m:r>
                            <a:rPr lang="pt-BR" i="1">
                              <a:latin typeface="Cambria Math" panose="02040503050406030204" pitchFamily="18" charset="0"/>
                            </a:rPr>
                            <m:t>…</m:t>
                          </m:r>
                          <m:r>
                            <a:rPr lang="it-IT" b="0" i="1" smtClean="0">
                              <a:latin typeface="Cambria Math" panose="02040503050406030204" pitchFamily="18" charset="0"/>
                            </a:rPr>
                            <m:t>+</m:t>
                          </m:r>
                          <m:sSub>
                            <m:sSubPr>
                              <m:ctrlPr>
                                <a:rPr lang="pt-BR" i="1">
                                  <a:latin typeface="Cambria Math" panose="02040503050406030204" pitchFamily="18" charset="0"/>
                                </a:rPr>
                              </m:ctrlPr>
                            </m:sSubPr>
                            <m:e>
                              <m:r>
                                <a:rPr lang="it-IT" i="1">
                                  <a:latin typeface="Cambria Math" panose="02040503050406030204" pitchFamily="18" charset="0"/>
                                </a:rPr>
                                <m:t>𝑥</m:t>
                              </m:r>
                            </m:e>
                            <m:sub>
                              <m:r>
                                <a:rPr lang="it-IT" b="0" i="1" smtClean="0">
                                  <a:latin typeface="Cambria Math" panose="02040503050406030204" pitchFamily="18" charset="0"/>
                                </a:rPr>
                                <m:t>𝑛</m:t>
                              </m:r>
                            </m:sub>
                          </m:sSub>
                        </m:num>
                        <m:den>
                          <m:r>
                            <a:rPr lang="it-IT" b="0" i="1" smtClean="0">
                              <a:latin typeface="Cambria Math" panose="02040503050406030204" pitchFamily="18" charset="0"/>
                            </a:rPr>
                            <m:t>𝑛</m:t>
                          </m:r>
                        </m:den>
                      </m:f>
                    </m:oMath>
                  </m:oMathPara>
                </a14:m>
                <a:endParaRPr lang="it-IT"/>
              </a:p>
            </p:txBody>
          </p:sp>
        </mc:Choice>
        <mc:Fallback xmlns="">
          <p:sp>
            <p:nvSpPr>
              <p:cNvPr id="3" name="CasellaDiTesto 2">
                <a:extLst>
                  <a:ext uri="{FF2B5EF4-FFF2-40B4-BE49-F238E27FC236}">
                    <a16:creationId xmlns:a16="http://schemas.microsoft.com/office/drawing/2014/main" id="{AF1E783A-A307-1095-6BD7-6ED1B43FA919}"/>
                  </a:ext>
                </a:extLst>
              </p:cNvPr>
              <p:cNvSpPr txBox="1">
                <a:spLocks noRot="1" noChangeAspect="1" noMove="1" noResize="1" noEditPoints="1" noAdjustHandles="1" noChangeArrowheads="1" noChangeShapeType="1" noTextEdit="1"/>
              </p:cNvSpPr>
              <p:nvPr/>
            </p:nvSpPr>
            <p:spPr>
              <a:xfrm>
                <a:off x="8879159" y="2273670"/>
                <a:ext cx="2242280" cy="503151"/>
              </a:xfrm>
              <a:prstGeom prst="rect">
                <a:avLst/>
              </a:prstGeom>
              <a:blipFill>
                <a:blip r:embed="rId3"/>
                <a:stretch>
                  <a:fillRect/>
                </a:stretch>
              </a:blipFill>
            </p:spPr>
            <p:txBody>
              <a:bodyPr/>
              <a:lstStyle/>
              <a:p>
                <a:r>
                  <a:rPr lang="it-IT">
                    <a:noFill/>
                  </a:rPr>
                  <a:t> </a:t>
                </a:r>
              </a:p>
            </p:txBody>
          </p:sp>
        </mc:Fallback>
      </mc:AlternateContent>
      <p:cxnSp>
        <p:nvCxnSpPr>
          <p:cNvPr id="8" name="Connettore 2 7">
            <a:extLst>
              <a:ext uri="{FF2B5EF4-FFF2-40B4-BE49-F238E27FC236}">
                <a16:creationId xmlns:a16="http://schemas.microsoft.com/office/drawing/2014/main" id="{78A160EF-4F31-7CF7-544C-04A8A5239920}"/>
              </a:ext>
            </a:extLst>
          </p:cNvPr>
          <p:cNvCxnSpPr>
            <a:cxnSpLocks/>
          </p:cNvCxnSpPr>
          <p:nvPr/>
        </p:nvCxnSpPr>
        <p:spPr>
          <a:xfrm flipV="1">
            <a:off x="5825447" y="2776821"/>
            <a:ext cx="3565133" cy="1558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6B3DAC7F-B264-7681-B570-A3CFA4E75781}"/>
                  </a:ext>
                </a:extLst>
              </p:cNvPr>
              <p:cNvSpPr txBox="1"/>
              <p:nvPr/>
            </p:nvSpPr>
            <p:spPr>
              <a:xfrm>
                <a:off x="8990462" y="4467904"/>
                <a:ext cx="2279342" cy="5185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it-IT" b="0" i="1" smtClean="0">
                              <a:latin typeface="Cambria Math" panose="02040503050406030204" pitchFamily="18" charset="0"/>
                            </a:rPr>
                            <m:t>𝑋</m:t>
                          </m:r>
                        </m:e>
                      </m:acc>
                      <m:r>
                        <a:rPr lang="pt-BR" i="1" smtClean="0">
                          <a:latin typeface="Cambria Math" panose="02040503050406030204" pitchFamily="18" charset="0"/>
                        </a:rPr>
                        <m:t>=</m:t>
                      </m:r>
                      <m:f>
                        <m:fPr>
                          <m:ctrlPr>
                            <a:rPr lang="pt-BR" i="1" smtClean="0">
                              <a:latin typeface="Cambria Math" panose="02040503050406030204" pitchFamily="18" charset="0"/>
                            </a:rPr>
                          </m:ctrlPr>
                        </m:fPr>
                        <m:num>
                          <m:sSub>
                            <m:sSubPr>
                              <m:ctrlPr>
                                <a:rPr lang="pt-BR"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pt-BR" i="1">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2</m:t>
                              </m:r>
                            </m:sub>
                          </m:sSub>
                          <m:r>
                            <a:rPr lang="it-IT" b="0" i="1" smtClean="0">
                              <a:latin typeface="Cambria Math" panose="02040503050406030204" pitchFamily="18" charset="0"/>
                            </a:rPr>
                            <m:t>+</m:t>
                          </m:r>
                          <m:r>
                            <a:rPr lang="pt-BR" i="1">
                              <a:latin typeface="Cambria Math" panose="02040503050406030204" pitchFamily="18" charset="0"/>
                            </a:rPr>
                            <m:t>…</m:t>
                          </m:r>
                          <m:r>
                            <a:rPr lang="it-IT" b="0" i="1" smtClean="0">
                              <a:latin typeface="Cambria Math" panose="02040503050406030204" pitchFamily="18" charset="0"/>
                            </a:rPr>
                            <m:t>+</m:t>
                          </m:r>
                          <m:sSub>
                            <m:sSubPr>
                              <m:ctrlPr>
                                <a:rPr lang="pt-BR" i="1">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𝑛</m:t>
                              </m:r>
                            </m:sub>
                          </m:sSub>
                        </m:num>
                        <m:den>
                          <m:r>
                            <a:rPr lang="it-IT" b="0" i="1" smtClean="0">
                              <a:latin typeface="Cambria Math" panose="02040503050406030204" pitchFamily="18" charset="0"/>
                            </a:rPr>
                            <m:t>𝑛</m:t>
                          </m:r>
                        </m:den>
                      </m:f>
                    </m:oMath>
                  </m:oMathPara>
                </a14:m>
                <a:endParaRPr lang="it-IT"/>
              </a:p>
            </p:txBody>
          </p:sp>
        </mc:Choice>
        <mc:Fallback xmlns="">
          <p:sp>
            <p:nvSpPr>
              <p:cNvPr id="10" name="CasellaDiTesto 9">
                <a:extLst>
                  <a:ext uri="{FF2B5EF4-FFF2-40B4-BE49-F238E27FC236}">
                    <a16:creationId xmlns:a16="http://schemas.microsoft.com/office/drawing/2014/main" id="{6B3DAC7F-B264-7681-B570-A3CFA4E75781}"/>
                  </a:ext>
                </a:extLst>
              </p:cNvPr>
              <p:cNvSpPr txBox="1">
                <a:spLocks noRot="1" noChangeAspect="1" noMove="1" noResize="1" noEditPoints="1" noAdjustHandles="1" noChangeArrowheads="1" noChangeShapeType="1" noTextEdit="1"/>
              </p:cNvSpPr>
              <p:nvPr/>
            </p:nvSpPr>
            <p:spPr>
              <a:xfrm>
                <a:off x="8990462" y="4467904"/>
                <a:ext cx="2279342" cy="518540"/>
              </a:xfrm>
              <a:prstGeom prst="rect">
                <a:avLst/>
              </a:prstGeom>
              <a:blipFill>
                <a:blip r:embed="rId4"/>
                <a:stretch>
                  <a:fillRect/>
                </a:stretch>
              </a:blipFill>
            </p:spPr>
            <p:txBody>
              <a:bodyPr/>
              <a:lstStyle/>
              <a:p>
                <a:r>
                  <a:rPr lang="it-IT">
                    <a:noFill/>
                  </a:rPr>
                  <a:t> </a:t>
                </a:r>
              </a:p>
            </p:txBody>
          </p:sp>
        </mc:Fallback>
      </mc:AlternateContent>
      <p:cxnSp>
        <p:nvCxnSpPr>
          <p:cNvPr id="11" name="Connettore 2 10">
            <a:extLst>
              <a:ext uri="{FF2B5EF4-FFF2-40B4-BE49-F238E27FC236}">
                <a16:creationId xmlns:a16="http://schemas.microsoft.com/office/drawing/2014/main" id="{48A88B8D-B053-83F6-8D0F-BFC44328B383}"/>
              </a:ext>
            </a:extLst>
          </p:cNvPr>
          <p:cNvCxnSpPr>
            <a:cxnSpLocks/>
          </p:cNvCxnSpPr>
          <p:nvPr/>
        </p:nvCxnSpPr>
        <p:spPr>
          <a:xfrm flipV="1">
            <a:off x="4714126" y="5075434"/>
            <a:ext cx="4573712" cy="690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5997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039146"/>
                <a:ext cx="1085198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 campionaria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dunque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riassunto campionario.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necessario stabilire la distribuzione della media campionaria pertanto, dato che tutte le </a:t>
                </a:r>
                <a14:m>
                  <m:oMath xmlns:m="http://schemas.openxmlformats.org/officeDocument/2006/math">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𝒏</m:t>
                        </m:r>
                      </m:sub>
                    </m:s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hanno la stessa distribuzione come si è supposto e il valore atteso della media campionarie è </a:t>
                </a:r>
                <a14:m>
                  <m:oMath xmlns:m="http://schemas.openxmlformats.org/officeDocument/2006/math">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𝐸</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acc>
                          <m:accPr>
                            <m:chr m:val="̅"/>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acc>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µ</m:t>
                        </m:r>
                      </m:e>
                      <m:sub>
                        <m:acc>
                          <m:accPr>
                            <m:chr m:val="̅"/>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acc>
                      </m:sub>
                    </m:s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=µ</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allora tutte le variabili hanno lo stesso valore atteso e la stessa varianza: </a:t>
                </a:r>
                <a14:m>
                  <m:oMath xmlns:m="http://schemas.openxmlformats.org/officeDocument/2006/math">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𝑖</m:t>
                        </m:r>
                      </m:sub>
                    </m:s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r>
                  <a:rPr lang="it-IT" sz="2400">
                    <a:solidFill>
                      <a:schemeClr val="tx1"/>
                    </a:solidFill>
                    <a:ea typeface="Tahoma" panose="020B0604030504040204" pitchFamily="34" charset="0"/>
                    <a:cs typeface="Tahoma" panose="020B0604030504040204" pitchFamily="34" charset="0"/>
                  </a:rPr>
                  <a:t> </a:t>
                </a:r>
                <a14:m>
                  <m:oMath xmlns:m="http://schemas.openxmlformats.org/officeDocument/2006/math">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µ</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t>
                </a:r>
                <a14:m>
                  <m:oMath xmlns:m="http://schemas.openxmlformats.org/officeDocument/2006/math">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𝑣𝑎𝑟</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𝑖</m:t>
                            </m:r>
                          </m:sub>
                        </m:sSub>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p>
                      <m:sSup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varianza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della distribuzione campionaria delle medie è invece data, nel caso di popolazione finita e campionamento senza ripetizione, da: </a:t>
                </a:r>
              </a:p>
              <a:p>
                <a:pPr lvl="6"/>
                <a:r>
                  <a:rPr lang="it-IT" sz="2000">
                    <a:solidFill>
                      <a:schemeClr val="tx1"/>
                    </a:solidFill>
                    <a:ea typeface="Tahoma" panose="020B0604030504040204" pitchFamily="34" charset="0"/>
                    <a:cs typeface="Tahoma" panose="020B0604030504040204" pitchFamily="34" charset="0"/>
                  </a:rPr>
                  <a:t>                        </a:t>
                </a:r>
                <a14:m>
                  <m:oMath xmlns:m="http://schemas.openxmlformats.org/officeDocument/2006/math">
                    <m:sSubSup>
                      <m:sSubSupPr>
                        <m:ctrlPr>
                          <a:rPr lang="it-IT" sz="20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SupPr>
                      <m:e>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𝑺</m:t>
                        </m:r>
                      </m:e>
                      <m:sub>
                        <m:acc>
                          <m:accPr>
                            <m:chr m:val="̅"/>
                            <m:ctrlPr>
                              <a:rPr lang="it-IT" sz="20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acc>
                      </m:sub>
                      <m:sup>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p>
                    </m:sSubSup>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𝑣𝑎𝑟</m:t>
                    </m:r>
                    <m:d>
                      <m:dPr>
                        <m:ctrlP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acc>
                          <m:accPr>
                            <m:chr m:val="̅"/>
                            <m:ctrlP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acc>
                      </m:e>
                    </m:d>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f>
                      <m:fPr>
                        <m:ctrlP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sSup>
                          <m:sSupPr>
                            <m:ctrlPr>
                              <a:rPr lang="it-IT" sz="2000" b="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000" b="0" i="1">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000" b="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num>
                      <m:den>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𝑁</m:t>
                        </m:r>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num>
                      <m:den>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𝑁</m:t>
                        </m:r>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den>
                    </m:f>
                    <m:r>
                      <a:rPr lang="it-IT"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endParaRPr lang="it-IT" sz="2200">
                  <a:solidFill>
                    <a:schemeClr val="tx1"/>
                  </a:solidFill>
                  <a:latin typeface="Tahoma" panose="020B0604030504040204" pitchFamily="34" charset="0"/>
                  <a:ea typeface="Tahoma" panose="020B0604030504040204" pitchFamily="34" charset="0"/>
                  <a:cs typeface="Tahoma" panose="020B0604030504040204" pitchFamily="34" charset="0"/>
                </a:endParaRPr>
              </a:p>
              <a:p>
                <a:pPr lvl="1"/>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Dove </a:t>
                </a:r>
                <a:r>
                  <a:rPr lang="it-IT" sz="2600" b="0" i="1">
                    <a:solidFill>
                      <a:schemeClr val="tx1"/>
                    </a:solidFill>
                    <a:latin typeface="Tahoma" panose="020B0604030504040204" pitchFamily="34" charset="0"/>
                    <a:ea typeface="Tahoma" panose="020B0604030504040204" pitchFamily="34" charset="0"/>
                    <a:cs typeface="Tahoma" panose="020B0604030504040204" pitchFamily="34" charset="0"/>
                  </a:rPr>
                  <a:t>N</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indica la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numerosità della popolazione</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600" b="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è la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numerosità del campione</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el-GR" sz="2600" b="0">
                    <a:solidFill>
                      <a:schemeClr val="tx1"/>
                    </a:solidFill>
                    <a:latin typeface="Tahoma" panose="020B0604030504040204" pitchFamily="34" charset="0"/>
                    <a:ea typeface="Tahoma" panose="020B0604030504040204" pitchFamily="34" charset="0"/>
                    <a:cs typeface="Tahoma" panose="020B0604030504040204" pitchFamily="34" charset="0"/>
                  </a:rPr>
                  <a:t>σ</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è lo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scarto quadratico medio della popolazione </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(o deviazione standard) che è un indice di dispersione statistico, vale a dire una stima della variabilità di una popolazione di dati o di una variabile casuale.</a:t>
                </a: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468895" y="1039146"/>
                <a:ext cx="10851984" cy="4392612"/>
              </a:xfrm>
              <a:blipFill>
                <a:blip r:embed="rId2"/>
                <a:stretch>
                  <a:fillRect l="-1629" t="-2080" r="-2360" b="-34813"/>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Riassunto campionario</a:t>
            </a:r>
            <a:endParaRPr lang="it-IT" dirty="0"/>
          </a:p>
        </p:txBody>
      </p:sp>
    </p:spTree>
    <p:extLst>
      <p:ext uri="{BB962C8B-B14F-4D97-AF65-F5344CB8AC3E}">
        <p14:creationId xmlns:p14="http://schemas.microsoft.com/office/powerpoint/2010/main" val="2790827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1141190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Esistono i parametri che riguardano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che sono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sconosciuti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Ed esistono i parametri che riguardano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sono calcolabili a partire dai dati rilevati.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inferenza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esegue delle stime sui parametri 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popolazione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 partire dai parametri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Dunque 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inferenza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ha il compito di determinare uno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stimatore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cioè una funzione che associa ad ogni possibile campione un valore del parametro da stimare.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appunto il valore che uno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stimatore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assume in corrispondenza di un particolare campione. Dunque uno stimatore è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funzione del campione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 valori nello spazio parametrico, ossia nell'insieme dei possibili valori del parametro (codominio dello stimatore).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di uno stimatore</a:t>
            </a:r>
            <a:endParaRPr lang="it-IT" dirty="0"/>
          </a:p>
        </p:txBody>
      </p:sp>
    </p:spTree>
    <p:extLst>
      <p:ext uri="{BB962C8B-B14F-4D97-AF65-F5344CB8AC3E}">
        <p14:creationId xmlns:p14="http://schemas.microsoft.com/office/powerpoint/2010/main" val="2493654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1141190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proprietà desiderabili di uno stimatore possono essere:</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Correttezza</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Consistenza</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Efficienza</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Sufficienza</a:t>
            </a:r>
          </a:p>
          <a:p>
            <a:pPr marL="1371600" lvl="2" indent="-457200">
              <a:buFont typeface="Wingdings" panose="05000000000000000000" pitchFamily="2" charset="2"/>
              <a:buChar char="§"/>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Normalità asintotica</a:t>
            </a:r>
          </a:p>
          <a:p>
            <a:pPr marL="1371600" lvl="2" indent="-457200">
              <a:buFont typeface="Wingdings" panose="05000000000000000000" pitchFamily="2" charset="2"/>
              <a:buChar char="§"/>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di uno stimatore</a:t>
            </a:r>
            <a:endParaRPr lang="it-IT" dirty="0"/>
          </a:p>
        </p:txBody>
      </p:sp>
      <p:pic>
        <p:nvPicPr>
          <p:cNvPr id="8" name="Immagine 7">
            <a:extLst>
              <a:ext uri="{FF2B5EF4-FFF2-40B4-BE49-F238E27FC236}">
                <a16:creationId xmlns:a16="http://schemas.microsoft.com/office/drawing/2014/main" id="{5D782255-4FF3-E4FE-BA9E-E17552A676E8}"/>
              </a:ext>
            </a:extLst>
          </p:cNvPr>
          <p:cNvPicPr>
            <a:picLocks noChangeAspect="1"/>
          </p:cNvPicPr>
          <p:nvPr/>
        </p:nvPicPr>
        <p:blipFill>
          <a:blip r:embed="rId2"/>
          <a:stretch>
            <a:fillRect/>
          </a:stretch>
        </p:blipFill>
        <p:spPr>
          <a:xfrm>
            <a:off x="5352421" y="1951100"/>
            <a:ext cx="6513280" cy="4811250"/>
          </a:xfrm>
          <a:prstGeom prst="rect">
            <a:avLst/>
          </a:prstGeom>
        </p:spPr>
      </p:pic>
    </p:spTree>
    <p:extLst>
      <p:ext uri="{BB962C8B-B14F-4D97-AF65-F5344CB8AC3E}">
        <p14:creationId xmlns:p14="http://schemas.microsoft.com/office/powerpoint/2010/main" val="2410295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5772531"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Uno stimatore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T(X)</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si dice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corretto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non distorto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quando il suo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valore medio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E[T(X)]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coincide con il valore del parametro ϴ da stimare per qualsiasi suo valore: </a:t>
                </a:r>
                <a14:m>
                  <m:oMath xmlns:m="http://schemas.openxmlformats.org/officeDocument/2006/math">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𝑇</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m:rPr>
                        <m:sty m:val="p"/>
                      </m:rPr>
                      <a:rPr lang="el-GR"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Se invece tale uguaglianza non si verifica, allora l'espressione: </a:t>
                </a:r>
                <a:endParaRPr lang="it-IT" sz="2400" b="0" i="0">
                  <a:solidFill>
                    <a:schemeClr val="tx1"/>
                  </a:solidFill>
                  <a:latin typeface="Cambria Math" panose="02040503050406030204" pitchFamily="18" charset="0"/>
                  <a:ea typeface="Tahoma" panose="020B0604030504040204" pitchFamily="34" charset="0"/>
                  <a:cs typeface="Tahoma" panose="020B0604030504040204" pitchFamily="34" charset="0"/>
                </a:endParaRPr>
              </a:p>
              <a:p>
                <a14:m>
                  <m:oMath xmlns:m="http://schemas.openxmlformats.org/officeDocument/2006/math">
                    <m:r>
                      <a:rPr lang="it-IT" sz="2400"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r>
                      <m:rPr>
                        <m:sty m:val="p"/>
                      </m:rPr>
                      <a:rPr lang="it-IT" sz="2400"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d</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r>
                          <m:rPr>
                            <m:sty m:val="p"/>
                          </m:rPr>
                          <a:rPr lang="el-GR" sz="2400" i="1">
                            <a:solidFill>
                              <a:schemeClr val="tx1"/>
                            </a:solidFill>
                            <a:latin typeface="Cambria Math" panose="02040503050406030204" pitchFamily="18" charset="0"/>
                            <a:ea typeface="Tahoma" panose="020B0604030504040204" pitchFamily="34" charset="0"/>
                            <a:cs typeface="Tahoma" panose="020B0604030504040204" pitchFamily="34" charset="0"/>
                          </a:rPr>
                          <m:t>ϴ</m:t>
                        </m:r>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m:rPr>
                        <m:sty m:val="p"/>
                      </m:rPr>
                      <a:rPr lang="el-GR" sz="2400" i="1">
                        <a:solidFill>
                          <a:schemeClr val="tx1"/>
                        </a:solidFill>
                        <a:latin typeface="Cambria Math" panose="02040503050406030204" pitchFamily="18" charset="0"/>
                        <a:ea typeface="Tahoma" panose="020B0604030504040204" pitchFamily="34" charset="0"/>
                        <a:cs typeface="Tahoma" panose="020B0604030504040204" pitchFamily="34" charset="0"/>
                      </a:rPr>
                      <m:t>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𝐸</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𝑇</m:t>
                    </m:r>
                    <m:d>
                      <m:d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𝑋</m:t>
                        </m:r>
                      </m:e>
                    </m:d>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prende il nome di  </a:t>
                </a:r>
              </a:p>
              <a:p>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tendeziosità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distorsione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dello   </a:t>
                </a:r>
              </a:p>
              <a:p>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stimatore. </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9" y="1232694"/>
                <a:ext cx="5772531" cy="4392612"/>
              </a:xfrm>
              <a:blipFill>
                <a:blip r:embed="rId2"/>
                <a:stretch>
                  <a:fillRect l="-2957" t="-2080" r="-4118" b="-1387"/>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desiderabili degli Stimatori: Correttezza</a:t>
            </a:r>
            <a:endParaRPr lang="it-IT" dirty="0"/>
          </a:p>
        </p:txBody>
      </p:sp>
      <p:pic>
        <p:nvPicPr>
          <p:cNvPr id="6" name="Immagine 5">
            <a:extLst>
              <a:ext uri="{FF2B5EF4-FFF2-40B4-BE49-F238E27FC236}">
                <a16:creationId xmlns:a16="http://schemas.microsoft.com/office/drawing/2014/main" id="{C07778CC-B55E-BB56-F926-90E32B125CBA}"/>
              </a:ext>
            </a:extLst>
          </p:cNvPr>
          <p:cNvPicPr>
            <a:picLocks noChangeAspect="1"/>
          </p:cNvPicPr>
          <p:nvPr/>
        </p:nvPicPr>
        <p:blipFill>
          <a:blip r:embed="rId3"/>
          <a:stretch>
            <a:fillRect/>
          </a:stretch>
        </p:blipFill>
        <p:spPr>
          <a:xfrm>
            <a:off x="6616504" y="1685705"/>
            <a:ext cx="5218653" cy="4392612"/>
          </a:xfrm>
          <a:prstGeom prst="rect">
            <a:avLst/>
          </a:prstGeom>
        </p:spPr>
      </p:pic>
    </p:spTree>
    <p:extLst>
      <p:ext uri="{BB962C8B-B14F-4D97-AF65-F5344CB8AC3E}">
        <p14:creationId xmlns:p14="http://schemas.microsoft.com/office/powerpoint/2010/main" val="298004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825217" y="1213806"/>
            <a:ext cx="7019779"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Descrittiva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rappresenta le caratteristiche di un fenomeno collettivo attraverso strumenti statistici quali strumenti grafici o numerici che effettuano una sintesi (sintetizzano) di masse di dati grezzi chiamati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microdati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(come quelli derivanti dallo studio di un’intera popolazione) senza alterarne il significato complessivo.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Inferenziale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partendo dall’osservazione di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individui rappresentativo di un gruppo o di una popolazione, permette, tramite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induzione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probabilistica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trarre indicazioni valide per l’intero gruppo o popolazione.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Statistica Descrittiva e Statistica Inferenziale</a:t>
            </a:r>
            <a:endParaRPr lang="it-IT" dirty="0"/>
          </a:p>
        </p:txBody>
      </p:sp>
      <p:pic>
        <p:nvPicPr>
          <p:cNvPr id="4" name="Immagine 3">
            <a:extLst>
              <a:ext uri="{FF2B5EF4-FFF2-40B4-BE49-F238E27FC236}">
                <a16:creationId xmlns:a16="http://schemas.microsoft.com/office/drawing/2014/main" id="{2609DA0F-AA31-3DDD-6680-83D21F6ED214}"/>
              </a:ext>
            </a:extLst>
          </p:cNvPr>
          <p:cNvPicPr>
            <a:picLocks noChangeAspect="1"/>
          </p:cNvPicPr>
          <p:nvPr/>
        </p:nvPicPr>
        <p:blipFill>
          <a:blip r:embed="rId2"/>
          <a:stretch>
            <a:fillRect/>
          </a:stretch>
        </p:blipFill>
        <p:spPr>
          <a:xfrm>
            <a:off x="574293" y="2066925"/>
            <a:ext cx="4250923" cy="2997444"/>
          </a:xfrm>
          <a:prstGeom prst="rect">
            <a:avLst/>
          </a:prstGeom>
        </p:spPr>
      </p:pic>
    </p:spTree>
    <p:extLst>
      <p:ext uri="{BB962C8B-B14F-4D97-AF65-F5344CB8AC3E}">
        <p14:creationId xmlns:p14="http://schemas.microsoft.com/office/powerpoint/2010/main" val="277461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8" y="1232694"/>
                <a:ext cx="6794783"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Lo stimatore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 campionaria </a:t>
                </a:r>
                <a14:m>
                  <m:oMath xmlns:m="http://schemas.openxmlformats.org/officeDocument/2006/math">
                    <m:acc>
                      <m:accPr>
                        <m:chr m:val="̅"/>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acc>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della media </a:t>
                </a:r>
                <a14:m>
                  <m:oMath xmlns:m="http://schemas.openxmlformats.org/officeDocument/2006/math">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µ</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corretto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quanto il valore atteso della media campionaria coincide con il paramtero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media della popolazione.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Invece, lo stimatore </a:t>
                </a:r>
                <a14:m>
                  <m:oMath xmlns:m="http://schemas.openxmlformats.org/officeDocument/2006/math">
                    <m:sSup>
                      <m:sSupPr>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acc>
                          <m:accPr>
                            <m:chr m:val="̂"/>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𝑆</m:t>
                            </m:r>
                          </m:e>
                        </m:acc>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nary>
                          <m:naryPr>
                            <m:chr m:val="∑"/>
                            <m:limLoc m:val="subSup"/>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naryPr>
                          <m:sub>
                            <m:r>
                              <m:rPr>
                                <m:brk m:alnAt="25"/>
                              </m:r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𝑖</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sub>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sup>
                          <m:e>
                            <m:sSup>
                              <m:sSupPr>
                                <m:ctrlP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𝑖</m:t>
                                    </m:r>
                                  </m:sub>
                                </m:s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acc>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e>
                        </m:nary>
                      </m:num>
                      <m:den>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ha come valore atteso </a:t>
                </a:r>
                <a14:m>
                  <m:oMath xmlns:m="http://schemas.openxmlformats.org/officeDocument/2006/math">
                    <m:r>
                      <m:rPr>
                        <m:sty m:val="p"/>
                      </m:rPr>
                      <a:rPr lang="it-IT" sz="2400"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E</m:t>
                    </m:r>
                    <m:r>
                      <a:rPr lang="it-IT" sz="2400"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𝑆</m:t>
                            </m:r>
                          </m:e>
                        </m:acc>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num>
                      <m:den>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sSup>
                      <m:sSupPr>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è diverso da </a:t>
                </a:r>
                <a14:m>
                  <m:oMath xmlns:m="http://schemas.openxmlformats.org/officeDocument/2006/math">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400" i="1">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stimatore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corretto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della varianza </a:t>
                </a:r>
                <a14:m>
                  <m:oMath xmlns:m="http://schemas.openxmlformats.org/officeDocument/2006/math">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l-GR" sz="2400" i="1">
                            <a:solidFill>
                              <a:schemeClr val="tx1"/>
                            </a:solidFill>
                            <a:latin typeface="Cambria Math" panose="02040503050406030204" pitchFamily="18" charset="0"/>
                            <a:ea typeface="Tahoma" panose="020B0604030504040204" pitchFamily="34" charset="0"/>
                            <a:cs typeface="Tahoma" panose="020B0604030504040204" pitchFamily="34" charset="0"/>
                          </a:rPr>
                          <m:t>σ</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invece:  </a:t>
                </a:r>
                <a14:m>
                  <m:oMath xmlns:m="http://schemas.openxmlformats.org/officeDocument/2006/math">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𝑆</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nary>
                          <m:naryPr>
                            <m:chr m:val="∑"/>
                            <m:limLoc m:val="subSup"/>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naryPr>
                          <m:sub>
                            <m:r>
                              <m:rPr>
                                <m:brk m:alnAt="25"/>
                              </m:r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𝑖</m:t>
                            </m:r>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=1</m:t>
                            </m:r>
                          </m:sub>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sup>
                          <m:e>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𝑖</m:t>
                                    </m:r>
                                  </m:sub>
                                </m:s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𝑋</m:t>
                                    </m:r>
                                  </m:e>
                                </m:acc>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e>
                        </m:nary>
                      </m:num>
                      <m:den>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den>
                    </m:f>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a14:m>
                <a:r>
                  <a:rPr lang="it-IT" sz="2400">
                    <a:solidFill>
                      <a:schemeClr val="tx1"/>
                    </a:solidFill>
                    <a:ea typeface="Tahoma" panose="020B0604030504040204" pitchFamily="34" charset="0"/>
                    <a:cs typeface="Tahoma" panose="020B0604030504040204" pitchFamily="34" charset="0"/>
                  </a:rPr>
                  <a:t> </a:t>
                </a:r>
                <a14:m>
                  <m:oMath xmlns:m="http://schemas.openxmlformats.org/officeDocument/2006/math">
                    <m:f>
                      <m:f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−1</m:t>
                        </m:r>
                      </m:num>
                      <m:den>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oMath>
                </a14:m>
                <a:r>
                  <a:rPr lang="it-IT" sz="2400">
                    <a:solidFill>
                      <a:schemeClr val="tx1"/>
                    </a:solidFill>
                    <a:ea typeface="Tahoma" panose="020B0604030504040204" pitchFamily="34" charset="0"/>
                    <a:cs typeface="Tahoma" panose="020B0604030504040204" pitchFamily="34" charset="0"/>
                  </a:rPr>
                  <a:t> </a:t>
                </a:r>
                <a14:m>
                  <m:oMath xmlns:m="http://schemas.openxmlformats.org/officeDocument/2006/math">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𝑆</m:t>
                            </m:r>
                          </m:e>
                        </m:acc>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ha come valore atteso </a:t>
                </a:r>
                <a14:m>
                  <m:oMath xmlns:m="http://schemas.openxmlformats.org/officeDocument/2006/math">
                    <m:r>
                      <m:rPr>
                        <m:sty m:val="p"/>
                      </m:rPr>
                      <a:rPr lang="it-IT" sz="2400">
                        <a:solidFill>
                          <a:schemeClr val="tx1"/>
                        </a:solidFill>
                        <a:latin typeface="Cambria Math" panose="02040503050406030204" pitchFamily="18" charset="0"/>
                        <a:ea typeface="Tahoma" panose="020B0604030504040204" pitchFamily="34" charset="0"/>
                        <a:cs typeface="Tahoma" panose="020B0604030504040204" pitchFamily="34" charset="0"/>
                      </a:rPr>
                      <m:t>E</m:t>
                    </m:r>
                    <m:r>
                      <a:rPr lang="it-IT" sz="2400">
                        <a:solidFill>
                          <a:schemeClr val="tx1"/>
                        </a:solidFill>
                        <a:latin typeface="Cambria Math" panose="02040503050406030204" pitchFamily="18" charset="0"/>
                        <a:ea typeface="Tahoma" panose="020B0604030504040204" pitchFamily="34" charset="0"/>
                        <a:cs typeface="Tahoma" panose="020B0604030504040204" pitchFamily="34" charset="0"/>
                      </a:rPr>
                      <m:t>[</m:t>
                    </m:r>
                    <m:sSup>
                      <m:sSup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𝑆</m:t>
                        </m:r>
                      </m:e>
                      <m: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m:t>
                    </m:r>
                    <m:f>
                      <m:f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−1</m:t>
                        </m:r>
                      </m:num>
                      <m:den>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𝑛</m:t>
                        </m:r>
                      </m:den>
                    </m:f>
                    <m:sSup>
                      <m:sSupPr>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acc>
                          <m:accPr>
                            <m:chr m:val="̂"/>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𝑆</m:t>
                            </m:r>
                          </m:e>
                        </m:acc>
                      </m:e>
                      <m:sup>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m:t>
                        </m:r>
                      </m:sup>
                    </m:sSup>
                  </m:oMath>
                </a14:m>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8" y="1232694"/>
                <a:ext cx="6794783" cy="4392612"/>
              </a:xfrm>
              <a:blipFill>
                <a:blip r:embed="rId2"/>
                <a:stretch>
                  <a:fillRect l="-2511" t="-2080" r="-2242"/>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desiderabili degli Stimatori: Correttezza</a:t>
            </a:r>
            <a:endParaRPr lang="it-IT" dirty="0"/>
          </a:p>
        </p:txBody>
      </p:sp>
      <p:pic>
        <p:nvPicPr>
          <p:cNvPr id="8" name="Immagine 7" descr="Immagine che contiene testo, orologio&#10;&#10;Descrizione generata automaticamente">
            <a:extLst>
              <a:ext uri="{FF2B5EF4-FFF2-40B4-BE49-F238E27FC236}">
                <a16:creationId xmlns:a16="http://schemas.microsoft.com/office/drawing/2014/main" id="{16AB1DAF-26E8-575F-7149-35E3D4795AAA}"/>
              </a:ext>
            </a:extLst>
          </p:cNvPr>
          <p:cNvPicPr>
            <a:picLocks noChangeAspect="1"/>
          </p:cNvPicPr>
          <p:nvPr/>
        </p:nvPicPr>
        <p:blipFill>
          <a:blip r:embed="rId3"/>
          <a:stretch>
            <a:fillRect/>
          </a:stretch>
        </p:blipFill>
        <p:spPr>
          <a:xfrm>
            <a:off x="7524091" y="2493893"/>
            <a:ext cx="3955900" cy="3239745"/>
          </a:xfrm>
          <a:prstGeom prst="rect">
            <a:avLst/>
          </a:prstGeom>
        </p:spPr>
      </p:pic>
    </p:spTree>
    <p:extLst>
      <p:ext uri="{BB962C8B-B14F-4D97-AF65-F5344CB8AC3E}">
        <p14:creationId xmlns:p14="http://schemas.microsoft.com/office/powerpoint/2010/main" val="2623980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7" y="1232694"/>
                <a:ext cx="8465969"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Dato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esperimento casuale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definito su un certo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spazio campionario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con misura di probabilità P, nel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modello statistico di base,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abbiamo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variabile casuale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osservabile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assume valori 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generale,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avere struttura complessa, ad esempio, se l’esperimento consiste nell’estrarre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unità da una popolazione e registrare le varie misure di interese, allora: </a:t>
                </a:r>
              </a:p>
              <a:p>
                <a:pPr/>
                <a14:m>
                  <m:oMathPara xmlns:m="http://schemas.openxmlformats.org/officeDocument/2006/math">
                    <m:oMathParaPr>
                      <m:jc m:val="centerGroup"/>
                    </m:oMathParaPr>
                    <m:oMath xmlns:m="http://schemas.openxmlformats.org/officeDocument/2006/math">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𝒏</m:t>
                          </m:r>
                        </m:sub>
                      </m:s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oMath>
                  </m:oMathPara>
                </a14:m>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dove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𝒊</m:t>
                        </m:r>
                      </m:sub>
                    </m:sSub>
                    <m:r>
                      <a:rPr lang="it-IT" sz="24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vettore di misurazioni per l’</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esima unità.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caso più importante si ha quando </a:t>
                </a:r>
                <a14:m>
                  <m:oMath xmlns:m="http://schemas.openxmlformats.org/officeDocument/2006/math">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𝟏</m:t>
                        </m:r>
                      </m:sub>
                    </m:s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𝟐</m:t>
                        </m:r>
                      </m:sub>
                    </m:s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m:t>
                    </m:r>
                    <m:sSub>
                      <m:sSubPr>
                        <m:ctrlP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𝑿</m:t>
                        </m:r>
                      </m:e>
                      <m:sub>
                        <m:r>
                          <a:rPr lang="it-IT" sz="2400" b="1" i="1">
                            <a:solidFill>
                              <a:schemeClr val="tx1"/>
                            </a:solidFill>
                            <a:latin typeface="Cambria Math" panose="02040503050406030204" pitchFamily="18" charset="0"/>
                            <a:ea typeface="Tahoma" panose="020B0604030504040204" pitchFamily="34" charset="0"/>
                            <a:cs typeface="Tahoma" panose="020B0604030504040204" pitchFamily="34" charset="0"/>
                          </a:rPr>
                          <m:t>𝒏</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sono indipendenti e identicamente distribuite. Si ha allora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campione casuale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dimensione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dalla distribuzione comune</a:t>
                </a: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7" y="1232694"/>
                <a:ext cx="8465969" cy="4392612"/>
              </a:xfrm>
              <a:blipFill>
                <a:blip r:embed="rId2"/>
                <a:stretch>
                  <a:fillRect l="-2016" t="-2080" r="-2880" b="-26352"/>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Errore di prima specie ed errore di seconda specie</a:t>
            </a:r>
            <a:endParaRPr lang="it-IT" dirty="0"/>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6780" y="1832881"/>
            <a:ext cx="3263285" cy="3466907"/>
          </a:xfrm>
          <a:prstGeom prst="rect">
            <a:avLst/>
          </a:prstGeom>
        </p:spPr>
      </p:pic>
    </p:spTree>
    <p:extLst>
      <p:ext uri="{BB962C8B-B14F-4D97-AF65-F5344CB8AC3E}">
        <p14:creationId xmlns:p14="http://schemas.microsoft.com/office/powerpoint/2010/main" val="2518897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88677"/>
                <a:ext cx="11418305"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Un’ipotesi 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un’asserzione sulla distribuzione della variabile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(ipotesi appunto).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Equivalentemente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un’ipotesi 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individua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insieme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di possibili distribuzioni per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L’obiettivo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test delle ipotesi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valutare se vi è sufficiente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evidenza 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rifiutare 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ipotesi nulla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favore dell’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ipotesi alternativa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L’ipotesi nulla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indica generalmente con </a:t>
                </a:r>
                <a14:m>
                  <m:oMath xmlns:m="http://schemas.openxmlformats.org/officeDocument/2006/math">
                    <m:sSub>
                      <m:sSubPr>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𝐻</m:t>
                        </m:r>
                      </m:e>
                      <m: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0</m:t>
                        </m:r>
                      </m:sub>
                    </m:sSub>
                  </m:oMath>
                </a14:m>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mentre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l’ipotesi alternativa </a:t>
                </a:r>
                <a14:m>
                  <m:oMath xmlns:m="http://schemas.openxmlformats.org/officeDocument/2006/math">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𝐻</m:t>
                        </m:r>
                      </m:e>
                      <m:sub>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sub>
                    </m:sSub>
                  </m:oMath>
                </a14:m>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Un’ipotesi che specifica una singola distribuzione per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dice semplice; mentre un’ipotesi che ne specifica più di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dice invece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composta.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test di ipotesi conduce ad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decisione statistica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la cui conclusione potrà essere di rifiutare l’ipotesi nulla in favore di quella alternativa,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 non poter rifiutare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l’ipotesi nulla. </a:t>
                </a: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468895" y="1288677"/>
                <a:ext cx="11418305" cy="4392612"/>
              </a:xfrm>
              <a:blipFill>
                <a:blip r:embed="rId2"/>
                <a:stretch>
                  <a:fillRect l="-1548" t="-2080" r="-1655" b="-21498"/>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Errore di prima specie ed errore di seconda specie</a:t>
            </a:r>
            <a:endParaRPr lang="it-IT" dirty="0"/>
          </a:p>
        </p:txBody>
      </p:sp>
    </p:spTree>
    <p:extLst>
      <p:ext uri="{BB962C8B-B14F-4D97-AF65-F5344CB8AC3E}">
        <p14:creationId xmlns:p14="http://schemas.microsoft.com/office/powerpoint/2010/main" val="2199525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88677"/>
                <a:ext cx="11418305"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decisione che prendiamo è basata sui dati di cui disponiamo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Pertanto dobbiamo trovare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sottoinsieme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R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dello spazio campionario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rifiutare </a:t>
                </a:r>
                <a14:m>
                  <m:oMath xmlns:m="http://schemas.openxmlformats.org/officeDocument/2006/math">
                    <m:sSub>
                      <m:sSubPr>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𝐻</m:t>
                        </m:r>
                      </m:e>
                      <m:sub>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0</m:t>
                        </m:r>
                      </m:sub>
                    </m:sSub>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se e solo se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 appartiene 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R</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R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prende il nome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regione di rifiuto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regione critica.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Usualmente, la regione critica è definita in funzione di una statistica detta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di test: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W(X).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decisione che prendiamo può essere corretta o errata. Esistono due tipi di errore, a seconda di quale delle due ipotesi è vera: </a:t>
                </a:r>
              </a:p>
              <a:p>
                <a:pPr marL="914400" lvl="1" indent="-457200">
                  <a:buFont typeface="+mj-lt"/>
                  <a:buAutoNum type="arabicPeriod"/>
                </a:pP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Errore di prima specie: </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consiste nel rifiutare l’ipotesi nulla quando è vera</a:t>
                </a:r>
              </a:p>
              <a:p>
                <a:pPr marL="914400" lvl="1" indent="-457200">
                  <a:buFont typeface="+mj-lt"/>
                  <a:buAutoNum type="arabicPeriod"/>
                </a:pP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Errore di seconda specie: </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consiste nel non rifiutare l’ipotesi nulla quando è falsa</a:t>
                </a:r>
                <a:endParaRPr lang="it-IT" sz="26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468895" y="1288677"/>
                <a:ext cx="11418305" cy="4392612"/>
              </a:xfrm>
              <a:blipFill>
                <a:blip r:embed="rId2"/>
                <a:stretch>
                  <a:fillRect l="-1548" t="-2080" r="-641" b="-26352"/>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Errore di prima specie ed errore di seconda specie</a:t>
            </a:r>
            <a:endParaRPr lang="it-IT" dirty="0"/>
          </a:p>
        </p:txBody>
      </p:sp>
    </p:spTree>
    <p:extLst>
      <p:ext uri="{BB962C8B-B14F-4D97-AF65-F5344CB8AC3E}">
        <p14:creationId xmlns:p14="http://schemas.microsoft.com/office/powerpoint/2010/main" val="1276417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8" y="1232694"/>
            <a:ext cx="820331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campo della statstica fornisce molti strumenti che possono  essere usati anche gli obiettivi del machine learning di risolvere un compito non solo sul training set ma anche di generalizzare. Concetti fondamentali come stima dei parametri, bias e varianza sono utili per caratterizzare formalmente le nozioni di generalizzazione, underfitting e overfitting</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puntuale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dei parametri rappresenta l'insieme dei metodi di statistica inferenziale che permettono di attribuire un valore ad un parametro della popolazione, utilizzando i dati di un campione casuale osservato (x1, x2,…,xn) ed elaborandoli.</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Stimatori, Bias e Varianza per il Machine Learning</a:t>
            </a:r>
            <a:endParaRPr lang="it-IT" dirty="0"/>
          </a:p>
        </p:txBody>
      </p:sp>
      <p:pic>
        <p:nvPicPr>
          <p:cNvPr id="4" name="Immagine 3">
            <a:extLst>
              <a:ext uri="{FF2B5EF4-FFF2-40B4-BE49-F238E27FC236}">
                <a16:creationId xmlns:a16="http://schemas.microsoft.com/office/drawing/2014/main" id="{1D49AD20-C368-5814-3F94-DA7E3090D91B}"/>
              </a:ext>
            </a:extLst>
          </p:cNvPr>
          <p:cNvPicPr>
            <a:picLocks noChangeAspect="1"/>
          </p:cNvPicPr>
          <p:nvPr/>
        </p:nvPicPr>
        <p:blipFill>
          <a:blip r:embed="rId2"/>
          <a:stretch>
            <a:fillRect/>
          </a:stretch>
        </p:blipFill>
        <p:spPr>
          <a:xfrm>
            <a:off x="8526780" y="1922981"/>
            <a:ext cx="3341752" cy="3714999"/>
          </a:xfrm>
          <a:prstGeom prst="rect">
            <a:avLst/>
          </a:prstGeom>
        </p:spPr>
      </p:pic>
    </p:spTree>
    <p:extLst>
      <p:ext uri="{BB962C8B-B14F-4D97-AF65-F5344CB8AC3E}">
        <p14:creationId xmlns:p14="http://schemas.microsoft.com/office/powerpoint/2010/main" val="2188211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8" y="1232694"/>
                <a:ext cx="11632312"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 Puntuale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dunque il tentativo di fornire la migliore predizione singola ad alcune quantità di interesse. In generale le quantità di interesse possono essere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singolo parametro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un vettore di parametri in alcuni modelli parametrici, come i pesi di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rete neurale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i coefficienti di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regressione lineare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 fine di distringere le stime dei parametri dai loro valori veri, la nostra convenzione sarà di denotare una stima puntuale di un parametro </a:t>
                </a:r>
                <a:r>
                  <a:rPr lang="el-GR" sz="2400">
                    <a:solidFill>
                      <a:schemeClr val="tx1"/>
                    </a:solidFill>
                    <a:latin typeface="Tahoma" panose="020B0604030504040204" pitchFamily="34" charset="0"/>
                    <a:ea typeface="Tahoma" panose="020B0604030504040204" pitchFamily="34" charset="0"/>
                    <a:cs typeface="Tahoma" panose="020B0604030504040204" pitchFamily="34" charset="0"/>
                  </a:rPr>
                  <a:t>ϴ</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con </a:t>
                </a:r>
                <a14:m>
                  <m:oMath xmlns:m="http://schemas.openxmlformats.org/officeDocument/2006/math">
                    <m:acc>
                      <m:accPr>
                        <m:chr m:val="̂"/>
                        <m:ctrlPr>
                          <a:rPr lang="it-IT"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m:rPr>
                            <m:sty m:val="p"/>
                          </m:rPr>
                          <a:rPr lang="el-GR" sz="2400" i="1" smtClean="0">
                            <a:solidFill>
                              <a:schemeClr val="tx1"/>
                            </a:solidFill>
                            <a:latin typeface="Cambria Math" panose="02040503050406030204" pitchFamily="18" charset="0"/>
                            <a:ea typeface="Tahoma" panose="020B0604030504040204" pitchFamily="34" charset="0"/>
                            <a:cs typeface="Tahoma" panose="020B0604030504040204" pitchFamily="34" charset="0"/>
                          </a:rPr>
                          <m:t>ϴ</m:t>
                        </m:r>
                      </m:e>
                    </m:acc>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Siano                           un insieme di </a:t>
                </a:r>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m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data point (punti dati) che sono indipendenti e identicamente distribuiti. Uno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stimatore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puntuale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 qualsiasi funzione sui dati di tipo:  </a:t>
                </a: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8" y="1232694"/>
                <a:ext cx="11632312" cy="4392612"/>
              </a:xfrm>
              <a:blipFill>
                <a:blip r:embed="rId2"/>
                <a:stretch>
                  <a:fillRect l="-1468" t="-2080" r="-1310"/>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Stima Puntuale </a:t>
            </a:r>
            <a:endParaRPr lang="it-IT" dirty="0"/>
          </a:p>
        </p:txBody>
      </p:sp>
      <p:pic>
        <p:nvPicPr>
          <p:cNvPr id="4" name="Immagine 3">
            <a:extLst>
              <a:ext uri="{FF2B5EF4-FFF2-40B4-BE49-F238E27FC236}">
                <a16:creationId xmlns:a16="http://schemas.microsoft.com/office/drawing/2014/main" id="{55B19ED7-C303-6B72-1BB9-599866FE17FD}"/>
              </a:ext>
            </a:extLst>
          </p:cNvPr>
          <p:cNvPicPr>
            <a:picLocks noChangeAspect="1"/>
          </p:cNvPicPr>
          <p:nvPr/>
        </p:nvPicPr>
        <p:blipFill>
          <a:blip r:embed="rId3"/>
          <a:stretch>
            <a:fillRect/>
          </a:stretch>
        </p:blipFill>
        <p:spPr>
          <a:xfrm>
            <a:off x="1564005" y="3594735"/>
            <a:ext cx="2505076" cy="578094"/>
          </a:xfrm>
          <a:prstGeom prst="rect">
            <a:avLst/>
          </a:prstGeom>
        </p:spPr>
      </p:pic>
      <p:pic>
        <p:nvPicPr>
          <p:cNvPr id="8" name="Immagine 7">
            <a:extLst>
              <a:ext uri="{FF2B5EF4-FFF2-40B4-BE49-F238E27FC236}">
                <a16:creationId xmlns:a16="http://schemas.microsoft.com/office/drawing/2014/main" id="{F4E2EB14-CB77-C43B-B2D9-2581405EDA91}"/>
              </a:ext>
            </a:extLst>
          </p:cNvPr>
          <p:cNvPicPr>
            <a:picLocks noChangeAspect="1"/>
          </p:cNvPicPr>
          <p:nvPr/>
        </p:nvPicPr>
        <p:blipFill>
          <a:blip r:embed="rId4"/>
          <a:stretch>
            <a:fillRect/>
          </a:stretch>
        </p:blipFill>
        <p:spPr>
          <a:xfrm>
            <a:off x="4334377" y="5102150"/>
            <a:ext cx="4138042" cy="867654"/>
          </a:xfrm>
          <a:prstGeom prst="rect">
            <a:avLst/>
          </a:prstGeom>
        </p:spPr>
      </p:pic>
    </p:spTree>
    <p:extLst>
      <p:ext uri="{BB962C8B-B14F-4D97-AF65-F5344CB8AC3E}">
        <p14:creationId xmlns:p14="http://schemas.microsoft.com/office/powerpoint/2010/main" val="1807519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8" y="1232694"/>
                <a:ext cx="11269308"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stima puntuale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anche riferirsi alla stima delle relazioni tra input e variabili di target. Ci riferiamo a questi tipi di stime puntuali come stimatori di funzione (o approssimatori di funzione).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Stiamo cercando di predire una variabile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y</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dato un vettore di input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Assumiamo che ci sia una funzione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descrive la relazione approssimata tra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y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x</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 esempio assumiamo che y=f(x) + </a:t>
                </a:r>
                <a:r>
                  <a:rPr lang="el-GR" sz="2400" b="1">
                    <a:solidFill>
                      <a:schemeClr val="tx1"/>
                    </a:solidFill>
                    <a:latin typeface="Tahoma" panose="020B0604030504040204" pitchFamily="34" charset="0"/>
                    <a:ea typeface="Tahoma" panose="020B0604030504040204" pitchFamily="34" charset="0"/>
                    <a:cs typeface="Tahoma" panose="020B0604030504040204" pitchFamily="34" charset="0"/>
                  </a:rPr>
                  <a:t>ϵ</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dove </a:t>
                </a:r>
                <a:r>
                  <a:rPr lang="el-GR" sz="2400" b="1">
                    <a:solidFill>
                      <a:schemeClr val="tx1"/>
                    </a:solidFill>
                    <a:latin typeface="Tahoma" panose="020B0604030504040204" pitchFamily="34" charset="0"/>
                    <a:ea typeface="Tahoma" panose="020B0604030504040204" pitchFamily="34" charset="0"/>
                    <a:cs typeface="Tahoma" panose="020B0604030504040204" pitchFamily="34" charset="0"/>
                  </a:rPr>
                  <a:t>ϵ</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sta per la parte di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y</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non è predicibile a partire dalla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x.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Nella stima di funzioni siamo interessati ad approssimare </a:t>
                </a:r>
                <a14:m>
                  <m:oMath xmlns:m="http://schemas.openxmlformats.org/officeDocument/2006/math">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𝑓</m:t>
                    </m:r>
                  </m:oMath>
                </a14:m>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attraverso un modello o stima</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𝑓</m:t>
                        </m:r>
                      </m:e>
                    </m:acc>
                  </m:oMath>
                </a14:m>
                <a:r>
                  <a:rPr lang="it-IT" sz="2400" i="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Stimare una funzione è lo stesso di stimare il parametro </a:t>
                </a:r>
                <a:r>
                  <a:rPr lang="el-GR" sz="2400">
                    <a:solidFill>
                      <a:schemeClr val="tx1"/>
                    </a:solidFill>
                    <a:latin typeface="Tahoma" panose="020B0604030504040204" pitchFamily="34" charset="0"/>
                    <a:ea typeface="Tahoma" panose="020B0604030504040204" pitchFamily="34" charset="0"/>
                    <a:cs typeface="Tahoma" panose="020B0604030504040204" pitchFamily="34" charset="0"/>
                  </a:rPr>
                  <a:t>ϴ</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altre parole lo stimatore di funzione </a:t>
                </a:r>
                <a14:m>
                  <m:oMath xmlns:m="http://schemas.openxmlformats.org/officeDocument/2006/math">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𝑓</m:t>
                        </m:r>
                      </m:e>
                    </m:acc>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semplicemente uno stimatore puntuale nello spazio puntuale delle funzioni. La regressione lineare e la regressione polinomiale sono entrambi possono essere interpretati come stima di paramtri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W</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oppure come stima di una funzione </a:t>
                </a:r>
                <a14:m>
                  <m:oMath xmlns:m="http://schemas.openxmlformats.org/officeDocument/2006/math">
                    <m:acc>
                      <m:accPr>
                        <m:chr m:val="̂"/>
                        <m:ctrlP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ctrlPr>
                      </m:accPr>
                      <m:e>
                        <m:r>
                          <a:rPr lang="it-IT" sz="2400" i="1">
                            <a:solidFill>
                              <a:schemeClr val="tx1"/>
                            </a:solidFill>
                            <a:latin typeface="Cambria Math" panose="02040503050406030204" pitchFamily="18" charset="0"/>
                            <a:ea typeface="Tahoma" panose="020B0604030504040204" pitchFamily="34" charset="0"/>
                            <a:cs typeface="Tahoma" panose="020B0604030504040204" pitchFamily="34" charset="0"/>
                          </a:rPr>
                          <m:t>𝑓</m:t>
                        </m:r>
                      </m:e>
                    </m:acc>
                  </m:oMath>
                </a14:m>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fa un mapping dalla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x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alla </a:t>
                </a:r>
                <a:r>
                  <a:rPr lang="it-IT" sz="2400" b="1" i="1">
                    <a:solidFill>
                      <a:schemeClr val="tx1"/>
                    </a:solidFill>
                    <a:latin typeface="Tahoma" panose="020B0604030504040204" pitchFamily="34" charset="0"/>
                    <a:ea typeface="Tahoma" panose="020B0604030504040204" pitchFamily="34" charset="0"/>
                    <a:cs typeface="Tahoma" panose="020B0604030504040204" pitchFamily="34" charset="0"/>
                  </a:rPr>
                  <a:t>y.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it-IT" sz="2400" i="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Segnaposto testo 1">
                <a:extLst>
                  <a:ext uri="{FF2B5EF4-FFF2-40B4-BE49-F238E27FC236}">
                    <a16:creationId xmlns:a16="http://schemas.microsoft.com/office/drawing/2014/main" id="{E5AE986C-196F-4141-A898-FA4C4198CDCC}"/>
                  </a:ext>
                </a:extLst>
              </p:cNvPr>
              <p:cNvSpPr>
                <a:spLocks noGrp="1" noRot="1" noChangeAspect="1" noMove="1" noResize="1" noEditPoints="1" noAdjustHandles="1" noChangeArrowheads="1" noChangeShapeType="1" noTextEdit="1"/>
              </p:cNvSpPr>
              <p:nvPr>
                <p:ph type="body" idx="1"/>
              </p:nvPr>
            </p:nvSpPr>
            <p:spPr>
              <a:xfrm>
                <a:off x="323468" y="1232694"/>
                <a:ext cx="11269308" cy="4392612"/>
              </a:xfrm>
              <a:blipFill>
                <a:blip r:embed="rId2"/>
                <a:stretch>
                  <a:fillRect l="-1514" t="-2080" r="-2217" b="-20388"/>
                </a:stretch>
              </a:blipFill>
            </p:spPr>
            <p:txBody>
              <a:bodyPr/>
              <a:lstStyle/>
              <a:p>
                <a:r>
                  <a:rPr lang="it-IT">
                    <a:noFill/>
                  </a:rPr>
                  <a:t> </a:t>
                </a:r>
              </a:p>
            </p:txBody>
          </p:sp>
        </mc:Fallback>
      </mc:AlternateContent>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Proprietà desiderabili degli Stimatori: Correttezza</a:t>
            </a:r>
            <a:endParaRPr lang="it-IT" dirty="0"/>
          </a:p>
        </p:txBody>
      </p:sp>
    </p:spTree>
    <p:extLst>
      <p:ext uri="{BB962C8B-B14F-4D97-AF65-F5344CB8AC3E}">
        <p14:creationId xmlns:p14="http://schemas.microsoft.com/office/powerpoint/2010/main" val="2048018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49096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5342983" cy="4392612"/>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pura o teorica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racchiude regole e principi generali propri della scienza statistica astratta, indipendentemente dal fenomeno di riferimento. </a:t>
            </a:r>
          </a:p>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applicata: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 seconda della materia a cui si applica la statistica possono distinguersi varie specializzazioni: statistica economica, statistica medica, statistica demografica, ecc. Il campo di applicazione della statistica si è notevolmente esteso negli ultimi anni. </a:t>
            </a:r>
          </a:p>
          <a:p>
            <a:pPr marL="342900" indent="-342900">
              <a:buFont typeface="Wingdings" panose="05000000000000000000" pitchFamily="2" charset="2"/>
              <a:buChar char="ü"/>
            </a:pPr>
            <a:endPar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Statistica Pura vs Statistica Applicata</a:t>
            </a:r>
            <a:endParaRPr lang="it-IT" dirty="0"/>
          </a:p>
        </p:txBody>
      </p:sp>
      <p:pic>
        <p:nvPicPr>
          <p:cNvPr id="6" name="Immagine 5">
            <a:extLst>
              <a:ext uri="{FF2B5EF4-FFF2-40B4-BE49-F238E27FC236}">
                <a16:creationId xmlns:a16="http://schemas.microsoft.com/office/drawing/2014/main" id="{6BE4E1D5-0D00-EDA3-59D1-4739AAB6E1E0}"/>
              </a:ext>
            </a:extLst>
          </p:cNvPr>
          <p:cNvPicPr>
            <a:picLocks noChangeAspect="1"/>
          </p:cNvPicPr>
          <p:nvPr/>
        </p:nvPicPr>
        <p:blipFill>
          <a:blip r:embed="rId2"/>
          <a:stretch>
            <a:fillRect/>
          </a:stretch>
        </p:blipFill>
        <p:spPr>
          <a:xfrm>
            <a:off x="6096000" y="2105174"/>
            <a:ext cx="5554760" cy="3501244"/>
          </a:xfrm>
          <a:prstGeom prst="rect">
            <a:avLst/>
          </a:prstGeom>
        </p:spPr>
      </p:pic>
    </p:spTree>
    <p:extLst>
      <p:ext uri="{BB962C8B-B14F-4D97-AF65-F5344CB8AC3E}">
        <p14:creationId xmlns:p14="http://schemas.microsoft.com/office/powerpoint/2010/main" val="288304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8269062" cy="4392612"/>
          </a:xfrm>
        </p:spPr>
        <p:txBody>
          <a:bodyPr/>
          <a:lstStyle/>
          <a:p>
            <a:pPr marL="457200" indent="-457200">
              <a:buFont typeface="+mj-lt"/>
              <a:buAutoNum type="arabicPeriod"/>
            </a:pP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Definizione degli Obiettivi: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Si tratta di una fase delicata in cui lo statistico deve individuare gli obiettivi delimitando lo spazio di ricerca in termini spaziali e temporali. </a:t>
            </a:r>
          </a:p>
          <a:p>
            <a:pPr marL="457200" indent="-457200">
              <a:buFont typeface="+mj-lt"/>
              <a:buAutoNum type="arabicPeriod"/>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Rilevazione: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l’osservazione dei caratteri relativi alle unità statistiche mediante opportuni strumenti di rilevazione statistica. Questa fase può essere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completa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censimento</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 eseguita su tutte le unità statistiche che costituiscono la popolazione del fenomeno in esame. Oppure questa fase può essere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parziale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 viene condotta su un campione estratto dalla popolazione e il suo impiego si basa sull’approccio induttivo (dalla parte al tutto, dal principio specifico al principio generale) tipico dell’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Inferenza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Le </a:t>
            </a:r>
            <a:r>
              <a:rPr lang="it-IT" altLang="it-IT" dirty="0"/>
              <a:t>5 fasi dell’Analisi Statistica</a:t>
            </a:r>
            <a:endParaRPr lang="it-IT" dirty="0"/>
          </a:p>
        </p:txBody>
      </p:sp>
      <p:pic>
        <p:nvPicPr>
          <p:cNvPr id="6" name="Immagine 5">
            <a:extLst>
              <a:ext uri="{FF2B5EF4-FFF2-40B4-BE49-F238E27FC236}">
                <a16:creationId xmlns:a16="http://schemas.microsoft.com/office/drawing/2014/main" id="{F762EB81-5F32-8CFD-CAC3-5823C5C8CC95}"/>
              </a:ext>
            </a:extLst>
          </p:cNvPr>
          <p:cNvPicPr>
            <a:picLocks noChangeAspect="1"/>
          </p:cNvPicPr>
          <p:nvPr/>
        </p:nvPicPr>
        <p:blipFill>
          <a:blip r:embed="rId2"/>
          <a:stretch>
            <a:fillRect/>
          </a:stretch>
        </p:blipFill>
        <p:spPr>
          <a:xfrm>
            <a:off x="8398411" y="2170087"/>
            <a:ext cx="3666099" cy="3333750"/>
          </a:xfrm>
          <a:prstGeom prst="rect">
            <a:avLst/>
          </a:prstGeom>
        </p:spPr>
      </p:pic>
    </p:spTree>
    <p:extLst>
      <p:ext uri="{BB962C8B-B14F-4D97-AF65-F5344CB8AC3E}">
        <p14:creationId xmlns:p14="http://schemas.microsoft.com/office/powerpoint/2010/main" val="198047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11067741" cy="4392612"/>
          </a:xfrm>
        </p:spPr>
        <p:txBody>
          <a:bodyPr/>
          <a:lstStyle/>
          <a:p>
            <a:pPr algn="just"/>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NOTA: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I dati sono raccolti su modelli che sono dei veri e propri  formulari completi di domande e risposte, predisposti in modo da ottenere quei dati che interessano ai fini dell'analisi. </a:t>
            </a:r>
          </a:p>
          <a:p>
            <a:pPr algn="just"/>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La rilevazione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dei dati può essere svolta da enti privati (aziende, società commerciali, studi professionali, ecc.) o pubblici. In Italia, l'organo statistico ufficiale dello Stato è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l'ISTAT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(Istituto Nazionale di Statistica), persona giuridica di diritto pubblico con ordinamento autonomo, sottoposta alla vigilanza della Presidenza del Consiglio dei Ministri e al controllo della Corte dei Conti. </a:t>
            </a:r>
          </a:p>
          <a:p>
            <a:pPr marL="457200" indent="-457200" algn="just">
              <a:buFont typeface="+mj-lt"/>
              <a:buAutoNum type="arabicPeriod" startAt="3"/>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Elaborazione dei dati: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in questa fase i dati rilevati sono sintetizzati allo scopo di ottenere dati più significative. </a:t>
            </a:r>
          </a:p>
          <a:p>
            <a:pPr marL="457200" indent="-457200" algn="just">
              <a:buFont typeface="+mj-lt"/>
              <a:buAutoNum type="arabicPeriod" startAt="3"/>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Presentazione e interpretazione dei dati: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Consiste nella rappresentazione dei dati attraverso tabelle, grafici e indici, e nella spiegazione dei risultati ottenuti dall'intera analisi statistica.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Le </a:t>
            </a:r>
            <a:r>
              <a:rPr lang="it-IT" altLang="it-IT" dirty="0"/>
              <a:t>5 fasi dell’Analisi Statistica</a:t>
            </a:r>
            <a:endParaRPr lang="it-IT" dirty="0"/>
          </a:p>
        </p:txBody>
      </p:sp>
    </p:spTree>
    <p:extLst>
      <p:ext uri="{BB962C8B-B14F-4D97-AF65-F5344CB8AC3E}">
        <p14:creationId xmlns:p14="http://schemas.microsoft.com/office/powerpoint/2010/main" val="408443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5848471" cy="4392612"/>
          </a:xfrm>
        </p:spPr>
        <p:txBody>
          <a:bodyPr/>
          <a:lstStyle/>
          <a:p>
            <a:pPr marL="457200" indent="-457200" algn="just">
              <a:buFont typeface="+mj-lt"/>
              <a:buAutoNum type="arabicPeriod" startAt="5"/>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Applicazione degli esiti dell'analisi: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La statistica non è una scienza fine a se stessa, ma richiede di essere applicate a diversi campi. In questa fase è compito dello statistico definire i limiti e i criteri di applicazione dei risultati dell'analisi.</a:t>
            </a:r>
          </a:p>
          <a:p>
            <a:pPr algn="just"/>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La statistica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utilizzata sia nello studio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fenomeni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naturali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fenomeni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scientifici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 chimica, biologia, fisica, medicina, ecc. ) e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fenomeni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sociali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 economia, sociologia, ecc. ), in ambito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tecnico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ingegneristico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ecc.</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457200" indent="-457200" algn="just">
              <a:buFont typeface="+mj-lt"/>
              <a:buAutoNum type="arabicPeriod" startAt="5"/>
            </a:pPr>
            <a:endParaRPr lang="en-US"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Le </a:t>
            </a:r>
            <a:r>
              <a:rPr lang="it-IT" altLang="it-IT" dirty="0"/>
              <a:t>5 fasi dell’Analisi Statistica</a:t>
            </a:r>
            <a:endParaRPr lang="it-IT" dirty="0"/>
          </a:p>
        </p:txBody>
      </p:sp>
      <p:pic>
        <p:nvPicPr>
          <p:cNvPr id="4" name="Immagine 3">
            <a:extLst>
              <a:ext uri="{FF2B5EF4-FFF2-40B4-BE49-F238E27FC236}">
                <a16:creationId xmlns:a16="http://schemas.microsoft.com/office/drawing/2014/main" id="{7A8A9D20-188B-4A6B-1798-A65D5CA1726C}"/>
              </a:ext>
            </a:extLst>
          </p:cNvPr>
          <p:cNvPicPr>
            <a:picLocks noChangeAspect="1"/>
          </p:cNvPicPr>
          <p:nvPr/>
        </p:nvPicPr>
        <p:blipFill>
          <a:blip r:embed="rId2"/>
          <a:stretch>
            <a:fillRect/>
          </a:stretch>
        </p:blipFill>
        <p:spPr>
          <a:xfrm>
            <a:off x="6772498" y="2321959"/>
            <a:ext cx="4517088" cy="2619911"/>
          </a:xfrm>
          <a:prstGeom prst="rect">
            <a:avLst/>
          </a:prstGeom>
        </p:spPr>
      </p:pic>
    </p:spTree>
    <p:extLst>
      <p:ext uri="{BB962C8B-B14F-4D97-AF65-F5344CB8AC3E}">
        <p14:creationId xmlns:p14="http://schemas.microsoft.com/office/powerpoint/2010/main" val="242656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11269308" cy="4392612"/>
          </a:xfrm>
        </p:spPr>
        <p:txBody>
          <a:bodyPr/>
          <a:lstStyle/>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Un'indagine statistica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è un'operazione condotta, mediante l'osservazione, su elementi indefiniti di un determinato collettivo, con l'obiettivo di distinguerli e classificarli secondo le modalità di uno o più caratteri. </a:t>
            </a:r>
          </a:p>
          <a:p>
            <a:pPr marL="342900" indent="-342900" algn="just">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Un'unità statistica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è la componente elementare del collettivo, è su di essa che si acquisiscono le informazioni. Le unità statistiche possono essere: </a:t>
            </a:r>
          </a:p>
          <a:p>
            <a:pPr marL="1371600" lvl="2" indent="-457200" algn="just">
              <a:buFont typeface="+mj-lt"/>
              <a:buAutoNum type="arabicPeriod"/>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Unità semplic</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e: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una singola persona o un'abitazione per esempio</a:t>
            </a:r>
          </a:p>
          <a:p>
            <a:pPr marL="1371600" lvl="2" indent="-457200" algn="just">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Unità composte: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sono insiemi di unità semplici, per esempio una famiglia o un edificio. </a:t>
            </a:r>
          </a:p>
          <a:p>
            <a:pPr marL="1371600" lvl="2" indent="-457200" algn="just">
              <a:buFont typeface="+mj-lt"/>
              <a:buAutoNum type="arabicPeriod"/>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Unità complesse: </a:t>
            </a:r>
            <a:r>
              <a:rPr lang="en-US" sz="2400" b="0">
                <a:solidFill>
                  <a:schemeClr val="tx1"/>
                </a:solidFill>
                <a:latin typeface="Tahoma" panose="020B0604030504040204" pitchFamily="34" charset="0"/>
                <a:ea typeface="Tahoma" panose="020B0604030504040204" pitchFamily="34" charset="0"/>
                <a:cs typeface="Tahoma" panose="020B0604030504040204" pitchFamily="34" charset="0"/>
              </a:rPr>
              <a:t>che sono insiemi di unità semplice diverse, atte però a caratterizzarle nella loro totalità. Un esempio può essere il processo di produzione di prodotti assemblati, effettuato da un'impresa che si occupa delle singole componenti ma anche del loro montaggio. </a:t>
            </a:r>
            <a:endParaRPr lang="en-US"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Indagine statistica e tabelle</a:t>
            </a:r>
            <a:endParaRPr lang="it-IT" dirty="0"/>
          </a:p>
        </p:txBody>
      </p:sp>
    </p:spTree>
    <p:extLst>
      <p:ext uri="{BB962C8B-B14F-4D97-AF65-F5344CB8AC3E}">
        <p14:creationId xmlns:p14="http://schemas.microsoft.com/office/powerpoint/2010/main" val="1371959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11550628" cy="4392612"/>
          </a:xfrm>
        </p:spPr>
        <p:txBody>
          <a:bodyPr/>
          <a:lstStyle/>
          <a:p>
            <a:pPr marL="457200" indent="-457200" algn="just">
              <a:buFont typeface="+mj-lt"/>
              <a:buAutoNum type="arabicPeriod"/>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Identificazione del collettivo statistico: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ossia l'operazione di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Un'indagine statistica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è un'operazione condotta, mediante l'osservazione, su elementi indefiniti di un determinato collettivo, con l'obiettivo di distinguerli e classificarli secondo le modalità di uno o più caratteri. </a:t>
            </a:r>
          </a:p>
          <a:p>
            <a:pPr marL="457200" indent="-457200" algn="just">
              <a:buFont typeface="+mj-lt"/>
              <a:buAutoNum type="arabicPeriod"/>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Rilevazione: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che è l'operazione mediante la quale si acquisiscono le modalità di uno o più caratteri del collettivo statistico. Essa può riguardare l'intera popolazione oggetto di osservazione (censimento) o può essere per campione, ossia riguardante un sottoinsieme della popolazione. </a:t>
            </a:r>
          </a:p>
          <a:p>
            <a:pPr marL="457200" indent="-457200" algn="just">
              <a:buFont typeface="+mj-lt"/>
              <a:buAutoNum type="arabicPeriod"/>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Elaborazione: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che è l'operazione di classificazione (in tabelle e grafici) e sintesi dei dati risultanti dallo spoglio. </a:t>
            </a:r>
          </a:p>
          <a:p>
            <a:pPr marL="457200" indent="-457200" algn="just">
              <a:buFont typeface="+mj-lt"/>
              <a:buAutoNum type="arabicPeriod"/>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Interpretazione: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la quale, sulla base delle conoscenze in merito al fenomeno oggetto di studio, chiarisce i risultati acquisiti. </a:t>
            </a:r>
            <a:endParaRPr lang="en-US"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Le 4 fasi di un'indagine statistica</a:t>
            </a:r>
            <a:endParaRPr lang="it-IT" dirty="0"/>
          </a:p>
        </p:txBody>
      </p:sp>
    </p:spTree>
    <p:extLst>
      <p:ext uri="{BB962C8B-B14F-4D97-AF65-F5344CB8AC3E}">
        <p14:creationId xmlns:p14="http://schemas.microsoft.com/office/powerpoint/2010/main" val="2087900546"/>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F378BC-F4D0-4510-B4EC-07B6EFE18CF8}">
  <ds:schemaRefs>
    <ds:schemaRef ds:uri="http://schemas.microsoft.com/office/2006/documentManagement/types"/>
    <ds:schemaRef ds:uri="http://schemas.openxmlformats.org/package/2006/metadata/core-properties"/>
    <ds:schemaRef ds:uri="459159c4-d20a-4ff3-9b11-fbd127bd52e5"/>
    <ds:schemaRef ds:uri="c58f2efd-82a8-4ecf-b395-8c25e928921d"/>
    <ds:schemaRef ds:uri="http://purl.org/dc/elements/1.1/"/>
    <ds:schemaRef ds:uri="http://schemas.microsoft.com/office/2006/metadata/properties"/>
    <ds:schemaRef ds:uri="http://purl.org/dc/terms/"/>
    <ds:schemaRef ds:uri="http://schemas.microsoft.com/office/infopath/2007/PartnerControls"/>
    <ds:schemaRef ds:uri="679261c3-551f-4e86-913f-177e0e529669"/>
    <ds:schemaRef ds:uri="http://www.w3.org/XML/1998/namespace"/>
    <ds:schemaRef ds:uri="http://purl.org/dc/dcmitype/"/>
  </ds:schemaRefs>
</ds:datastoreItem>
</file>

<file path=customXml/itemProps2.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3.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4.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15703</TotalTime>
  <Words>3858</Words>
  <Application>Microsoft Office PowerPoint</Application>
  <PresentationFormat>Widescreen</PresentationFormat>
  <Paragraphs>213</Paragraphs>
  <Slides>37</Slides>
  <Notes>0</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37</vt:i4>
      </vt:variant>
    </vt:vector>
  </HeadingPairs>
  <TitlesOfParts>
    <vt:vector size="48" baseType="lpstr">
      <vt:lpstr>Arial</vt:lpstr>
      <vt:lpstr>Arial Narrow</vt:lpstr>
      <vt:lpstr>Calibri</vt:lpstr>
      <vt:lpstr>Cambria Math</vt:lpstr>
      <vt:lpstr>Courier New</vt:lpstr>
      <vt:lpstr>Gill Sans MT</vt:lpstr>
      <vt:lpstr>IBM Plex Sans</vt:lpstr>
      <vt:lpstr>Tahoma</vt:lpstr>
      <vt:lpstr>Wingdings</vt:lpstr>
      <vt:lpstr>Wingdings 2</vt:lpstr>
      <vt:lpstr>elenco puntato</vt:lpstr>
      <vt:lpstr>Statistics</vt:lpstr>
      <vt:lpstr>Campo di analisi della statistica</vt:lpstr>
      <vt:lpstr>Statistica Descrittiva e Statistica Inferenziale</vt:lpstr>
      <vt:lpstr>Statistica Pura vs Statistica Applicata</vt:lpstr>
      <vt:lpstr>Le 5 fasi dell’Analisi Statistica</vt:lpstr>
      <vt:lpstr>Le 5 fasi dell’Analisi Statistica</vt:lpstr>
      <vt:lpstr>Le 5 fasi dell’Analisi Statistica</vt:lpstr>
      <vt:lpstr>Indagine statistica e tabelle</vt:lpstr>
      <vt:lpstr>Le 4 fasi di un'indagine statistica</vt:lpstr>
      <vt:lpstr>Tabelle e caratteri statistici</vt:lpstr>
      <vt:lpstr>Tabelle e caratteri statistici</vt:lpstr>
      <vt:lpstr>Mutabile Statistica</vt:lpstr>
      <vt:lpstr>Distribuzione Statistica</vt:lpstr>
      <vt:lpstr>Rappresentazioni Grafiche</vt:lpstr>
      <vt:lpstr>Riferimento Cartesiano Ortogonale</vt:lpstr>
      <vt:lpstr>Ortogrammi</vt:lpstr>
      <vt:lpstr>Indici di Posizione</vt:lpstr>
      <vt:lpstr>Media Artimetica</vt:lpstr>
      <vt:lpstr>Proprietà della Media Artimetica</vt:lpstr>
      <vt:lpstr>Proprietà della Media Artimetica</vt:lpstr>
      <vt:lpstr>La Teoria della Stima</vt:lpstr>
      <vt:lpstr>La Teoria della Stima</vt:lpstr>
      <vt:lpstr>La rilevazione dei dati per campioni</vt:lpstr>
      <vt:lpstr>Campionamento statistico</vt:lpstr>
      <vt:lpstr>I parametri campionari</vt:lpstr>
      <vt:lpstr>Riassunto campionario</vt:lpstr>
      <vt:lpstr>Proprietà di uno stimatore</vt:lpstr>
      <vt:lpstr>Proprietà di uno stimatore</vt:lpstr>
      <vt:lpstr>Proprietà desiderabili degli Stimatori: Correttezza</vt:lpstr>
      <vt:lpstr>Proprietà desiderabili degli Stimatori: Correttezza</vt:lpstr>
      <vt:lpstr>Errore di prima specie ed errore di seconda specie</vt:lpstr>
      <vt:lpstr>Errore di prima specie ed errore di seconda specie</vt:lpstr>
      <vt:lpstr>Errore di prima specie ed errore di seconda specie</vt:lpstr>
      <vt:lpstr>Stimatori, Bias e Varianza per il Machine Learning</vt:lpstr>
      <vt:lpstr>Stima Puntuale </vt:lpstr>
      <vt:lpstr>Proprietà desiderabili degli Stimatori: Correttezza</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502</cp:revision>
  <dcterms:created xsi:type="dcterms:W3CDTF">2020-06-26T06:32:12Z</dcterms:created>
  <dcterms:modified xsi:type="dcterms:W3CDTF">2022-07-08T00:01:20Z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