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9"/>
  </p:notesMasterIdLst>
  <p:sldIdLst>
    <p:sldId id="256" r:id="rId6"/>
    <p:sldId id="319" r:id="rId7"/>
    <p:sldId id="344" r:id="rId8"/>
    <p:sldId id="345" r:id="rId9"/>
    <p:sldId id="346" r:id="rId10"/>
    <p:sldId id="347" r:id="rId11"/>
    <p:sldId id="348" r:id="rId12"/>
    <p:sldId id="349" r:id="rId13"/>
    <p:sldId id="350" r:id="rId14"/>
    <p:sldId id="351" r:id="rId15"/>
    <p:sldId id="352" r:id="rId16"/>
    <p:sldId id="356" r:id="rId17"/>
    <p:sldId id="353" r:id="rId18"/>
    <p:sldId id="363" r:id="rId19"/>
    <p:sldId id="354" r:id="rId20"/>
    <p:sldId id="355" r:id="rId21"/>
    <p:sldId id="357" r:id="rId22"/>
    <p:sldId id="358" r:id="rId23"/>
    <p:sldId id="359" r:id="rId24"/>
    <p:sldId id="364" r:id="rId25"/>
    <p:sldId id="360" r:id="rId26"/>
    <p:sldId id="361" r:id="rId27"/>
    <p:sldId id="343" r:id="rId2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62" d="100"/>
          <a:sy n="62" d="100"/>
        </p:scale>
        <p:origin x="832"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16</a:t>
            </a:fld>
            <a:endParaRPr lang="en-US"/>
          </a:p>
        </p:txBody>
      </p:sp>
    </p:spTree>
    <p:extLst>
      <p:ext uri="{BB962C8B-B14F-4D97-AF65-F5344CB8AC3E}">
        <p14:creationId xmlns:p14="http://schemas.microsoft.com/office/powerpoint/2010/main" val="377440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17</a:t>
            </a:fld>
            <a:endParaRPr lang="en-US"/>
          </a:p>
        </p:txBody>
      </p:sp>
    </p:spTree>
    <p:extLst>
      <p:ext uri="{BB962C8B-B14F-4D97-AF65-F5344CB8AC3E}">
        <p14:creationId xmlns:p14="http://schemas.microsoft.com/office/powerpoint/2010/main" val="375925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18</a:t>
            </a:fld>
            <a:endParaRPr lang="en-US"/>
          </a:p>
        </p:txBody>
      </p:sp>
    </p:spTree>
    <p:extLst>
      <p:ext uri="{BB962C8B-B14F-4D97-AF65-F5344CB8AC3E}">
        <p14:creationId xmlns:p14="http://schemas.microsoft.com/office/powerpoint/2010/main" val="359736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19</a:t>
            </a:fld>
            <a:endParaRPr lang="en-US"/>
          </a:p>
        </p:txBody>
      </p:sp>
    </p:spTree>
    <p:extLst>
      <p:ext uri="{BB962C8B-B14F-4D97-AF65-F5344CB8AC3E}">
        <p14:creationId xmlns:p14="http://schemas.microsoft.com/office/powerpoint/2010/main" val="25037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20</a:t>
            </a:fld>
            <a:endParaRPr lang="en-US"/>
          </a:p>
        </p:txBody>
      </p:sp>
    </p:spTree>
    <p:extLst>
      <p:ext uri="{BB962C8B-B14F-4D97-AF65-F5344CB8AC3E}">
        <p14:creationId xmlns:p14="http://schemas.microsoft.com/office/powerpoint/2010/main" val="294868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21</a:t>
            </a:fld>
            <a:endParaRPr lang="en-US"/>
          </a:p>
        </p:txBody>
      </p:sp>
    </p:spTree>
    <p:extLst>
      <p:ext uri="{BB962C8B-B14F-4D97-AF65-F5344CB8AC3E}">
        <p14:creationId xmlns:p14="http://schemas.microsoft.com/office/powerpoint/2010/main" val="10710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22</a:t>
            </a:fld>
            <a:endParaRPr lang="en-US"/>
          </a:p>
        </p:txBody>
      </p:sp>
    </p:spTree>
    <p:extLst>
      <p:ext uri="{BB962C8B-B14F-4D97-AF65-F5344CB8AC3E}">
        <p14:creationId xmlns:p14="http://schemas.microsoft.com/office/powerpoint/2010/main" val="305034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95584"/>
            <a:ext cx="9144000" cy="2387600"/>
          </a:xfrm>
        </p:spPr>
        <p:txBody>
          <a:bodyPr>
            <a:normAutofit/>
          </a:bodyPr>
          <a:lstStyle/>
          <a:p>
            <a:r>
              <a:rPr lang="it-IT"/>
              <a:t>NoSql Database: Aggregate DB Data (traduzione da Lembo)</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0" y="1072273"/>
            <a:ext cx="1232138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delle maggiori cause di frustrazione per gli sviluppatori di applicazioni, e nel 1990 molte persone credevano che i database relazionali sarebbero stati sostituiti da database che replicavano le strutture dati nella memoria anche sul disco.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Quel decennio fu segnato dalla crescita dei linguaggi di programmazione orientati agli oggetti, e quindi dalla nascita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agli oggetti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dopo che OOP ebbe successo nella programmazione i DB orientati agli oggetti non ebbero per nulla successo: i db relazionali rimasero la principale tecnologia per il data storage, essendo altamente consolidati, ben noti, ottimizzati e soprattutto basati su linguaggi standard come SQL.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l'Impedance rimase un problema, framework di Object-relational mapping come Hibernate o iBatis sono stati proposti per rendere le cose più facili, ma non sono adatti a quegli scenari (frequenti) in cui molte applicazioni fanno affidamento allo stesso database integrato. Anche le performance delle query soffrono in questi framework.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Impedance Mismatch</a:t>
            </a:r>
            <a:endParaRPr lang="it-IT" dirty="0"/>
          </a:p>
        </p:txBody>
      </p:sp>
    </p:spTree>
    <p:extLst>
      <p:ext uri="{BB962C8B-B14F-4D97-AF65-F5344CB8AC3E}">
        <p14:creationId xmlns:p14="http://schemas.microsoft.com/office/powerpoint/2010/main" val="179170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804329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Dati correnti immagazzinati in un DB:</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D2: Codice degli impiegati con salario e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D1: Impiegati e Progetti per cui gli impiegati lavorano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Concettualmente: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è identificato dal suo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è identificato dal suo nome.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dovrebbe essere creato dal suo SSN</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dovrebbe essere creato dal suo PrName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Impedance Mismatch - Esempio</a:t>
            </a:r>
            <a:endParaRPr lang="it-IT" dirty="0"/>
          </a:p>
        </p:txBody>
      </p:sp>
      <p:pic>
        <p:nvPicPr>
          <p:cNvPr id="4" name="Immagine 3">
            <a:extLst>
              <a:ext uri="{FF2B5EF4-FFF2-40B4-BE49-F238E27FC236}">
                <a16:creationId xmlns:a16="http://schemas.microsoft.com/office/drawing/2014/main" id="{E6C693C7-7A23-9EA6-410F-B2AF5F84341D}"/>
              </a:ext>
            </a:extLst>
          </p:cNvPr>
          <p:cNvPicPr>
            <a:picLocks noChangeAspect="1"/>
          </p:cNvPicPr>
          <p:nvPr/>
        </p:nvPicPr>
        <p:blipFill>
          <a:blip r:embed="rId2"/>
          <a:stretch>
            <a:fillRect/>
          </a:stretch>
        </p:blipFill>
        <p:spPr>
          <a:xfrm>
            <a:off x="8459470" y="1340508"/>
            <a:ext cx="2491740" cy="5421842"/>
          </a:xfrm>
          <a:prstGeom prst="rect">
            <a:avLst/>
          </a:prstGeom>
        </p:spPr>
      </p:pic>
    </p:spTree>
    <p:extLst>
      <p:ext uri="{BB962C8B-B14F-4D97-AF65-F5344CB8AC3E}">
        <p14:creationId xmlns:p14="http://schemas.microsoft.com/office/powerpoint/2010/main" val="355173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913084"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2000 ha assistito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parecchie proprietà del web che sono drammaticamente aumentate in grandezza nel tempo!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siti web iniziarono a tracciare l'attività e la struttura in un modo molto dettagliato. Grandi data set sono apparsi: link, social network, attività nei log, dati di mapping. Con la crescita del volume dei dati è aumentato anche il numero degli utenti.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Superare i problemi dell'incremento dei dati e del traffico ha richiesto più risorse computazionali.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Scalare significa macchine più grandi, più processori, più storage e memoria. Ma macchine più grandi sono più costose ed anno dei limiti concreti nell'incremento delle loro dimensioni, hanno un tetto massimo teorico.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Attacco dei Cluster</a:t>
            </a:r>
            <a:endParaRPr lang="it-IT" dirty="0"/>
          </a:p>
        </p:txBody>
      </p:sp>
    </p:spTree>
    <p:extLst>
      <p:ext uri="{BB962C8B-B14F-4D97-AF65-F5344CB8AC3E}">
        <p14:creationId xmlns:p14="http://schemas.microsoft.com/office/powerpoint/2010/main" val="360612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L'alternativa a scalare le dimensioni delle macchine è quella di usare un elevato numero di machine all'interno di un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cluster di macchine piccole può usare dell'hardware di basso costo e finire per essere più economico alle varie scale.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un cluster può anche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resiliente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se le macchine singole si danneggiano, l'intero cluster può continuare a funzionare fornendo alta affidabilità oltre che alte performance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le grandi compagnie si sono mosse verso i cluster, questo ha portato ad un nuovo problema: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non sono progettati per essere eseguiti sui cluster!</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it-IT"/>
              <a:t>Attacco dei Cluster</a:t>
            </a:r>
            <a:endParaRPr lang="it-IT" dirty="0"/>
          </a:p>
        </p:txBody>
      </p:sp>
    </p:spTree>
    <p:extLst>
      <p:ext uri="{BB962C8B-B14F-4D97-AF65-F5344CB8AC3E}">
        <p14:creationId xmlns:p14="http://schemas.microsoft.com/office/powerpoint/2010/main" val="195589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possono anche essere avviati su server separati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differenti insiemi di dati, questo è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database (ad esempio i dati vengono fisicamente segmentati su vari nodi di storage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si separa il caricamento, tutto lo sharding deve essere controllato a livello applicativo che deve tenere traccia di quale db server deve rispondere per comunicare ciascun blocco di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perdiamo query, integrità referenziale, transazioni o controllo di consistenza con l'uso dello sharding</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decisione della granularità dello 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questione moldo ma molto difficile!</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it-IT"/>
              <a:t>Attacco dei Cluster</a:t>
            </a:r>
            <a:endParaRPr lang="it-IT" dirty="0"/>
          </a:p>
        </p:txBody>
      </p:sp>
    </p:spTree>
    <p:extLst>
      <p:ext uri="{BB962C8B-B14F-4D97-AF65-F5344CB8AC3E}">
        <p14:creationId xmlns:p14="http://schemas.microsoft.com/office/powerpoint/2010/main" val="405189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116350"/>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modello relazione divide l'informazione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noi vogliamo storare in tuple (righe): questa è una struttura molto semplice per 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prende una differente direzione nell'approccio. Essa riorganizza ciò che serve per operare sui dati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hanno una struttura più complessa.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essere maneggevole pensare in termini di un record complesso che permette liste e altre strutture di record che venganno innestate all'interno di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non c'è un termine comune per questo tipo di record complesso; secondo il [SaFo13] usiamo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termine che viene dal Domain-Driven-Design (DDD). In DDD, un aggregato è una collezione di oggetti collegati che desideriamo trattare come una unica unità. In particolare, è un'unità che serve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manipulation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management della consistenza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Modelli dei Dati Aggregati</a:t>
            </a:r>
            <a:endParaRPr lang="it-IT" dirty="0"/>
          </a:p>
        </p:txBody>
      </p:sp>
    </p:spTree>
    <p:extLst>
      <p:ext uri="{BB962C8B-B14F-4D97-AF65-F5344CB8AC3E}">
        <p14:creationId xmlns:p14="http://schemas.microsoft.com/office/powerpoint/2010/main" val="112711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1126930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 ordine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quale ricerca un singolo aggregato: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Modelli di Dati Aggregati</a:t>
            </a:r>
            <a:endParaRPr lang="it-IT" dirty="0"/>
          </a:p>
        </p:txBody>
      </p:sp>
      <p:pic>
        <p:nvPicPr>
          <p:cNvPr id="4" name="Immagine 3">
            <a:extLst>
              <a:ext uri="{FF2B5EF4-FFF2-40B4-BE49-F238E27FC236}">
                <a16:creationId xmlns:a16="http://schemas.microsoft.com/office/drawing/2014/main" id="{7760BA6D-8D40-4C85-FF1B-FAE4E0AB9062}"/>
              </a:ext>
            </a:extLst>
          </p:cNvPr>
          <p:cNvPicPr>
            <a:picLocks noChangeAspect="1"/>
          </p:cNvPicPr>
          <p:nvPr/>
        </p:nvPicPr>
        <p:blipFill>
          <a:blip r:embed="rId3"/>
          <a:stretch>
            <a:fillRect/>
          </a:stretch>
        </p:blipFill>
        <p:spPr>
          <a:xfrm>
            <a:off x="2914885" y="1937586"/>
            <a:ext cx="7824935" cy="4824764"/>
          </a:xfrm>
          <a:prstGeom prst="rect">
            <a:avLst/>
          </a:prstGeom>
        </p:spPr>
      </p:pic>
    </p:spTree>
    <p:extLst>
      <p:ext uri="{BB962C8B-B14F-4D97-AF65-F5344CB8AC3E}">
        <p14:creationId xmlns:p14="http://schemas.microsoft.com/office/powerpoint/2010/main" val="271472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08367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Prospettiva dei DB relazionali: senza aggregati</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Esempi di Relazioni e Aggregati</a:t>
            </a:r>
            <a:endParaRPr lang="it-IT" dirty="0"/>
          </a:p>
        </p:txBody>
      </p:sp>
      <p:pic>
        <p:nvPicPr>
          <p:cNvPr id="4" name="Immagine 3">
            <a:extLst>
              <a:ext uri="{FF2B5EF4-FFF2-40B4-BE49-F238E27FC236}">
                <a16:creationId xmlns:a16="http://schemas.microsoft.com/office/drawing/2014/main" id="{36113237-B8C1-DBBD-22C6-22C72C34EDBA}"/>
              </a:ext>
            </a:extLst>
          </p:cNvPr>
          <p:cNvPicPr>
            <a:picLocks noChangeAspect="1"/>
          </p:cNvPicPr>
          <p:nvPr/>
        </p:nvPicPr>
        <p:blipFill>
          <a:blip r:embed="rId3"/>
          <a:stretch>
            <a:fillRect/>
          </a:stretch>
        </p:blipFill>
        <p:spPr>
          <a:xfrm>
            <a:off x="2748964" y="1658603"/>
            <a:ext cx="7245268" cy="5223899"/>
          </a:xfrm>
          <a:prstGeom prst="rect">
            <a:avLst/>
          </a:prstGeom>
        </p:spPr>
      </p:pic>
    </p:spTree>
    <p:extLst>
      <p:ext uri="{BB962C8B-B14F-4D97-AF65-F5344CB8AC3E}">
        <p14:creationId xmlns:p14="http://schemas.microsoft.com/office/powerpoint/2010/main" val="285754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1126930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semplicità di presentazione, solo gli attributi interessanti per l'istanza dal lato della relazione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Address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vengono presentati qui. Di default ciascuna tabella relazione usa un Id (che identifica un oggetto).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Esempi di Relazioni e Aggregati</a:t>
            </a:r>
            <a:endParaRPr lang="it-IT" dirty="0"/>
          </a:p>
        </p:txBody>
      </p:sp>
      <p:pic>
        <p:nvPicPr>
          <p:cNvPr id="4" name="Immagine 3">
            <a:extLst>
              <a:ext uri="{FF2B5EF4-FFF2-40B4-BE49-F238E27FC236}">
                <a16:creationId xmlns:a16="http://schemas.microsoft.com/office/drawing/2014/main" id="{23864DA8-B46B-54FD-5407-E7D4F7BC3085}"/>
              </a:ext>
            </a:extLst>
          </p:cNvPr>
          <p:cNvPicPr>
            <a:picLocks noChangeAspect="1"/>
          </p:cNvPicPr>
          <p:nvPr/>
        </p:nvPicPr>
        <p:blipFill>
          <a:blip r:embed="rId3"/>
          <a:stretch>
            <a:fillRect/>
          </a:stretch>
        </p:blipFill>
        <p:spPr>
          <a:xfrm>
            <a:off x="2235116" y="2434824"/>
            <a:ext cx="8673516" cy="4206607"/>
          </a:xfrm>
          <a:prstGeom prst="rect">
            <a:avLst/>
          </a:prstGeom>
        </p:spPr>
      </p:pic>
    </p:spTree>
    <p:extLst>
      <p:ext uri="{BB962C8B-B14F-4D97-AF65-F5344CB8AC3E}">
        <p14:creationId xmlns:p14="http://schemas.microsoft.com/office/powerpoint/2010/main" val="65184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11163909"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fatto che un ordine sia costituito da item dell'ordine, un indirizzo di spedizione, e un pagamento possono essere espressi in un modello relazionale in termini di relazioni usando una chiave straniera 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nulla per distinguere le relazioni che rappresentano aggregazioni da quelle che non le rappresentano.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Come risultato, il database non può usare una conoscenza di una struttura aggregata per aiutarla a immagazzinare e a distribuire 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è una proprietà dei dati di tipo logico: si riferisce più che altro al modo in cui i dati sono utilizzati dalle applicazioni, un problema che è spesso fuori dai confini del data modelling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una struttura aggregata di dati potrebbe aiutare con alcune interazioni dei dati ma potrebbe essere un ostacolo per altri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nostro esempio, per ottenere la storia delle vendite di un prodotto, è necessario scavare dentro ogni aggregato del database)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Conseguenze di un'Orientazione Aggregata</a:t>
            </a:r>
            <a:endParaRPr lang="it-IT" dirty="0"/>
          </a:p>
        </p:txBody>
      </p:sp>
    </p:spTree>
    <p:extLst>
      <p:ext uri="{BB962C8B-B14F-4D97-AF65-F5344CB8AC3E}">
        <p14:creationId xmlns:p14="http://schemas.microsoft.com/office/powerpoint/2010/main" val="423197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510573"/>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Chiave-Valore, Documenti, Colonna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Map-Reduce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247092"/>
            <a:ext cx="11269308" cy="769441"/>
          </a:xfrm>
        </p:spPr>
        <p:txBody>
          <a:bodyPr/>
          <a:lstStyle/>
          <a:p>
            <a:r>
              <a:rPr lang="it-IT"/>
              <a:t>Database NoSql: DB Aggregati</a:t>
            </a:r>
            <a:br>
              <a:rPr lang="it-IT" sz="2800">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p>
        </p:txBody>
      </p:sp>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331496" y="1446404"/>
            <a:ext cx="86466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ragione intrigante per usare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che essa aiuta enormemente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quando si vuole avviare un db su un cluster!</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adatta bene allo scaling del sistema in quanto il db aggregati possono essere usati naturalmente per la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Dall'altro lato, gli aggregati sottili come lo slicing aggregate per accessi a più grana fine potrebbero essere davvero difficili da implementare.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Conseguenze di un'Orientazione Aggregata</a:t>
            </a:r>
            <a:endParaRPr lang="it-IT" dirty="0"/>
          </a:p>
        </p:txBody>
      </p:sp>
    </p:spTree>
    <p:extLst>
      <p:ext uri="{BB962C8B-B14F-4D97-AF65-F5344CB8AC3E}">
        <p14:creationId xmlns:p14="http://schemas.microsoft.com/office/powerpoint/2010/main" val="2161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92468" y="1232694"/>
            <a:ext cx="123042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aggregati hanno un importante conseguenza per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db relazionali permettono di manipolare qualsiasi combinazione di righe da qualsiasi tabella in una singola transazione ACID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spesso che i db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 non supportano le transazioni ACID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quindi si trascura la consistenza. Questo tuttavia non è proprio vero per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a 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sono, come per i relazionali, alieni alle aggregazioni.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generale, è vero che i DB aggregati non hanno transazioni ACID che si estendono agli aggregati multipli. Invece, supportano una manipolazione atomica di un singolo aggregato alla volta: questo significa che se abbiamo bisogno di manipolare aggregati multipli in una modalità atomica, dobbiamo gestirlo da soli a livello di codice.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pratica, troviamo che la maggior parte del tempo dobbiamo tenere i nostri bisogni di atomicità all'interno di un singolo aggregato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che è parte della considerazione di decidere come dividere i nostri dati in aggregati.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Conseguenze dell'Orientazione Aggregata</a:t>
            </a:r>
            <a:endParaRPr lang="it-IT" dirty="0"/>
          </a:p>
        </p:txBody>
      </p:sp>
    </p:spTree>
    <p:extLst>
      <p:ext uri="{BB962C8B-B14F-4D97-AF65-F5344CB8AC3E}">
        <p14:creationId xmlns:p14="http://schemas.microsoft.com/office/powerpoint/2010/main" val="3129117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3" y="1446404"/>
            <a:ext cx="1092789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possono considerare tre differenti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Modelli Dei Dati Aggregati:</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Chiave - Valore</a:t>
            </a:r>
          </a:p>
          <a:p>
            <a:pPr marL="914400" lvl="1" indent="-457200">
              <a:buFont typeface="+mj-lt"/>
              <a:buAutoNum type="arabicPeriod"/>
            </a:pPr>
            <a:r>
              <a:rPr lang="it-IT" sz="2600" b="1">
                <a:solidFill>
                  <a:schemeClr val="tx1"/>
                </a:solidFill>
                <a:latin typeface="Tahoma" panose="020B0604030504040204" pitchFamily="34" charset="0"/>
                <a:ea typeface="Tahoma" panose="020B0604030504040204" pitchFamily="34" charset="0"/>
                <a:cs typeface="Tahoma" panose="020B0604030504040204" pitchFamily="34" charset="0"/>
              </a:rPr>
              <a:t>Documento</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Colonna - Famiglia</a:t>
            </a:r>
            <a:endParaRPr lang="it-IT"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Modelli dei Dati Aggregati</a:t>
            </a:r>
            <a:endParaRPr lang="it-IT" dirty="0"/>
          </a:p>
        </p:txBody>
      </p:sp>
    </p:spTree>
    <p:extLst>
      <p:ext uri="{BB962C8B-B14F-4D97-AF65-F5344CB8AC3E}">
        <p14:creationId xmlns:p14="http://schemas.microsoft.com/office/powerpoint/2010/main" val="303800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hanno la seguente capacità:</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forniscono una modellazione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schemaless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trattamento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nativo delle relazioni tra pezzi di informazione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caratteristiche menzionate li rendono particolarmente adatti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gestione di complesse relazioni nei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particolare in quei contesti in cui le dinamiche del dominio rendono le soluzioni basate su modelli relazionali classici non efficacemente ed efficientemente applicabili (per esempio le connessioni utente in un social network, i sistemi di raccomandazione, le applicazioni geospaziali, ecc.)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Abbiamo anche investigato un interessante uso dei database a grafo specificati attraverso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W3C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uno strandard per i dati (e per la conoscenza) condivisi alla scala del web.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NoSQL: aldilà dei Database a Grafo</a:t>
            </a:r>
            <a:endParaRPr lang="it-IT" dirty="0"/>
          </a:p>
        </p:txBody>
      </p:sp>
    </p:spTree>
    <p:extLst>
      <p:ext uri="{BB962C8B-B14F-4D97-AF65-F5344CB8AC3E}">
        <p14:creationId xmlns:p14="http://schemas.microsoft.com/office/powerpoint/2010/main" val="40730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47006" y="1232694"/>
            <a:ext cx="120449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sono una particolare famiglia di database che possiamo classificare come appartenenti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"Movimento NoSQL"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i database a grafo generalmente presentano solo alcune delle caratteristiche che sono tipiche delle soluzioni NoSQL, e che possiamo riassumere come segue (anche se non c'è una definizione generalmente accettata di NoSQL in letteratura):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schemaless</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usano 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generalmente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open-source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i NoSQL sono anche applicati ai sistemi cloud)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lavorano in cluster (anche se i database a grafo non ricadono in questo)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non gestiscono la consistenza attraverso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ACID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i DB a grafo invece supportano)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NoSQL</a:t>
            </a:r>
            <a:endParaRPr lang="it-IT" dirty="0"/>
          </a:p>
        </p:txBody>
      </p:sp>
    </p:spTree>
    <p:extLst>
      <p:ext uri="{BB962C8B-B14F-4D97-AF65-F5344CB8AC3E}">
        <p14:creationId xmlns:p14="http://schemas.microsoft.com/office/powerpoint/2010/main" val="138160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stati per decenni la scelta di default dei sistemi di data storage, specialmente per applicazioni enterprise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ragione di questo predominio è: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Capacità di mantenere i dati in memoria di massa in un modo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strutturato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(esempio file system w.r.t., ossia un tipo di network file system sharato)</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Semplicità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nel modello dei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Gestione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concorrenza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nell'accesso ai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Basato su linguaggi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standardizzati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Usato come mezzo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integrare applicazioni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(integrazione di database)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Guardiamo al passato: predominio relazionale</a:t>
            </a:r>
            <a:endParaRPr lang="it-IT" dirty="0"/>
          </a:p>
        </p:txBody>
      </p:sp>
    </p:spTree>
    <p:extLst>
      <p:ext uri="{BB962C8B-B14F-4D97-AF65-F5344CB8AC3E}">
        <p14:creationId xmlns:p14="http://schemas.microsoft.com/office/powerpoint/2010/main" val="152441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66869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fattore primario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ha reso i db relazionali maggiormente di successo rispetto agli altri modelli di dati (come ad esempio gli Object Oriented DB) è probabilmente il ruolo giocato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 come meccanismo di integrazione tra applicazioni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questo scenario, applicazioni multiple immagazzinano i loro dati in un database integrato comune. Questo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migliora la comunicazione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perchè tutte le applicazioni operano su un insieme consistente di dati persistenti</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SQL come meccanismo di integrazione</a:t>
            </a:r>
            <a:endParaRPr lang="it-IT" dirty="0"/>
          </a:p>
        </p:txBody>
      </p:sp>
      <p:pic>
        <p:nvPicPr>
          <p:cNvPr id="4" name="Immagine 3">
            <a:extLst>
              <a:ext uri="{FF2B5EF4-FFF2-40B4-BE49-F238E27FC236}">
                <a16:creationId xmlns:a16="http://schemas.microsoft.com/office/drawing/2014/main" id="{76D0318C-B39F-6F2B-2560-3124142EB446}"/>
              </a:ext>
            </a:extLst>
          </p:cNvPr>
          <p:cNvPicPr>
            <a:picLocks noChangeAspect="1"/>
          </p:cNvPicPr>
          <p:nvPr/>
        </p:nvPicPr>
        <p:blipFill>
          <a:blip r:embed="rId2"/>
          <a:stretch>
            <a:fillRect/>
          </a:stretch>
        </p:blipFill>
        <p:spPr>
          <a:xfrm>
            <a:off x="7299157" y="1954878"/>
            <a:ext cx="4711035" cy="3461879"/>
          </a:xfrm>
          <a:prstGeom prst="rect">
            <a:avLst/>
          </a:prstGeom>
        </p:spPr>
      </p:pic>
    </p:spTree>
    <p:extLst>
      <p:ext uri="{BB962C8B-B14F-4D97-AF65-F5344CB8AC3E}">
        <p14:creationId xmlns:p14="http://schemas.microsoft.com/office/powerpoint/2010/main" val="335567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89383"/>
            <a:ext cx="11740193" cy="3885645"/>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Quali sono le ragioni per cui i 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iniziato a divenire così popolari?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Alcune di queste motivazioni coincidono con le motivazioni che hanno originato lo sviluppo dell'ecosistema Big Data, e di cui abbiamo già discusso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Dovrebbero in ogni caso essere enfatizzati i seguenti aspetti: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Persone che hanno iniziato a modellare le applicazioni di db</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Avere a che fare con aggregati, ossia con una porzione rilevante concettualmente di informazione (oggetto, data record), è molto più facile per i nuovi database gestire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operazioni su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il db aggregato rende una unità naturale per la replicazione e lo sharding (distribuzione)</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il problema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Problem,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ossia la differenza tra il modello relazionale e le strutture dati in memoria.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Verso nuovi modellli dei dati</a:t>
            </a:r>
            <a:endParaRPr lang="it-IT" dirty="0"/>
          </a:p>
        </p:txBody>
      </p:sp>
    </p:spTree>
    <p:extLst>
      <p:ext uri="{BB962C8B-B14F-4D97-AF65-F5344CB8AC3E}">
        <p14:creationId xmlns:p14="http://schemas.microsoft.com/office/powerpoint/2010/main" val="177350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Esistono svantaggi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all'uso della condivisione dell'integrazione di database: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struttura che sia progettata per integrare molte applicazioni finisce per essere molto complessa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cambiamenti ai dati di differenti applicazioni hanno bisogno di essere coordinati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Differenti applicazioni hanno differenti necessità di performance, dunque chiamano differenti strutture ad indice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Accesso control policies complesse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approccio differente è quello di trattare il DB come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di applicazione (application database)</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Database di Integrazione vs Applicazione</a:t>
            </a:r>
            <a:endParaRPr lang="it-IT" dirty="0"/>
          </a:p>
        </p:txBody>
      </p:sp>
    </p:spTree>
    <p:extLst>
      <p:ext uri="{BB962C8B-B14F-4D97-AF65-F5344CB8AC3E}">
        <p14:creationId xmlns:p14="http://schemas.microsoft.com/office/powerpoint/2010/main" val="4019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69806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Application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viene solo direttamente acceduto da una singola applicazione, che lo rende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facile da manutenere ed evolvere</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L'interoperabilità riguarda il fatto che si può ora passare alle interfacce dell'applicazione: </a:t>
            </a:r>
          </a:p>
          <a:p>
            <a:pPr marL="800100" lvl="1" indent="-342900">
              <a:buFont typeface="Wingdings" panose="05000000000000000000" pitchFamily="2" charset="2"/>
              <a:buChar char="ü"/>
            </a:pP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Durante  il 2000 abbiamo assistito ad un ben distinto spostamento verso i web service, dove le applicazioni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potrebbero comunicare sul HTTP (lavorare su Architetture Service-Orientate)</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Se com</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unichiamo con SQL, i dati devono essere strutturati in relazioni. Tuttavia con un servizio, siamo capaci di usare strutture dati più ricche, possibilmente con dei record innestati e delle liste. </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Questi dati sono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solito rappresentati come documenti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XML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più recentemente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JSON (Javascript Object Notation),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formato di intescambio leggero </a:t>
            </a: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Application Database</a:t>
            </a:r>
            <a:endParaRPr lang="it-IT" dirty="0"/>
          </a:p>
        </p:txBody>
      </p:sp>
    </p:spTree>
    <p:extLst>
      <p:ext uri="{BB962C8B-B14F-4D97-AF65-F5344CB8AC3E}">
        <p14:creationId xmlns:p14="http://schemas.microsoft.com/office/powerpoint/2010/main" val="2689788346"/>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3EF378BC-F4D0-4510-B4EC-07B6EFE18CF8}">
  <ds:schemaRefs>
    <ds:schemaRef ds:uri="http://purl.org/dc/terms/"/>
    <ds:schemaRef ds:uri="679261c3-551f-4e86-913f-177e0e529669"/>
    <ds:schemaRef ds:uri="http://schemas.openxmlformats.org/package/2006/metadata/core-properties"/>
    <ds:schemaRef ds:uri="http://schemas.microsoft.com/office/2006/documentManagement/types"/>
    <ds:schemaRef ds:uri="c58f2efd-82a8-4ecf-b395-8c25e928921d"/>
    <ds:schemaRef ds:uri="http://schemas.microsoft.com/office/infopath/2007/PartnerControls"/>
    <ds:schemaRef ds:uri="http://purl.org/dc/elements/1.1/"/>
    <ds:schemaRef ds:uri="http://schemas.microsoft.com/office/2006/metadata/properties"/>
    <ds:schemaRef ds:uri="459159c4-d20a-4ff3-9b11-fbd127bd52e5"/>
    <ds:schemaRef ds:uri="http://www.w3.org/XML/1998/namespace"/>
    <ds:schemaRef ds:uri="http://purl.org/dc/dcmitype/"/>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14863</TotalTime>
  <Words>2031</Words>
  <Application>Microsoft Office PowerPoint</Application>
  <PresentationFormat>Widescreen</PresentationFormat>
  <Paragraphs>144</Paragraphs>
  <Slides>23</Slides>
  <Notes>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23</vt:i4>
      </vt:variant>
    </vt:vector>
  </HeadingPairs>
  <TitlesOfParts>
    <vt:vector size="32" baseType="lpstr">
      <vt:lpstr>Arial</vt:lpstr>
      <vt:lpstr>Arial Narrow</vt:lpstr>
      <vt:lpstr>Calibri</vt:lpstr>
      <vt:lpstr>Courier New</vt:lpstr>
      <vt:lpstr>Gill Sans MT</vt:lpstr>
      <vt:lpstr>Tahoma</vt:lpstr>
      <vt:lpstr>Wingdings</vt:lpstr>
      <vt:lpstr>Wingdings 2</vt:lpstr>
      <vt:lpstr>elenco puntato</vt:lpstr>
      <vt:lpstr>NoSql Database: Aggregate DB Data (traduzione da Lembo)</vt:lpstr>
      <vt:lpstr>Database NoSql: DB Aggregati </vt:lpstr>
      <vt:lpstr>NoSQL: aldilà dei Database a Grafo</vt:lpstr>
      <vt:lpstr>NoSQL</vt:lpstr>
      <vt:lpstr>Guardiamo al passato: predominio relazionale</vt:lpstr>
      <vt:lpstr>SQL come meccanismo di integrazione</vt:lpstr>
      <vt:lpstr>Verso nuovi modellli dei dati</vt:lpstr>
      <vt:lpstr>Database di Integrazione vs Applicazione</vt:lpstr>
      <vt:lpstr>Application Database</vt:lpstr>
      <vt:lpstr>Impedance Mismatch</vt:lpstr>
      <vt:lpstr>Impedance Mismatch - Esempio</vt:lpstr>
      <vt:lpstr>Attacco dei Cluster</vt:lpstr>
      <vt:lpstr>Presentazione standard di PowerPoint</vt:lpstr>
      <vt:lpstr>Presentazione standard di PowerPoint</vt:lpstr>
      <vt:lpstr>Modelli dei Dati Aggregati</vt:lpstr>
      <vt:lpstr>Modelli di Dati Aggregati</vt:lpstr>
      <vt:lpstr>Esempi di Relazioni e Aggregati</vt:lpstr>
      <vt:lpstr>Esempi di Relazioni e Aggregati</vt:lpstr>
      <vt:lpstr>Conseguenze di un'Orientazione Aggregata</vt:lpstr>
      <vt:lpstr>Conseguenze di un'Orientazione Aggregata</vt:lpstr>
      <vt:lpstr>Conseguenze dell'Orientazione Aggregata</vt:lpstr>
      <vt:lpstr>Modelli dei Dati Aggregati</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511</cp:revision>
  <dcterms:created xsi:type="dcterms:W3CDTF">2020-06-26T06:32:12Z</dcterms:created>
  <dcterms:modified xsi:type="dcterms:W3CDTF">2022-07-11T21:21:12Z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