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7"/>
  </p:notesMasterIdLst>
  <p:sldIdLst>
    <p:sldId id="256" r:id="rId6"/>
    <p:sldId id="365" r:id="rId7"/>
    <p:sldId id="366" r:id="rId8"/>
    <p:sldId id="367" r:id="rId9"/>
    <p:sldId id="368" r:id="rId10"/>
    <p:sldId id="370" r:id="rId11"/>
    <p:sldId id="371" r:id="rId12"/>
    <p:sldId id="369" r:id="rId13"/>
    <p:sldId id="372" r:id="rId14"/>
    <p:sldId id="373" r:id="rId15"/>
    <p:sldId id="343" r:id="rId16"/>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5" autoAdjust="0"/>
    <p:restoredTop sz="96265" autoAdjust="0"/>
  </p:normalViewPr>
  <p:slideViewPr>
    <p:cSldViewPr snapToGrid="0" showGuides="1">
      <p:cViewPr varScale="1">
        <p:scale>
          <a:sx n="76" d="100"/>
          <a:sy n="76" d="100"/>
        </p:scale>
        <p:origin x="582" y="78"/>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4/1/2023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s://www.zerounoweb.it/software/blockchain/smart-contract-quando-il-software-diventa-legge/"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sz="6000" b="1">
                <a:solidFill>
                  <a:schemeClr val="tx1"/>
                </a:solidFill>
                <a:latin typeface="Tahoma" panose="020B0604030504040204" pitchFamily="34" charset="0"/>
                <a:ea typeface="Tahoma" panose="020B0604030504040204" pitchFamily="34" charset="0"/>
                <a:cs typeface="Tahoma" panose="020B0604030504040204" pitchFamily="34" charset="0"/>
              </a:rPr>
              <a:t>Distributed Ledger Technology </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313" y="1372394"/>
            <a:ext cx="9304264"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Blockchain, e più o meno dal 2013 che lo si utilizza per descrivere la piattaforma tecnologica che sta alla base di meccanismi di ‘trust’ che potrebbero abilitare nuove forme di scambio (di valuta, di beni, di informazioni, di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contratti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ecc.) dove la fiducia non è più riposta in una entità centrale ma distribuita tra tutti i partecipanti dello ‘scambio’.</a:t>
            </a:r>
          </a:p>
          <a:p>
            <a:pPr marL="342900" indent="-342900" algn="just">
              <a:lnSpc>
                <a:spcPct val="115000"/>
              </a:lnSpc>
              <a:spcBef>
                <a:spcPts val="2400"/>
              </a:spcBef>
              <a:buFont typeface="Wingdings" panose="05000000000000000000" pitchFamily="2" charset="2"/>
              <a:buChar char="ü"/>
              <a:tabLst>
                <a:tab pos="457200" algn="l"/>
              </a:tabLst>
            </a:pPr>
            <a:r>
              <a:rPr lang="en-US" sz="2400" b="0" i="0">
                <a:solidFill>
                  <a:srgbClr val="040C28"/>
                </a:solidFill>
                <a:effectLst/>
                <a:latin typeface="Tahoma" panose="020B0604030504040204" pitchFamily="34" charset="0"/>
                <a:ea typeface="Tahoma" panose="020B0604030504040204" pitchFamily="34" charset="0"/>
                <a:cs typeface="Tahoma" panose="020B0604030504040204" pitchFamily="34" charset="0"/>
              </a:rPr>
              <a:t>Differenza tra </a:t>
            </a:r>
            <a:r>
              <a:rPr lang="en-US" sz="2400" b="1" i="0">
                <a:solidFill>
                  <a:srgbClr val="040C28"/>
                </a:solidFill>
                <a:effectLst/>
                <a:latin typeface="Tahoma" panose="020B0604030504040204" pitchFamily="34" charset="0"/>
                <a:ea typeface="Tahoma" panose="020B0604030504040204" pitchFamily="34" charset="0"/>
                <a:cs typeface="Tahoma" panose="020B0604030504040204" pitchFamily="34" charset="0"/>
              </a:rPr>
              <a:t>Bitcoin</a:t>
            </a:r>
            <a:r>
              <a:rPr lang="en-US" sz="2400" b="0" i="0">
                <a:solidFill>
                  <a:srgbClr val="040C28"/>
                </a:solidFill>
                <a:effectLst/>
                <a:latin typeface="Tahoma" panose="020B0604030504040204" pitchFamily="34" charset="0"/>
                <a:ea typeface="Tahoma" panose="020B0604030504040204" pitchFamily="34" charset="0"/>
                <a:cs typeface="Tahoma" panose="020B0604030504040204" pitchFamily="34" charset="0"/>
              </a:rPr>
              <a:t> e </a:t>
            </a:r>
            <a:r>
              <a:rPr lang="en-US" sz="2400" b="1" i="0">
                <a:solidFill>
                  <a:srgbClr val="040C28"/>
                </a:solidFill>
                <a:effectLst/>
                <a:latin typeface="Tahoma" panose="020B0604030504040204" pitchFamily="34" charset="0"/>
                <a:ea typeface="Tahoma" panose="020B0604030504040204" pitchFamily="34" charset="0"/>
                <a:cs typeface="Tahoma" panose="020B0604030504040204" pitchFamily="34" charset="0"/>
              </a:rPr>
              <a:t>Blockchain</a:t>
            </a:r>
            <a:r>
              <a:rPr lang="en-US" sz="2400" b="0" i="0">
                <a:solidFill>
                  <a:srgbClr val="040C28"/>
                </a:solidFill>
                <a:effectLst/>
                <a:latin typeface="Tahoma" panose="020B0604030504040204" pitchFamily="34" charset="0"/>
                <a:ea typeface="Tahoma" panose="020B0604030504040204" pitchFamily="34" charset="0"/>
                <a:cs typeface="Tahoma" panose="020B0604030504040204" pitchFamily="34" charset="0"/>
              </a:rPr>
              <a:t>: Bitcoin è una criptovaluta mentre la blockchain è un database distribuito, possiamo dire. Bitcoin è </a:t>
            </a:r>
            <a:r>
              <a:rPr lang="en-US" sz="2400" b="0" i="0">
                <a:solidFill>
                  <a:srgbClr val="202124"/>
                </a:solidFill>
                <a:effectLst/>
                <a:latin typeface="Tahoma" panose="020B0604030504040204" pitchFamily="34" charset="0"/>
                <a:ea typeface="Tahoma" panose="020B0604030504040204" pitchFamily="34" charset="0"/>
                <a:cs typeface="Tahoma" panose="020B0604030504040204" pitchFamily="34" charset="0"/>
              </a:rPr>
              <a:t>hain has found many uses beyond Bitcoin. Bitcoin promotes anonymity, while blockchain is about transparency.</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286788"/>
            <a:ext cx="11269662" cy="769441"/>
          </a:xfrm>
        </p:spPr>
        <p:txBody>
          <a:bodyPr/>
          <a:lstStyle/>
          <a:p>
            <a:r>
              <a:rPr lang="it-IT">
                <a:solidFill>
                  <a:schemeClr val="tx1"/>
                </a:solidFill>
              </a:rPr>
              <a:t>Architetture di Blockchain</a:t>
            </a:r>
            <a:br>
              <a:rPr lang="it-IT">
                <a:solidFill>
                  <a:schemeClr val="tx1"/>
                </a:solidFill>
              </a:rPr>
            </a:br>
            <a:endParaRPr lang="it-IT" dirty="0">
              <a:solidFill>
                <a:schemeClr val="tx1"/>
              </a:solidFill>
            </a:endParaRPr>
          </a:p>
        </p:txBody>
      </p:sp>
    </p:spTree>
    <p:extLst>
      <p:ext uri="{BB962C8B-B14F-4D97-AF65-F5344CB8AC3E}">
        <p14:creationId xmlns:p14="http://schemas.microsoft.com/office/powerpoint/2010/main" val="375212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endParaRPr lang="it-IT" dirty="0"/>
          </a:p>
          <a:p>
            <a:endParaRPr lang="it-IT" dirty="0"/>
          </a:p>
        </p:txBody>
      </p:sp>
      <p:sp>
        <p:nvSpPr>
          <p:cNvPr id="4" name="CasellaDiTesto 3">
            <a:extLst>
              <a:ext uri="{FF2B5EF4-FFF2-40B4-BE49-F238E27FC236}">
                <a16:creationId xmlns:a16="http://schemas.microsoft.com/office/drawing/2014/main" id="{3A57F920-DCCD-CF89-645E-EE041C3494AA}"/>
              </a:ext>
            </a:extLst>
          </p:cNvPr>
          <p:cNvSpPr txBox="1"/>
          <p:nvPr/>
        </p:nvSpPr>
        <p:spPr>
          <a:xfrm>
            <a:off x="825119" y="1557338"/>
            <a:ext cx="10105478" cy="369332"/>
          </a:xfrm>
          <a:prstGeom prst="rect">
            <a:avLst/>
          </a:prstGeom>
          <a:noFill/>
        </p:spPr>
        <p:txBody>
          <a:bodyPr wrap="square">
            <a:spAutoFit/>
          </a:bodyPr>
          <a:lstStyle/>
          <a:p>
            <a:r>
              <a:rPr lang="it-IT"/>
              <a:t>https://blog.osservatori.net/it_it/blockchain-spiegazione-significato-applicazioni</a:t>
            </a:r>
          </a:p>
        </p:txBody>
      </p:sp>
      <p:sp>
        <p:nvSpPr>
          <p:cNvPr id="6" name="CasellaDiTesto 5">
            <a:extLst>
              <a:ext uri="{FF2B5EF4-FFF2-40B4-BE49-F238E27FC236}">
                <a16:creationId xmlns:a16="http://schemas.microsoft.com/office/drawing/2014/main" id="{0DA09C18-D12E-BFB8-4B6E-19C2D19894CD}"/>
              </a:ext>
            </a:extLst>
          </p:cNvPr>
          <p:cNvSpPr txBox="1"/>
          <p:nvPr/>
        </p:nvSpPr>
        <p:spPr>
          <a:xfrm>
            <a:off x="825119" y="2253504"/>
            <a:ext cx="6098344" cy="646331"/>
          </a:xfrm>
          <a:prstGeom prst="rect">
            <a:avLst/>
          </a:prstGeom>
          <a:noFill/>
        </p:spPr>
        <p:txBody>
          <a:bodyPr wrap="square">
            <a:spAutoFit/>
          </a:bodyPr>
          <a:lstStyle/>
          <a:p>
            <a:r>
              <a:rPr lang="it-IT"/>
              <a:t>https://www.zerounoweb.it/cio-innovation/blockchain-architettura-applicazioni-scenari-futuri/</a:t>
            </a:r>
          </a:p>
        </p:txBody>
      </p:sp>
    </p:spTree>
    <p:extLst>
      <p:ext uri="{BB962C8B-B14F-4D97-AF65-F5344CB8AC3E}">
        <p14:creationId xmlns:p14="http://schemas.microsoft.com/office/powerpoint/2010/main" val="349096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607881"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tecnologie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Distributed Ledger (DLT)</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sono sistemi basati su un registro distribuito, e a questa grande famiglia appartiene anche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Sono sistemi basati su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registro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distribuito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ossia sistemi in cui tutti i nodi di una rete possiedono la stessa copia di un database che può essere letto e modificato in modo indipendente dai singoli nodi.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Se tutti che possiedono una copia del database, possono consultarlo, devono passare da un ente centrale (o più soggetti valutatori) per modificarne i dati</a:t>
            </a:r>
          </a:p>
          <a:p>
            <a:pPr algn="just">
              <a:lnSpc>
                <a:spcPct val="115000"/>
              </a:lnSpc>
              <a:spcBef>
                <a:spcPts val="2400"/>
              </a:spcBef>
              <a:tabLst>
                <a:tab pos="457200" algn="l"/>
              </a:tabLst>
            </a:pPr>
            <a:r>
              <a:rPr lang="it-IT" sz="1800">
                <a:effectLst/>
                <a:latin typeface="Times New Roman" panose="02020603050405020304" pitchFamily="18" charset="0"/>
                <a:ea typeface="Arial" panose="020B0604020202020204" pitchFamily="34" charset="0"/>
              </a:rPr>
              <a:t> </a:t>
            </a:r>
            <a:endParaRPr lang="it-IT" sz="1800">
              <a:effectLst/>
              <a:latin typeface="Arial" panose="020B0604020202020204" pitchFamily="34" charset="0"/>
              <a:ea typeface="Arial" panose="020B0604020202020204" pitchFamily="34" charset="0"/>
            </a:endParaRPr>
          </a:p>
          <a:p>
            <a:endParaRPr lang="en-US" sz="2400" b="1" i="0">
              <a:solidFill>
                <a:srgbClr val="525252"/>
              </a:solidFill>
              <a:effectLst/>
              <a:latin typeface="IBM Plex Sans" panose="020B0604020202020204" pitchFamily="34" charset="0"/>
            </a:endParaRP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286788"/>
            <a:ext cx="11269662" cy="769441"/>
          </a:xfrm>
        </p:spPr>
        <p:txBody>
          <a:bodyPr/>
          <a:lstStyle/>
          <a:p>
            <a:r>
              <a:rPr lang="it-IT">
                <a:solidFill>
                  <a:schemeClr val="tx1"/>
                </a:solidFill>
              </a:rPr>
              <a:t>Distributed Ledger Technology</a:t>
            </a:r>
            <a:br>
              <a:rPr lang="it-IT">
                <a:solidFill>
                  <a:schemeClr val="tx1"/>
                </a:solidFill>
              </a:rPr>
            </a:br>
            <a:endParaRPr lang="it-IT" dirty="0">
              <a:solidFill>
                <a:schemeClr val="tx1"/>
              </a:solidFill>
            </a:endParaRPr>
          </a:p>
        </p:txBody>
      </p:sp>
      <p:pic>
        <p:nvPicPr>
          <p:cNvPr id="5" name="Immagine 4">
            <a:extLst>
              <a:ext uri="{FF2B5EF4-FFF2-40B4-BE49-F238E27FC236}">
                <a16:creationId xmlns:a16="http://schemas.microsoft.com/office/drawing/2014/main" id="{AF969134-F2E8-2ADE-350A-9569776C2546}"/>
              </a:ext>
            </a:extLst>
          </p:cNvPr>
          <p:cNvPicPr>
            <a:picLocks noChangeAspect="1"/>
          </p:cNvPicPr>
          <p:nvPr/>
        </p:nvPicPr>
        <p:blipFill>
          <a:blip r:embed="rId2"/>
          <a:stretch>
            <a:fillRect/>
          </a:stretch>
        </p:blipFill>
        <p:spPr>
          <a:xfrm>
            <a:off x="8333129" y="1810556"/>
            <a:ext cx="3501072" cy="3795862"/>
          </a:xfrm>
          <a:prstGeom prst="rect">
            <a:avLst/>
          </a:prstGeom>
        </p:spPr>
      </p:pic>
    </p:spTree>
    <p:extLst>
      <p:ext uri="{BB962C8B-B14F-4D97-AF65-F5344CB8AC3E}">
        <p14:creationId xmlns:p14="http://schemas.microsoft.com/office/powerpoint/2010/main" val="332877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269662"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Distributed Ledger technology (DLT)</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è dunque un Sistema digitale che registra la transazione delle risorse in cui le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transazioni</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e i loro dettagli sono registrati in posti multipli allo stesso tempo. A differenza dei database tradizionali, i </a:t>
            </a: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distributed ledgers</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non hanno nessun sistema di store centrale o funzionalità amministrativa.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286788"/>
            <a:ext cx="11269662" cy="769441"/>
          </a:xfrm>
        </p:spPr>
        <p:txBody>
          <a:bodyPr/>
          <a:lstStyle/>
          <a:p>
            <a:r>
              <a:rPr lang="it-IT">
                <a:solidFill>
                  <a:schemeClr val="tx1"/>
                </a:solidFill>
              </a:rPr>
              <a:t>Distributed Ledger Technology</a:t>
            </a:r>
            <a:br>
              <a:rPr lang="it-IT">
                <a:solidFill>
                  <a:schemeClr val="tx1"/>
                </a:solidFill>
              </a:rPr>
            </a:br>
            <a:endParaRPr lang="it-IT" dirty="0">
              <a:solidFill>
                <a:schemeClr val="tx1"/>
              </a:solidFill>
            </a:endParaRPr>
          </a:p>
        </p:txBody>
      </p:sp>
      <p:pic>
        <p:nvPicPr>
          <p:cNvPr id="4" name="Immagine 3">
            <a:extLst>
              <a:ext uri="{FF2B5EF4-FFF2-40B4-BE49-F238E27FC236}">
                <a16:creationId xmlns:a16="http://schemas.microsoft.com/office/drawing/2014/main" id="{06B340A9-9127-B26C-7FBA-3EB5CD24B362}"/>
              </a:ext>
            </a:extLst>
          </p:cNvPr>
          <p:cNvPicPr>
            <a:picLocks noChangeAspect="1"/>
          </p:cNvPicPr>
          <p:nvPr/>
        </p:nvPicPr>
        <p:blipFill>
          <a:blip r:embed="rId2"/>
          <a:stretch>
            <a:fillRect/>
          </a:stretch>
        </p:blipFill>
        <p:spPr>
          <a:xfrm>
            <a:off x="6608242" y="3429000"/>
            <a:ext cx="4856927" cy="3284291"/>
          </a:xfrm>
          <a:prstGeom prst="rect">
            <a:avLst/>
          </a:prstGeom>
        </p:spPr>
      </p:pic>
      <p:pic>
        <p:nvPicPr>
          <p:cNvPr id="9" name="Immagine 8">
            <a:extLst>
              <a:ext uri="{FF2B5EF4-FFF2-40B4-BE49-F238E27FC236}">
                <a16:creationId xmlns:a16="http://schemas.microsoft.com/office/drawing/2014/main" id="{0D214B98-983E-E9A5-A87E-D3AB23B9246D}"/>
              </a:ext>
            </a:extLst>
          </p:cNvPr>
          <p:cNvPicPr>
            <a:picLocks noChangeAspect="1"/>
          </p:cNvPicPr>
          <p:nvPr/>
        </p:nvPicPr>
        <p:blipFill>
          <a:blip r:embed="rId3"/>
          <a:stretch>
            <a:fillRect/>
          </a:stretch>
        </p:blipFill>
        <p:spPr>
          <a:xfrm>
            <a:off x="1203593" y="3559530"/>
            <a:ext cx="4170265" cy="2740030"/>
          </a:xfrm>
          <a:prstGeom prst="rect">
            <a:avLst/>
          </a:prstGeom>
        </p:spPr>
      </p:pic>
    </p:spTree>
    <p:extLst>
      <p:ext uri="{BB962C8B-B14F-4D97-AF65-F5344CB8AC3E}">
        <p14:creationId xmlns:p14="http://schemas.microsoft.com/office/powerpoint/2010/main" val="3320218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304713" y="1213806"/>
            <a:ext cx="7291245"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tecnologie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sono dunque incluse nella più ampia famiglia delle tecnologie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Distributed</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Ledger</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ossia sistemi che si basano su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registro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distribuito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può essere letto e modificato da più nodi di una rete.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validare le modifiche da effettuare al registro, in assenza di un ente centrale, i nodi devono raggiungere il consenso.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modalità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con cui si raggiunge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consenso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struttura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registro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sono alcune delle caratteristiche che connotano le diverse tecnologie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Distributed</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Ledger</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286788"/>
            <a:ext cx="11269662" cy="769441"/>
          </a:xfrm>
        </p:spPr>
        <p:txBody>
          <a:bodyPr/>
          <a:lstStyle/>
          <a:p>
            <a:r>
              <a:rPr lang="it-IT">
                <a:solidFill>
                  <a:schemeClr val="tx1"/>
                </a:solidFill>
              </a:rPr>
              <a:t>Blockchain</a:t>
            </a:r>
            <a:br>
              <a:rPr lang="it-IT">
                <a:solidFill>
                  <a:schemeClr val="tx1"/>
                </a:solidFill>
              </a:rPr>
            </a:br>
            <a:endParaRPr lang="it-IT" dirty="0">
              <a:solidFill>
                <a:schemeClr val="tx1"/>
              </a:solidFill>
            </a:endParaRPr>
          </a:p>
        </p:txBody>
      </p:sp>
      <p:pic>
        <p:nvPicPr>
          <p:cNvPr id="5" name="Immagine 4" descr="Immagine che contiene testo, elettronico, tastiera&#10;&#10;Descrizione generata automaticamente">
            <a:extLst>
              <a:ext uri="{FF2B5EF4-FFF2-40B4-BE49-F238E27FC236}">
                <a16:creationId xmlns:a16="http://schemas.microsoft.com/office/drawing/2014/main" id="{61E14583-8F41-08F0-5B7D-9E589C7FC950}"/>
              </a:ext>
            </a:extLst>
          </p:cNvPr>
          <p:cNvPicPr>
            <a:picLocks noChangeAspect="1"/>
          </p:cNvPicPr>
          <p:nvPr/>
        </p:nvPicPr>
        <p:blipFill>
          <a:blip r:embed="rId2"/>
          <a:stretch>
            <a:fillRect/>
          </a:stretch>
        </p:blipFill>
        <p:spPr>
          <a:xfrm>
            <a:off x="468313" y="2231300"/>
            <a:ext cx="3721543" cy="2692391"/>
          </a:xfrm>
          <a:prstGeom prst="rect">
            <a:avLst/>
          </a:prstGeom>
        </p:spPr>
      </p:pic>
    </p:spTree>
    <p:extLst>
      <p:ext uri="{BB962C8B-B14F-4D97-AF65-F5344CB8AC3E}">
        <p14:creationId xmlns:p14="http://schemas.microsoft.com/office/powerpoint/2010/main" val="139277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232694"/>
            <a:ext cx="6065657"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quindi una sottofamiglia di tecnologie, o come viene spesso precisato, un insieme di tecnologie, in cui il registro è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strutturato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come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catena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blocchi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contenenti le transazioni e il consenso è distribuito su tutti i nodi della rete.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Tutti i nodi possono partecipare al processo di validazione delle transazioni da includere nel registro.</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286788"/>
            <a:ext cx="11269662" cy="769441"/>
          </a:xfrm>
        </p:spPr>
        <p:txBody>
          <a:bodyPr/>
          <a:lstStyle/>
          <a:p>
            <a:r>
              <a:rPr lang="it-IT">
                <a:solidFill>
                  <a:schemeClr val="tx1"/>
                </a:solidFill>
              </a:rPr>
              <a:t>Blockchain</a:t>
            </a:r>
            <a:br>
              <a:rPr lang="it-IT">
                <a:solidFill>
                  <a:schemeClr val="tx1"/>
                </a:solidFill>
              </a:rPr>
            </a:br>
            <a:endParaRPr lang="it-IT" dirty="0">
              <a:solidFill>
                <a:schemeClr val="tx1"/>
              </a:solidFill>
            </a:endParaRPr>
          </a:p>
        </p:txBody>
      </p:sp>
      <p:pic>
        <p:nvPicPr>
          <p:cNvPr id="4" name="Immagine 3">
            <a:extLst>
              <a:ext uri="{FF2B5EF4-FFF2-40B4-BE49-F238E27FC236}">
                <a16:creationId xmlns:a16="http://schemas.microsoft.com/office/drawing/2014/main" id="{FAE32093-7C83-3977-F993-593579764B9A}"/>
              </a:ext>
            </a:extLst>
          </p:cNvPr>
          <p:cNvPicPr>
            <a:picLocks noChangeAspect="1"/>
          </p:cNvPicPr>
          <p:nvPr/>
        </p:nvPicPr>
        <p:blipFill>
          <a:blip r:embed="rId2"/>
          <a:stretch>
            <a:fillRect/>
          </a:stretch>
        </p:blipFill>
        <p:spPr>
          <a:xfrm>
            <a:off x="7013331" y="2001402"/>
            <a:ext cx="4441414" cy="3119238"/>
          </a:xfrm>
          <a:prstGeom prst="rect">
            <a:avLst/>
          </a:prstGeom>
        </p:spPr>
      </p:pic>
    </p:spTree>
    <p:extLst>
      <p:ext uri="{BB962C8B-B14F-4D97-AF65-F5344CB8AC3E}">
        <p14:creationId xmlns:p14="http://schemas.microsoft.com/office/powerpoint/2010/main" val="343043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232694"/>
            <a:ext cx="6065657"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Un'Architettura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sostanza,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'custodisce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un deposito di dati formalmente costituito da una lista di record che continua a crescere, ma che resiste ad eventuali modifiche.</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Tutto inizia nel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2008</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anno che tutti ricordiamo per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tracollo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sistema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finanziario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globale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cui ancora oggi sentiamo le conseguenze.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286788"/>
            <a:ext cx="11269662" cy="769441"/>
          </a:xfrm>
        </p:spPr>
        <p:txBody>
          <a:bodyPr/>
          <a:lstStyle/>
          <a:p>
            <a:r>
              <a:rPr lang="it-IT">
                <a:solidFill>
                  <a:schemeClr val="tx1"/>
                </a:solidFill>
              </a:rPr>
              <a:t>Architetture di Blockchain</a:t>
            </a:r>
            <a:br>
              <a:rPr lang="it-IT">
                <a:solidFill>
                  <a:schemeClr val="tx1"/>
                </a:solidFill>
              </a:rPr>
            </a:br>
            <a:endParaRPr lang="it-IT" dirty="0">
              <a:solidFill>
                <a:schemeClr val="tx1"/>
              </a:solidFill>
            </a:endParaRPr>
          </a:p>
        </p:txBody>
      </p:sp>
      <p:pic>
        <p:nvPicPr>
          <p:cNvPr id="5" name="Immagine 4">
            <a:extLst>
              <a:ext uri="{FF2B5EF4-FFF2-40B4-BE49-F238E27FC236}">
                <a16:creationId xmlns:a16="http://schemas.microsoft.com/office/drawing/2014/main" id="{B1450B9E-1AC0-E05D-D153-8F5D24EB013A}"/>
              </a:ext>
            </a:extLst>
          </p:cNvPr>
          <p:cNvPicPr>
            <a:picLocks noChangeAspect="1"/>
          </p:cNvPicPr>
          <p:nvPr/>
        </p:nvPicPr>
        <p:blipFill>
          <a:blip r:embed="rId2"/>
          <a:stretch>
            <a:fillRect/>
          </a:stretch>
        </p:blipFill>
        <p:spPr>
          <a:xfrm>
            <a:off x="6977575" y="1710925"/>
            <a:ext cx="4890955" cy="4088087"/>
          </a:xfrm>
          <a:prstGeom prst="rect">
            <a:avLst/>
          </a:prstGeom>
        </p:spPr>
      </p:pic>
    </p:spTree>
    <p:extLst>
      <p:ext uri="{BB962C8B-B14F-4D97-AF65-F5344CB8AC3E}">
        <p14:creationId xmlns:p14="http://schemas.microsoft.com/office/powerpoint/2010/main" val="1724877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646716" y="1232694"/>
            <a:ext cx="10912856"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a:t>
            </a:r>
            <a:r>
              <a:rPr lang="it-IT" sz="2400">
                <a:solidFill>
                  <a:srgbClr val="5F5858"/>
                </a:solidFill>
                <a:latin typeface="Domine"/>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Satoshi Nakamoto, personaggio attorno al quale tutt’oggi aleggia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nube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mistero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pubblica il protocollo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Bitcoin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attraverso un white paper nel quale viene descritta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un’architettura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tecnologica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atta a reggere la circolazione di bitcoin,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criptovaluta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ossia moneta digitale la cui implementazione si basa sui principi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crittografia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convalidare le transazioni e la generazione di moneta stessa</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moneta transita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liberamente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tra gli utenti senza costi sulle operazioni e senza il controllo di un organo centrale.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Bitcoin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con la maiuscola indica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l’architettura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tecnologica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cui sono stati rilasciati dettagli e codice nel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2009</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bitcoin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con la minuscola indica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moneta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digitale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criptata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la cui prima emissione risale al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2010</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286788"/>
            <a:ext cx="11269662" cy="769441"/>
          </a:xfrm>
        </p:spPr>
        <p:txBody>
          <a:bodyPr/>
          <a:lstStyle/>
          <a:p>
            <a:r>
              <a:rPr lang="it-IT">
                <a:solidFill>
                  <a:schemeClr val="tx1"/>
                </a:solidFill>
              </a:rPr>
              <a:t>Architetture di Blockchain</a:t>
            </a:r>
            <a:br>
              <a:rPr lang="it-IT">
                <a:solidFill>
                  <a:schemeClr val="tx1"/>
                </a:solidFill>
              </a:rPr>
            </a:br>
            <a:endParaRPr lang="it-IT" dirty="0">
              <a:solidFill>
                <a:schemeClr val="tx1"/>
              </a:solidFill>
            </a:endParaRPr>
          </a:p>
        </p:txBody>
      </p:sp>
    </p:spTree>
    <p:extLst>
      <p:ext uri="{BB962C8B-B14F-4D97-AF65-F5344CB8AC3E}">
        <p14:creationId xmlns:p14="http://schemas.microsoft.com/office/powerpoint/2010/main" val="108313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2433711" y="1232694"/>
            <a:ext cx="9304264"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L’architettura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regge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la fiducia distribuita è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La grande rivoluzione, da un punto di vista teorico, sta proprio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nell’assenza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intermediari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come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banca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il libro contabile, il cosiddetto bank ledger, ossia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libro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mastro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sul quale viene registrata tutta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contabilità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banca.</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Questo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libro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mastro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ora diventa in realtà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distributed</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ledger</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accessibile da qualsiasi utente che effettui una transazione ed entri quindi a far parte della ‘catena di distribuzione’, cui è affidato il controllo dell’intero sistema o di una parte di esso (tutte le informazioni del ‘libro mastro’ sono distribuite e condivise da tutti i soggetti del network, cioè da coloro che partecipano alla Blockchain).</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286788"/>
            <a:ext cx="11269662" cy="769441"/>
          </a:xfrm>
        </p:spPr>
        <p:txBody>
          <a:bodyPr/>
          <a:lstStyle/>
          <a:p>
            <a:r>
              <a:rPr lang="it-IT">
                <a:solidFill>
                  <a:schemeClr val="tx1"/>
                </a:solidFill>
              </a:rPr>
              <a:t>Architetture di Blockchain</a:t>
            </a:r>
            <a:br>
              <a:rPr lang="it-IT">
                <a:solidFill>
                  <a:schemeClr val="tx1"/>
                </a:solidFill>
              </a:rPr>
            </a:br>
            <a:endParaRPr lang="it-IT" dirty="0">
              <a:solidFill>
                <a:schemeClr val="tx1"/>
              </a:solidFill>
            </a:endParaRPr>
          </a:p>
        </p:txBody>
      </p:sp>
      <p:pic>
        <p:nvPicPr>
          <p:cNvPr id="9" name="Immagine 8" descr="Immagine che contiene diagramma&#10;&#10;Descrizione generata automaticamente">
            <a:extLst>
              <a:ext uri="{FF2B5EF4-FFF2-40B4-BE49-F238E27FC236}">
                <a16:creationId xmlns:a16="http://schemas.microsoft.com/office/drawing/2014/main" id="{23BD3C40-D5B7-4378-9A31-5DEE467A3F50}"/>
              </a:ext>
            </a:extLst>
          </p:cNvPr>
          <p:cNvPicPr>
            <a:picLocks noChangeAspect="1"/>
          </p:cNvPicPr>
          <p:nvPr/>
        </p:nvPicPr>
        <p:blipFill>
          <a:blip r:embed="rId2"/>
          <a:stretch>
            <a:fillRect/>
          </a:stretch>
        </p:blipFill>
        <p:spPr>
          <a:xfrm>
            <a:off x="154744" y="2025748"/>
            <a:ext cx="2152358" cy="2500532"/>
          </a:xfrm>
          <a:prstGeom prst="rect">
            <a:avLst/>
          </a:prstGeom>
        </p:spPr>
      </p:pic>
    </p:spTree>
    <p:extLst>
      <p:ext uri="{BB962C8B-B14F-4D97-AF65-F5344CB8AC3E}">
        <p14:creationId xmlns:p14="http://schemas.microsoft.com/office/powerpoint/2010/main" val="2124004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232399" y="1232694"/>
            <a:ext cx="6505575"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Sebbene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Nakamoto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abbia dato il via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all’architettura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Bitcoin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(cioè l’infrastruttura che sottende alla circolazione della moneta criptata bitcoin), in poco tempo il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concetto di Blockchain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ha preso il sopravvento.</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stato dunque identificata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con Bitcoin, identificando appunto con esso il nome dell’infrastruttura e preferendo parlare di Blockchain e non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Bitcoin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evitare che venga culturalmente associata solo alla moneta bitcoin.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286788"/>
            <a:ext cx="11269662" cy="769441"/>
          </a:xfrm>
        </p:spPr>
        <p:txBody>
          <a:bodyPr/>
          <a:lstStyle/>
          <a:p>
            <a:r>
              <a:rPr lang="it-IT">
                <a:solidFill>
                  <a:schemeClr val="tx1"/>
                </a:solidFill>
              </a:rPr>
              <a:t>Architetture di Blockchain</a:t>
            </a:r>
            <a:br>
              <a:rPr lang="it-IT">
                <a:solidFill>
                  <a:schemeClr val="tx1"/>
                </a:solidFill>
              </a:rPr>
            </a:br>
            <a:endParaRPr lang="it-IT" dirty="0">
              <a:solidFill>
                <a:schemeClr val="tx1"/>
              </a:solidFill>
            </a:endParaRPr>
          </a:p>
        </p:txBody>
      </p:sp>
      <p:pic>
        <p:nvPicPr>
          <p:cNvPr id="8" name="Immagine 7">
            <a:extLst>
              <a:ext uri="{FF2B5EF4-FFF2-40B4-BE49-F238E27FC236}">
                <a16:creationId xmlns:a16="http://schemas.microsoft.com/office/drawing/2014/main" id="{89FDE205-8211-F6E6-B1D7-A3A51945A227}"/>
              </a:ext>
            </a:extLst>
          </p:cNvPr>
          <p:cNvPicPr>
            <a:picLocks noChangeAspect="1"/>
          </p:cNvPicPr>
          <p:nvPr/>
        </p:nvPicPr>
        <p:blipFill>
          <a:blip r:embed="rId2"/>
          <a:stretch>
            <a:fillRect/>
          </a:stretch>
        </p:blipFill>
        <p:spPr>
          <a:xfrm>
            <a:off x="692150" y="2527300"/>
            <a:ext cx="4368718" cy="2446482"/>
          </a:xfrm>
          <a:prstGeom prst="rect">
            <a:avLst/>
          </a:prstGeom>
        </p:spPr>
      </p:pic>
    </p:spTree>
    <p:extLst>
      <p:ext uri="{BB962C8B-B14F-4D97-AF65-F5344CB8AC3E}">
        <p14:creationId xmlns:p14="http://schemas.microsoft.com/office/powerpoint/2010/main" val="582468830"/>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2.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3.xml><?xml version="1.0" encoding="utf-8"?>
<ds:datastoreItem xmlns:ds="http://schemas.openxmlformats.org/officeDocument/2006/customXml" ds:itemID="{3EF378BC-F4D0-4510-B4EC-07B6EFE18CF8}">
  <ds:schemaRef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679261c3-551f-4e86-913f-177e0e529669"/>
    <ds:schemaRef ds:uri="459159c4-d20a-4ff3-9b11-fbd127bd52e5"/>
    <ds:schemaRef ds:uri="http://schemas.microsoft.com/office/2006/documentManagement/types"/>
    <ds:schemaRef ds:uri="c58f2efd-82a8-4ecf-b395-8c25e928921d"/>
    <ds:schemaRef ds:uri="http://www.w3.org/XML/1998/namespace"/>
    <ds:schemaRef ds:uri="http://purl.org/dc/dcmitype/"/>
  </ds:schemaRefs>
</ds:datastoreItem>
</file>

<file path=customXml/itemProps4.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18700</TotalTime>
  <Words>857</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Caratteri utilizzati</vt:lpstr>
      </vt:variant>
      <vt:variant>
        <vt:i4>11</vt:i4>
      </vt:variant>
      <vt:variant>
        <vt:lpstr>Tema</vt:lpstr>
      </vt:variant>
      <vt:variant>
        <vt:i4>1</vt:i4>
      </vt:variant>
      <vt:variant>
        <vt:lpstr>Titoli diapositive</vt:lpstr>
      </vt:variant>
      <vt:variant>
        <vt:i4>11</vt:i4>
      </vt:variant>
    </vt:vector>
  </HeadingPairs>
  <TitlesOfParts>
    <vt:vector size="23" baseType="lpstr">
      <vt:lpstr>Arial</vt:lpstr>
      <vt:lpstr>Arial Narrow</vt:lpstr>
      <vt:lpstr>Calibri</vt:lpstr>
      <vt:lpstr>Courier New</vt:lpstr>
      <vt:lpstr>Domine</vt:lpstr>
      <vt:lpstr>Gill Sans MT</vt:lpstr>
      <vt:lpstr>IBM Plex Sans</vt:lpstr>
      <vt:lpstr>Tahoma</vt:lpstr>
      <vt:lpstr>Times New Roman</vt:lpstr>
      <vt:lpstr>Wingdings</vt:lpstr>
      <vt:lpstr>Wingdings 2</vt:lpstr>
      <vt:lpstr>elenco puntato</vt:lpstr>
      <vt:lpstr>Distributed Ledger Technology </vt:lpstr>
      <vt:lpstr>Distributed Ledger Technology </vt:lpstr>
      <vt:lpstr>Distributed Ledger Technology </vt:lpstr>
      <vt:lpstr>Blockchain </vt:lpstr>
      <vt:lpstr>Blockchain </vt:lpstr>
      <vt:lpstr>Architetture di Blockchain </vt:lpstr>
      <vt:lpstr>Architetture di Blockchain </vt:lpstr>
      <vt:lpstr>Architetture di Blockchain </vt:lpstr>
      <vt:lpstr>Architetture di Blockchain </vt:lpstr>
      <vt:lpstr>Architetture di Blockchain </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521</cp:revision>
  <dcterms:created xsi:type="dcterms:W3CDTF">2020-06-26T06:32:12Z</dcterms:created>
  <dcterms:modified xsi:type="dcterms:W3CDTF">2023-04-01T17:57:40Z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