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02" r:id="rId2"/>
    <p:sldId id="303" r:id="rId3"/>
    <p:sldId id="266" r:id="rId4"/>
    <p:sldId id="284" r:id="rId5"/>
    <p:sldId id="305" r:id="rId6"/>
    <p:sldId id="306" r:id="rId7"/>
    <p:sldId id="307" r:id="rId8"/>
    <p:sldId id="308" r:id="rId9"/>
    <p:sldId id="309" r:id="rId10"/>
    <p:sldId id="262" r:id="rId11"/>
    <p:sldId id="310" r:id="rId12"/>
    <p:sldId id="314" r:id="rId13"/>
    <p:sldId id="311" r:id="rId14"/>
    <p:sldId id="312" r:id="rId15"/>
    <p:sldId id="313" r:id="rId16"/>
    <p:sldId id="315" r:id="rId17"/>
    <p:sldId id="316" r:id="rId18"/>
    <p:sldId id="304" r:id="rId19"/>
    <p:sldId id="283" r:id="rId20"/>
    <p:sldId id="285" r:id="rId21"/>
    <p:sldId id="271" r:id="rId22"/>
    <p:sldId id="317" r:id="rId23"/>
    <p:sldId id="318" r:id="rId24"/>
    <p:sldId id="319" r:id="rId25"/>
    <p:sldId id="287" r:id="rId26"/>
    <p:sldId id="286" r:id="rId27"/>
    <p:sldId id="288" r:id="rId28"/>
    <p:sldId id="274" r:id="rId29"/>
    <p:sldId id="258"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52" autoAdjust="0"/>
    <p:restoredTop sz="94660"/>
  </p:normalViewPr>
  <p:slideViewPr>
    <p:cSldViewPr snapToGrid="0">
      <p:cViewPr varScale="1">
        <p:scale>
          <a:sx n="109" d="100"/>
          <a:sy n="109" d="100"/>
        </p:scale>
        <p:origin x="44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C64A2-FC48-496C-AACC-30DE9069153B}" type="datetimeFigureOut">
              <a:rPr lang="it-IT" smtClean="0"/>
              <a:t>30/06/2022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3053E-8FEC-49DD-9951-58022E22EB41}" type="slidenum">
              <a:rPr lang="it-IT" smtClean="0"/>
              <a:t>‹N›</a:t>
            </a:fld>
            <a:endParaRPr lang="it-IT"/>
          </a:p>
        </p:txBody>
      </p:sp>
    </p:spTree>
    <p:extLst>
      <p:ext uri="{BB962C8B-B14F-4D97-AF65-F5344CB8AC3E}">
        <p14:creationId xmlns:p14="http://schemas.microsoft.com/office/powerpoint/2010/main" val="147293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pPr lvl="0" defTabSz="914400">
              <a:lnSpc>
                <a:spcPct val="100000"/>
              </a:lnSpc>
              <a:defRPr sz="1800"/>
            </a:pPr>
            <a:r>
              <a:rPr sz="1200" b="1" dirty="0">
                <a:latin typeface="Calibri"/>
                <a:ea typeface="Calibri"/>
                <a:cs typeface="Calibri"/>
                <a:sym typeface="Calibri"/>
              </a:rPr>
              <a:t>Slide </a:t>
            </a:r>
            <a:r>
              <a:rPr lang="it-IT" sz="1200" b="1" dirty="0">
                <a:latin typeface="Calibri"/>
                <a:ea typeface="Calibri"/>
                <a:cs typeface="Calibri"/>
                <a:sym typeface="Calibri"/>
              </a:rPr>
              <a:t>7</a:t>
            </a:r>
            <a:endParaRPr sz="1200" dirty="0">
              <a:latin typeface="Calibri"/>
              <a:ea typeface="Calibri"/>
              <a:cs typeface="Calibri"/>
              <a:sym typeface="Calibri"/>
            </a:endParaRPr>
          </a:p>
          <a:p>
            <a:pPr lvl="0" defTabSz="914400">
              <a:lnSpc>
                <a:spcPct val="100000"/>
              </a:lnSpc>
              <a:defRPr sz="1800"/>
            </a:pPr>
            <a:endParaRPr lang="it-IT" sz="1200" b="1" dirty="0">
              <a:latin typeface="Calibri"/>
              <a:ea typeface="Calibri"/>
              <a:cs typeface="Calibri"/>
              <a:sym typeface="Calibri"/>
            </a:endParaRPr>
          </a:p>
          <a:p>
            <a:pPr lvl="0" defTabSz="914400">
              <a:lnSpc>
                <a:spcPct val="100000"/>
              </a:lnSpc>
              <a:defRPr sz="1800"/>
            </a:pPr>
            <a:r>
              <a:rPr lang="en-US" sz="1800" dirty="0">
                <a:latin typeface="+mn-lt"/>
                <a:ea typeface="+mn-ea"/>
                <a:cs typeface="+mn-cs"/>
                <a:sym typeface="Helvetica Neue"/>
              </a:rPr>
              <a:t>Decision tree builds classification or regression models in the form of a tree structure. It breaks down a dataset into smaller and smaller subsets while at the same time an associated decision tree is incrementally developed. The final result is a tree with </a:t>
            </a:r>
            <a:r>
              <a:rPr lang="en-US" sz="1800" b="1" dirty="0">
                <a:latin typeface="+mn-lt"/>
                <a:ea typeface="+mn-ea"/>
                <a:cs typeface="+mn-cs"/>
                <a:sym typeface="Helvetica Neue"/>
              </a:rPr>
              <a:t>decision nodes</a:t>
            </a:r>
            <a:r>
              <a:rPr lang="en-US" sz="1800" dirty="0">
                <a:latin typeface="+mn-lt"/>
                <a:ea typeface="+mn-ea"/>
                <a:cs typeface="+mn-cs"/>
                <a:sym typeface="Helvetica Neue"/>
              </a:rPr>
              <a:t> and </a:t>
            </a:r>
            <a:r>
              <a:rPr lang="en-US" sz="1800" b="1" dirty="0">
                <a:latin typeface="+mn-lt"/>
                <a:ea typeface="+mn-ea"/>
                <a:cs typeface="+mn-cs"/>
                <a:sym typeface="Helvetica Neue"/>
              </a:rPr>
              <a:t>leaf nodes</a:t>
            </a:r>
            <a:r>
              <a:rPr lang="en-US" sz="1800" dirty="0">
                <a:latin typeface="+mn-lt"/>
                <a:ea typeface="+mn-ea"/>
                <a:cs typeface="+mn-cs"/>
                <a:sym typeface="Helvetica Neue"/>
              </a:rPr>
              <a:t>. A decision node (e.g., Outlook) has two or more branches (e.g., Sunny, Overcast and Rainy). Leaf node (e.g., Play) represents a classification or decision. The topmost decision node in a tree which corresponds to the best predictor called </a:t>
            </a:r>
            <a:r>
              <a:rPr lang="en-US" sz="1800" b="1" dirty="0">
                <a:latin typeface="+mn-lt"/>
                <a:ea typeface="+mn-ea"/>
                <a:cs typeface="+mn-cs"/>
                <a:sym typeface="Helvetica Neue"/>
              </a:rPr>
              <a:t>root node</a:t>
            </a:r>
            <a:r>
              <a:rPr lang="en-US" sz="1800" dirty="0">
                <a:latin typeface="+mn-lt"/>
                <a:ea typeface="+mn-ea"/>
                <a:cs typeface="+mn-cs"/>
                <a:sym typeface="Helvetica Neue"/>
              </a:rPr>
              <a:t>. Decision trees can handle both categorical and numerical data. </a:t>
            </a:r>
            <a:r>
              <a:rPr lang="en-US" sz="1200" dirty="0"/>
              <a:t> </a:t>
            </a:r>
          </a:p>
          <a:p>
            <a:pPr lvl="0" defTabSz="914400">
              <a:lnSpc>
                <a:spcPct val="100000"/>
              </a:lnSpc>
              <a:defRPr sz="1800"/>
            </a:pPr>
            <a:endParaRPr lang="en-US" sz="1200" dirty="0"/>
          </a:p>
          <a:p>
            <a:r>
              <a:rPr lang="en-US" sz="2200" b="1" dirty="0">
                <a:latin typeface="+mn-lt"/>
                <a:ea typeface="+mn-ea"/>
                <a:cs typeface="+mn-cs"/>
                <a:sym typeface="Helvetica Neue"/>
              </a:rPr>
              <a:t>Algorithm</a:t>
            </a:r>
            <a:endParaRPr lang="en-US" sz="1200" b="1" dirty="0"/>
          </a:p>
          <a:p>
            <a:r>
              <a:rPr lang="en-US" sz="2200" dirty="0">
                <a:latin typeface="+mn-lt"/>
                <a:ea typeface="+mn-ea"/>
                <a:cs typeface="+mn-cs"/>
                <a:sym typeface="Helvetica Neue"/>
              </a:rPr>
              <a:t>The core algorithm for building decision trees called </a:t>
            </a:r>
            <a:r>
              <a:rPr lang="en-US" sz="2200" b="1" dirty="0">
                <a:latin typeface="+mn-lt"/>
                <a:ea typeface="+mn-ea"/>
                <a:cs typeface="+mn-cs"/>
                <a:sym typeface="Helvetica Neue"/>
              </a:rPr>
              <a:t>ID3</a:t>
            </a:r>
            <a:r>
              <a:rPr lang="en-US" sz="2200" dirty="0">
                <a:latin typeface="+mn-lt"/>
                <a:ea typeface="+mn-ea"/>
                <a:cs typeface="+mn-cs"/>
                <a:sym typeface="Helvetica Neue"/>
              </a:rPr>
              <a:t> by J. R. Quinlan which employs a top-down, greedy search through the space of possible branches with no backtracking. ID3 uses </a:t>
            </a:r>
            <a:r>
              <a:rPr lang="en-US" sz="2200" i="1" dirty="0">
                <a:latin typeface="+mn-lt"/>
                <a:ea typeface="+mn-ea"/>
                <a:cs typeface="+mn-cs"/>
                <a:sym typeface="Helvetica Neue"/>
              </a:rPr>
              <a:t>Entropy</a:t>
            </a:r>
            <a:r>
              <a:rPr lang="en-US" sz="2200" dirty="0">
                <a:latin typeface="+mn-lt"/>
                <a:ea typeface="+mn-ea"/>
                <a:cs typeface="+mn-cs"/>
                <a:sym typeface="Helvetica Neue"/>
              </a:rPr>
              <a:t> and </a:t>
            </a:r>
            <a:r>
              <a:rPr lang="en-US" sz="2200" i="1" dirty="0">
                <a:latin typeface="+mn-lt"/>
                <a:ea typeface="+mn-ea"/>
                <a:cs typeface="+mn-cs"/>
                <a:sym typeface="Helvetica Neue"/>
              </a:rPr>
              <a:t>Information Gain</a:t>
            </a:r>
            <a:r>
              <a:rPr lang="en-US" sz="2200" dirty="0">
                <a:latin typeface="+mn-lt"/>
                <a:ea typeface="+mn-ea"/>
                <a:cs typeface="+mn-cs"/>
                <a:sym typeface="Helvetica Neue"/>
              </a:rPr>
              <a:t> to construct a decision tree.</a:t>
            </a:r>
            <a:r>
              <a:rPr lang="en-US" sz="1200" dirty="0"/>
              <a:t> </a:t>
            </a:r>
          </a:p>
          <a:p>
            <a:endParaRPr lang="en-US" sz="1200" dirty="0"/>
          </a:p>
          <a:p>
            <a:r>
              <a:rPr lang="en-US" sz="2200" b="1" dirty="0">
                <a:latin typeface="+mn-lt"/>
                <a:ea typeface="+mn-ea"/>
                <a:cs typeface="+mn-cs"/>
                <a:sym typeface="Helvetica Neue"/>
              </a:rPr>
              <a:t>Entropy</a:t>
            </a:r>
            <a:r>
              <a:rPr lang="en-US" sz="1200" dirty="0"/>
              <a:t> </a:t>
            </a:r>
            <a:r>
              <a:rPr lang="en-US" sz="2200" dirty="0">
                <a:latin typeface="+mn-lt"/>
                <a:ea typeface="+mn-ea"/>
                <a:cs typeface="+mn-cs"/>
                <a:sym typeface="Helvetica Neue"/>
              </a:rPr>
              <a:t>A decision tree is built top-down from a root node and involves partitioning the data into subsets that contain instances with similar values (homogenous). ID3 algorithm uses entropy to calculate the homogeneity of a sample. If the sample is completely homogeneous the entropy is zero and if the sample is an equally divided it has entropy of one.</a:t>
            </a:r>
          </a:p>
          <a:p>
            <a:endParaRPr lang="en-US" sz="2200" dirty="0">
              <a:latin typeface="+mn-lt"/>
              <a:ea typeface="+mn-ea"/>
              <a:cs typeface="+mn-cs"/>
              <a:sym typeface="Helvetica Neue"/>
            </a:endParaRPr>
          </a:p>
          <a:p>
            <a:r>
              <a:rPr lang="en-US" sz="2200" dirty="0">
                <a:latin typeface="+mn-lt"/>
                <a:ea typeface="+mn-ea"/>
                <a:cs typeface="+mn-cs"/>
                <a:sym typeface="Helvetica Neue"/>
              </a:rPr>
              <a:t>o build a decision tree, we need to calculate two types of entropy using frequency tables as follows:</a:t>
            </a:r>
          </a:p>
          <a:p>
            <a:r>
              <a:rPr lang="en-US" sz="2200" dirty="0">
                <a:latin typeface="+mn-lt"/>
                <a:ea typeface="+mn-ea"/>
                <a:cs typeface="+mn-cs"/>
                <a:sym typeface="Helvetica Neue"/>
              </a:rPr>
              <a:t>a)</a:t>
            </a:r>
            <a:r>
              <a:rPr lang="en-US" sz="2200" baseline="0" dirty="0">
                <a:latin typeface="+mn-lt"/>
                <a:ea typeface="+mn-ea"/>
                <a:cs typeface="+mn-cs"/>
                <a:sym typeface="Helvetica Neue"/>
              </a:rPr>
              <a:t> E</a:t>
            </a:r>
            <a:r>
              <a:rPr lang="en-US" sz="2200" dirty="0">
                <a:latin typeface="+mn-lt"/>
                <a:ea typeface="+mn-ea"/>
                <a:cs typeface="+mn-cs"/>
                <a:sym typeface="Helvetica Neue"/>
              </a:rPr>
              <a:t>ntropy using the frequency table of one attribute:</a:t>
            </a:r>
          </a:p>
          <a:p>
            <a:pPr marL="0" indent="0">
              <a:buNone/>
            </a:pPr>
            <a:r>
              <a:rPr lang="en-US" sz="2200" dirty="0">
                <a:latin typeface="+mn-lt"/>
                <a:ea typeface="+mn-ea"/>
                <a:cs typeface="+mn-cs"/>
                <a:sym typeface="Helvetica Neue"/>
              </a:rPr>
              <a:t>b) Entropy using the frequency table of two attributes:</a:t>
            </a:r>
            <a:endParaRPr lang="en-US" sz="1200" dirty="0"/>
          </a:p>
          <a:p>
            <a:pPr lvl="0" defTabSz="914400">
              <a:lnSpc>
                <a:spcPct val="100000"/>
              </a:lnSpc>
              <a:defRPr sz="1800"/>
            </a:pPr>
            <a:endParaRPr lang="en-US" sz="1200" b="1" dirty="0">
              <a:latin typeface="Calibri"/>
              <a:ea typeface="Calibri"/>
              <a:cs typeface="Calibri"/>
              <a:sym typeface="Calibri"/>
            </a:endParaRPr>
          </a:p>
          <a:p>
            <a:pPr lvl="0" defTabSz="914400">
              <a:lnSpc>
                <a:spcPct val="100000"/>
              </a:lnSpc>
              <a:defRPr sz="1800"/>
            </a:pPr>
            <a:r>
              <a:rPr lang="en-US" sz="1800" b="1" dirty="0">
                <a:latin typeface="+mn-lt"/>
                <a:ea typeface="+mn-ea"/>
                <a:cs typeface="+mn-cs"/>
                <a:sym typeface="Helvetica Neue"/>
              </a:rPr>
              <a:t>Information Gain</a:t>
            </a:r>
            <a:r>
              <a:rPr lang="en-US" sz="1200" dirty="0"/>
              <a:t> </a:t>
            </a:r>
            <a:r>
              <a:rPr lang="en-US" sz="1800" dirty="0">
                <a:latin typeface="+mn-lt"/>
                <a:ea typeface="+mn-ea"/>
                <a:cs typeface="+mn-cs"/>
                <a:sym typeface="Helvetica Neue"/>
              </a:rPr>
              <a:t>The information gain is based on the decrease in entropy after a dataset is split on an attribute. Constructing a decision tree is all about finding attribute that returns the highest information gain (i.e., the most homogeneous branches).</a:t>
            </a:r>
            <a:r>
              <a:rPr lang="en-US" sz="1200" dirty="0"/>
              <a:t> </a:t>
            </a:r>
          </a:p>
          <a:p>
            <a:pPr lvl="0" defTabSz="914400">
              <a:lnSpc>
                <a:spcPct val="100000"/>
              </a:lnSpc>
              <a:defRPr sz="1800"/>
            </a:pPr>
            <a:endParaRPr lang="en-US" sz="1200" i="1" dirty="0"/>
          </a:p>
          <a:p>
            <a:pPr lvl="0" defTabSz="914400">
              <a:lnSpc>
                <a:spcPct val="100000"/>
              </a:lnSpc>
              <a:defRPr sz="1800"/>
            </a:pPr>
            <a:r>
              <a:rPr lang="en-US" sz="1200" i="1" dirty="0"/>
              <a:t>Step 1</a:t>
            </a:r>
            <a:r>
              <a:rPr lang="en-US" sz="1800" dirty="0">
                <a:latin typeface="+mn-lt"/>
                <a:ea typeface="+mn-ea"/>
                <a:cs typeface="+mn-cs"/>
                <a:sym typeface="Helvetica Neue"/>
              </a:rPr>
              <a:t>: Calculate entropy of the target. </a:t>
            </a:r>
          </a:p>
          <a:p>
            <a:pPr lvl="0" defTabSz="914400">
              <a:lnSpc>
                <a:spcPct val="100000"/>
              </a:lnSpc>
              <a:defRPr sz="1800"/>
            </a:pPr>
            <a:endParaRPr lang="en-US" sz="1800" b="1" dirty="0">
              <a:latin typeface="+mn-lt"/>
              <a:ea typeface="+mn-ea"/>
              <a:cs typeface="+mn-cs"/>
              <a:sym typeface="Helvetica Neue"/>
            </a:endParaRPr>
          </a:p>
          <a:p>
            <a:pPr lvl="0" defTabSz="914400">
              <a:lnSpc>
                <a:spcPct val="100000"/>
              </a:lnSpc>
              <a:defRPr sz="1800"/>
            </a:pPr>
            <a:r>
              <a:rPr lang="en-US" sz="1200" i="1" dirty="0"/>
              <a:t>Step 2</a:t>
            </a:r>
            <a:r>
              <a:rPr lang="en-US" sz="1800" dirty="0">
                <a:latin typeface="+mn-lt"/>
                <a:ea typeface="+mn-ea"/>
                <a:cs typeface="+mn-cs"/>
                <a:sym typeface="Helvetica Neue"/>
              </a:rPr>
              <a:t>: 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 </a:t>
            </a:r>
          </a:p>
          <a:p>
            <a:pPr lvl="0" defTabSz="914400">
              <a:lnSpc>
                <a:spcPct val="100000"/>
              </a:lnSpc>
              <a:defRPr sz="1800"/>
            </a:pPr>
            <a:endParaRPr lang="en-US" sz="1800" b="1" dirty="0">
              <a:latin typeface="+mn-lt"/>
              <a:ea typeface="+mn-ea"/>
              <a:cs typeface="+mn-cs"/>
              <a:sym typeface="Helvetica Neue"/>
            </a:endParaRPr>
          </a:p>
          <a:p>
            <a:pPr lvl="0" defTabSz="914400">
              <a:lnSpc>
                <a:spcPct val="100000"/>
              </a:lnSpc>
              <a:defRPr sz="1800"/>
            </a:pPr>
            <a:r>
              <a:rPr lang="en-US" sz="1200" i="1" dirty="0"/>
              <a:t>Step 3</a:t>
            </a:r>
            <a:r>
              <a:rPr lang="en-US" sz="1800" dirty="0">
                <a:latin typeface="+mn-lt"/>
                <a:ea typeface="+mn-ea"/>
                <a:cs typeface="+mn-cs"/>
                <a:sym typeface="Helvetica Neue"/>
              </a:rPr>
              <a:t>: Choose attribute with the largest information gain as the decision node. </a:t>
            </a:r>
            <a:endParaRPr lang="en-US" sz="1200" b="1" dirty="0">
              <a:latin typeface="Calibri"/>
              <a:ea typeface="Calibri"/>
              <a:cs typeface="Calibri"/>
              <a:sym typeface="Calibri"/>
            </a:endParaRPr>
          </a:p>
          <a:p>
            <a:pPr lvl="0" defTabSz="914400">
              <a:lnSpc>
                <a:spcPct val="100000"/>
              </a:lnSpc>
              <a:defRPr sz="1800"/>
            </a:pPr>
            <a:endParaRPr lang="en-US" sz="1200" b="1" dirty="0">
              <a:latin typeface="Calibri"/>
              <a:ea typeface="Calibri"/>
              <a:cs typeface="Calibri"/>
              <a:sym typeface="Calibri"/>
            </a:endParaRPr>
          </a:p>
          <a:p>
            <a:pPr lvl="0" defTabSz="914400">
              <a:lnSpc>
                <a:spcPct val="100000"/>
              </a:lnSpc>
              <a:defRPr sz="1800"/>
            </a:pPr>
            <a:r>
              <a:rPr lang="en-US" sz="1200" i="1" dirty="0"/>
              <a:t>Step 4a</a:t>
            </a:r>
            <a:r>
              <a:rPr lang="en-US" sz="1800" dirty="0">
                <a:latin typeface="+mn-lt"/>
                <a:ea typeface="+mn-ea"/>
                <a:cs typeface="+mn-cs"/>
                <a:sym typeface="Helvetica Neue"/>
              </a:rPr>
              <a:t>: A branch with entropy of 0 is a leaf node.</a:t>
            </a:r>
          </a:p>
          <a:p>
            <a:pPr lvl="0" defTabSz="914400">
              <a:lnSpc>
                <a:spcPct val="100000"/>
              </a:lnSpc>
              <a:defRPr sz="1800"/>
            </a:pPr>
            <a:endParaRPr lang="en-US" sz="1800" b="1" dirty="0">
              <a:latin typeface="+mn-lt"/>
              <a:ea typeface="+mn-ea"/>
              <a:cs typeface="+mn-cs"/>
              <a:sym typeface="Helvetica Neue"/>
            </a:endParaRPr>
          </a:p>
          <a:p>
            <a:pPr lvl="0" defTabSz="914400">
              <a:lnSpc>
                <a:spcPct val="100000"/>
              </a:lnSpc>
              <a:defRPr sz="1800"/>
            </a:pPr>
            <a:r>
              <a:rPr lang="en-US" sz="1200" i="1" dirty="0"/>
              <a:t>Step 4b</a:t>
            </a:r>
            <a:r>
              <a:rPr lang="en-US" sz="1800" dirty="0">
                <a:latin typeface="+mn-lt"/>
                <a:ea typeface="+mn-ea"/>
                <a:cs typeface="+mn-cs"/>
                <a:sym typeface="Helvetica Neue"/>
              </a:rPr>
              <a:t>: A branch with entropy more than 0 needs further splitting.</a:t>
            </a:r>
          </a:p>
          <a:p>
            <a:pPr lvl="0" defTabSz="914400">
              <a:lnSpc>
                <a:spcPct val="100000"/>
              </a:lnSpc>
              <a:defRPr sz="1800"/>
            </a:pPr>
            <a:endParaRPr lang="en-US" sz="1800" b="1" dirty="0">
              <a:latin typeface="+mn-lt"/>
              <a:ea typeface="+mn-ea"/>
              <a:cs typeface="+mn-cs"/>
              <a:sym typeface="Helvetica Neue"/>
            </a:endParaRPr>
          </a:p>
          <a:p>
            <a:pPr lvl="0" defTabSz="914400">
              <a:lnSpc>
                <a:spcPct val="100000"/>
              </a:lnSpc>
              <a:defRPr sz="1800"/>
            </a:pPr>
            <a:r>
              <a:rPr lang="en-US" sz="1200" i="1" dirty="0"/>
              <a:t>Step 5</a:t>
            </a:r>
            <a:r>
              <a:rPr lang="en-US" sz="1800" dirty="0">
                <a:latin typeface="+mn-lt"/>
                <a:ea typeface="+mn-ea"/>
                <a:cs typeface="+mn-cs"/>
                <a:sym typeface="Helvetica Neue"/>
              </a:rPr>
              <a:t>: The ID3 algorithm is run recursively on the non-leaf branches, until all data is classified.</a:t>
            </a:r>
            <a:endParaRPr lang="en-US" sz="1200" b="1" dirty="0">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pPr lvl="0" defTabSz="914400">
              <a:lnSpc>
                <a:spcPct val="100000"/>
              </a:lnSpc>
              <a:defRPr sz="1800"/>
            </a:pPr>
            <a:r>
              <a:rPr sz="1200" b="1" dirty="0">
                <a:latin typeface="Calibri"/>
                <a:ea typeface="Calibri"/>
                <a:cs typeface="Calibri"/>
                <a:sym typeface="Calibri"/>
              </a:rPr>
              <a:t>Slide </a:t>
            </a:r>
            <a:r>
              <a:rPr lang="it-IT" sz="1200" b="1" dirty="0">
                <a:latin typeface="Calibri"/>
                <a:ea typeface="Calibri"/>
                <a:cs typeface="Calibri"/>
                <a:sym typeface="Calibri"/>
              </a:rPr>
              <a:t>7</a:t>
            </a:r>
            <a:endParaRPr sz="1200" dirty="0">
              <a:latin typeface="Calibri"/>
              <a:ea typeface="Calibri"/>
              <a:cs typeface="Calibri"/>
              <a:sym typeface="Calibri"/>
            </a:endParaRPr>
          </a:p>
          <a:p>
            <a:pPr lvl="0" defTabSz="914400">
              <a:lnSpc>
                <a:spcPct val="100000"/>
              </a:lnSpc>
              <a:defRPr sz="1800"/>
            </a:pPr>
            <a:endParaRPr lang="it-IT" sz="1200" b="1" dirty="0">
              <a:latin typeface="Calibri"/>
              <a:ea typeface="Calibri"/>
              <a:cs typeface="Calibri"/>
              <a:sym typeface="Calibri"/>
            </a:endParaRPr>
          </a:p>
          <a:p>
            <a:pPr lvl="0" defTabSz="914400">
              <a:lnSpc>
                <a:spcPct val="100000"/>
              </a:lnSpc>
              <a:defRPr sz="1800"/>
            </a:pPr>
            <a:r>
              <a:rPr lang="en-US" sz="1800" dirty="0">
                <a:latin typeface="+mn-lt"/>
                <a:ea typeface="+mn-ea"/>
                <a:cs typeface="+mn-cs"/>
                <a:sym typeface="Helvetica Neue"/>
              </a:rPr>
              <a:t>Decision tree builds classification or regression models in the form of a tree structure. It breaks down a dataset into smaller and smaller subsets while at the same time an associated decision tree is incrementally developed. The final result is a tree with </a:t>
            </a:r>
            <a:r>
              <a:rPr lang="en-US" sz="1800" b="1" dirty="0">
                <a:latin typeface="+mn-lt"/>
                <a:ea typeface="+mn-ea"/>
                <a:cs typeface="+mn-cs"/>
                <a:sym typeface="Helvetica Neue"/>
              </a:rPr>
              <a:t>decision nodes</a:t>
            </a:r>
            <a:r>
              <a:rPr lang="en-US" sz="1800" dirty="0">
                <a:latin typeface="+mn-lt"/>
                <a:ea typeface="+mn-ea"/>
                <a:cs typeface="+mn-cs"/>
                <a:sym typeface="Helvetica Neue"/>
              </a:rPr>
              <a:t> and </a:t>
            </a:r>
            <a:r>
              <a:rPr lang="en-US" sz="1800" b="1" dirty="0">
                <a:latin typeface="+mn-lt"/>
                <a:ea typeface="+mn-ea"/>
                <a:cs typeface="+mn-cs"/>
                <a:sym typeface="Helvetica Neue"/>
              </a:rPr>
              <a:t>leaf nodes</a:t>
            </a:r>
            <a:r>
              <a:rPr lang="en-US" sz="1800" dirty="0">
                <a:latin typeface="+mn-lt"/>
                <a:ea typeface="+mn-ea"/>
                <a:cs typeface="+mn-cs"/>
                <a:sym typeface="Helvetica Neue"/>
              </a:rPr>
              <a:t>. A decision node (e.g., Outlook) has two or more branches (e.g., Sunny, Overcast and Rainy). Leaf node (e.g., Play) represents a classification or decision. The topmost decision node in a tree which corresponds to the best predictor called </a:t>
            </a:r>
            <a:r>
              <a:rPr lang="en-US" sz="1800" b="1" dirty="0">
                <a:latin typeface="+mn-lt"/>
                <a:ea typeface="+mn-ea"/>
                <a:cs typeface="+mn-cs"/>
                <a:sym typeface="Helvetica Neue"/>
              </a:rPr>
              <a:t>root node</a:t>
            </a:r>
            <a:r>
              <a:rPr lang="en-US" sz="1800" dirty="0">
                <a:latin typeface="+mn-lt"/>
                <a:ea typeface="+mn-ea"/>
                <a:cs typeface="+mn-cs"/>
                <a:sym typeface="Helvetica Neue"/>
              </a:rPr>
              <a:t>. Decision trees can handle both categorical and numerical data. </a:t>
            </a:r>
            <a:r>
              <a:rPr lang="en-US" sz="1200" dirty="0"/>
              <a:t> </a:t>
            </a:r>
          </a:p>
          <a:p>
            <a:pPr lvl="0" defTabSz="914400">
              <a:lnSpc>
                <a:spcPct val="100000"/>
              </a:lnSpc>
              <a:defRPr sz="1800"/>
            </a:pPr>
            <a:endParaRPr lang="en-US" sz="1200" dirty="0"/>
          </a:p>
          <a:p>
            <a:r>
              <a:rPr lang="en-US" sz="2200" b="1" dirty="0">
                <a:latin typeface="+mn-lt"/>
                <a:ea typeface="+mn-ea"/>
                <a:cs typeface="+mn-cs"/>
                <a:sym typeface="Helvetica Neue"/>
              </a:rPr>
              <a:t>Algorithm</a:t>
            </a:r>
            <a:endParaRPr lang="en-US" sz="1200" b="1" dirty="0"/>
          </a:p>
          <a:p>
            <a:r>
              <a:rPr lang="en-US" sz="2200" dirty="0">
                <a:latin typeface="+mn-lt"/>
                <a:ea typeface="+mn-ea"/>
                <a:cs typeface="+mn-cs"/>
                <a:sym typeface="Helvetica Neue"/>
              </a:rPr>
              <a:t>The core algorithm for building decision trees called </a:t>
            </a:r>
            <a:r>
              <a:rPr lang="en-US" sz="2200" b="1" dirty="0">
                <a:latin typeface="+mn-lt"/>
                <a:ea typeface="+mn-ea"/>
                <a:cs typeface="+mn-cs"/>
                <a:sym typeface="Helvetica Neue"/>
              </a:rPr>
              <a:t>ID3</a:t>
            </a:r>
            <a:r>
              <a:rPr lang="en-US" sz="2200" dirty="0">
                <a:latin typeface="+mn-lt"/>
                <a:ea typeface="+mn-ea"/>
                <a:cs typeface="+mn-cs"/>
                <a:sym typeface="Helvetica Neue"/>
              </a:rPr>
              <a:t> by J. R. Quinlan which employs a top-down, greedy search through the space of possible branches with no backtracking. ID3 uses </a:t>
            </a:r>
            <a:r>
              <a:rPr lang="en-US" sz="2200" i="1" dirty="0">
                <a:latin typeface="+mn-lt"/>
                <a:ea typeface="+mn-ea"/>
                <a:cs typeface="+mn-cs"/>
                <a:sym typeface="Helvetica Neue"/>
              </a:rPr>
              <a:t>Entropy</a:t>
            </a:r>
            <a:r>
              <a:rPr lang="en-US" sz="2200" dirty="0">
                <a:latin typeface="+mn-lt"/>
                <a:ea typeface="+mn-ea"/>
                <a:cs typeface="+mn-cs"/>
                <a:sym typeface="Helvetica Neue"/>
              </a:rPr>
              <a:t> and </a:t>
            </a:r>
            <a:r>
              <a:rPr lang="en-US" sz="2200" i="1" dirty="0">
                <a:latin typeface="+mn-lt"/>
                <a:ea typeface="+mn-ea"/>
                <a:cs typeface="+mn-cs"/>
                <a:sym typeface="Helvetica Neue"/>
              </a:rPr>
              <a:t>Information Gain</a:t>
            </a:r>
            <a:r>
              <a:rPr lang="en-US" sz="2200" dirty="0">
                <a:latin typeface="+mn-lt"/>
                <a:ea typeface="+mn-ea"/>
                <a:cs typeface="+mn-cs"/>
                <a:sym typeface="Helvetica Neue"/>
              </a:rPr>
              <a:t> to construct a decision tree.</a:t>
            </a:r>
            <a:r>
              <a:rPr lang="en-US" sz="1200" dirty="0"/>
              <a:t> </a:t>
            </a:r>
          </a:p>
          <a:p>
            <a:endParaRPr lang="en-US" sz="1200" dirty="0"/>
          </a:p>
          <a:p>
            <a:r>
              <a:rPr lang="en-US" sz="2200" b="1" dirty="0">
                <a:latin typeface="+mn-lt"/>
                <a:ea typeface="+mn-ea"/>
                <a:cs typeface="+mn-cs"/>
                <a:sym typeface="Helvetica Neue"/>
              </a:rPr>
              <a:t>Entropy</a:t>
            </a:r>
            <a:r>
              <a:rPr lang="en-US" sz="1200" dirty="0"/>
              <a:t> </a:t>
            </a:r>
            <a:r>
              <a:rPr lang="en-US" sz="2200" dirty="0">
                <a:latin typeface="+mn-lt"/>
                <a:ea typeface="+mn-ea"/>
                <a:cs typeface="+mn-cs"/>
                <a:sym typeface="Helvetica Neue"/>
              </a:rPr>
              <a:t>A decision tree is built top-down from a root node and involves partitioning the data into subsets that contain instances with similar values (homogenous). ID3 algorithm uses entropy to calculate the homogeneity of a sample. If the sample is completely homogeneous the entropy is zero and if the sample is an equally divided it has entropy of one.</a:t>
            </a:r>
          </a:p>
          <a:p>
            <a:endParaRPr lang="en-US" sz="2200" dirty="0">
              <a:latin typeface="+mn-lt"/>
              <a:ea typeface="+mn-ea"/>
              <a:cs typeface="+mn-cs"/>
              <a:sym typeface="Helvetica Neue"/>
            </a:endParaRPr>
          </a:p>
          <a:p>
            <a:r>
              <a:rPr lang="en-US" sz="2200" dirty="0">
                <a:latin typeface="+mn-lt"/>
                <a:ea typeface="+mn-ea"/>
                <a:cs typeface="+mn-cs"/>
                <a:sym typeface="Helvetica Neue"/>
              </a:rPr>
              <a:t>o build a decision tree, we need to calculate two types of entropy using frequency tables as follows:</a:t>
            </a:r>
          </a:p>
          <a:p>
            <a:r>
              <a:rPr lang="en-US" sz="2200" dirty="0">
                <a:latin typeface="+mn-lt"/>
                <a:ea typeface="+mn-ea"/>
                <a:cs typeface="+mn-cs"/>
                <a:sym typeface="Helvetica Neue"/>
              </a:rPr>
              <a:t>a)</a:t>
            </a:r>
            <a:r>
              <a:rPr lang="en-US" sz="2200" baseline="0" dirty="0">
                <a:latin typeface="+mn-lt"/>
                <a:ea typeface="+mn-ea"/>
                <a:cs typeface="+mn-cs"/>
                <a:sym typeface="Helvetica Neue"/>
              </a:rPr>
              <a:t> E</a:t>
            </a:r>
            <a:r>
              <a:rPr lang="en-US" sz="2200" dirty="0">
                <a:latin typeface="+mn-lt"/>
                <a:ea typeface="+mn-ea"/>
                <a:cs typeface="+mn-cs"/>
                <a:sym typeface="Helvetica Neue"/>
              </a:rPr>
              <a:t>ntropy using the frequency table of one attribute:</a:t>
            </a:r>
          </a:p>
          <a:p>
            <a:pPr marL="0" indent="0">
              <a:buNone/>
            </a:pPr>
            <a:r>
              <a:rPr lang="en-US" sz="2200" dirty="0">
                <a:latin typeface="+mn-lt"/>
                <a:ea typeface="+mn-ea"/>
                <a:cs typeface="+mn-cs"/>
                <a:sym typeface="Helvetica Neue"/>
              </a:rPr>
              <a:t>b) Entropy using the frequency table of two attributes:</a:t>
            </a:r>
            <a:endParaRPr lang="en-US" sz="1200" dirty="0"/>
          </a:p>
          <a:p>
            <a:pPr lvl="0" defTabSz="914400">
              <a:lnSpc>
                <a:spcPct val="100000"/>
              </a:lnSpc>
              <a:defRPr sz="1800"/>
            </a:pPr>
            <a:endParaRPr lang="en-US" sz="1200" b="1" dirty="0">
              <a:latin typeface="Calibri"/>
              <a:ea typeface="Calibri"/>
              <a:cs typeface="Calibri"/>
              <a:sym typeface="Calibri"/>
            </a:endParaRPr>
          </a:p>
          <a:p>
            <a:pPr lvl="0" defTabSz="914400">
              <a:lnSpc>
                <a:spcPct val="100000"/>
              </a:lnSpc>
              <a:defRPr sz="1800"/>
            </a:pPr>
            <a:r>
              <a:rPr lang="en-US" sz="1800" b="1" dirty="0">
                <a:latin typeface="+mn-lt"/>
                <a:ea typeface="+mn-ea"/>
                <a:cs typeface="+mn-cs"/>
                <a:sym typeface="Helvetica Neue"/>
              </a:rPr>
              <a:t>Information Gain</a:t>
            </a:r>
            <a:r>
              <a:rPr lang="en-US" sz="1200" dirty="0"/>
              <a:t> </a:t>
            </a:r>
            <a:r>
              <a:rPr lang="en-US" sz="1800" dirty="0">
                <a:latin typeface="+mn-lt"/>
                <a:ea typeface="+mn-ea"/>
                <a:cs typeface="+mn-cs"/>
                <a:sym typeface="Helvetica Neue"/>
              </a:rPr>
              <a:t>The information gain is based on the decrease in entropy after a dataset is split on an attribute. Constructing a decision tree is all about finding attribute that returns the highest information gain (i.e., the most homogeneous branches).</a:t>
            </a:r>
            <a:r>
              <a:rPr lang="en-US" sz="1200" dirty="0"/>
              <a:t> </a:t>
            </a:r>
          </a:p>
          <a:p>
            <a:pPr lvl="0" defTabSz="914400">
              <a:lnSpc>
                <a:spcPct val="100000"/>
              </a:lnSpc>
              <a:defRPr sz="1800"/>
            </a:pPr>
            <a:endParaRPr lang="en-US" sz="1200" i="1" dirty="0"/>
          </a:p>
          <a:p>
            <a:pPr lvl="0" defTabSz="914400">
              <a:lnSpc>
                <a:spcPct val="100000"/>
              </a:lnSpc>
              <a:defRPr sz="1800"/>
            </a:pPr>
            <a:r>
              <a:rPr lang="en-US" sz="1200" i="1" dirty="0"/>
              <a:t>Step 1</a:t>
            </a:r>
            <a:r>
              <a:rPr lang="en-US" sz="1800" dirty="0">
                <a:latin typeface="+mn-lt"/>
                <a:ea typeface="+mn-ea"/>
                <a:cs typeface="+mn-cs"/>
                <a:sym typeface="Helvetica Neue"/>
              </a:rPr>
              <a:t>: Calculate entropy of the target. </a:t>
            </a:r>
          </a:p>
          <a:p>
            <a:pPr lvl="0" defTabSz="914400">
              <a:lnSpc>
                <a:spcPct val="100000"/>
              </a:lnSpc>
              <a:defRPr sz="1800"/>
            </a:pPr>
            <a:endParaRPr lang="en-US" sz="1800" b="1" dirty="0">
              <a:latin typeface="+mn-lt"/>
              <a:ea typeface="+mn-ea"/>
              <a:cs typeface="+mn-cs"/>
              <a:sym typeface="Helvetica Neue"/>
            </a:endParaRPr>
          </a:p>
          <a:p>
            <a:pPr lvl="0" defTabSz="914400">
              <a:lnSpc>
                <a:spcPct val="100000"/>
              </a:lnSpc>
              <a:defRPr sz="1800"/>
            </a:pPr>
            <a:r>
              <a:rPr lang="en-US" sz="1200" i="1" dirty="0"/>
              <a:t>Step 2</a:t>
            </a:r>
            <a:r>
              <a:rPr lang="en-US" sz="1800" dirty="0">
                <a:latin typeface="+mn-lt"/>
                <a:ea typeface="+mn-ea"/>
                <a:cs typeface="+mn-cs"/>
                <a:sym typeface="Helvetica Neue"/>
              </a:rPr>
              <a:t>: 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 </a:t>
            </a:r>
          </a:p>
          <a:p>
            <a:pPr lvl="0" defTabSz="914400">
              <a:lnSpc>
                <a:spcPct val="100000"/>
              </a:lnSpc>
              <a:defRPr sz="1800"/>
            </a:pPr>
            <a:endParaRPr lang="en-US" sz="1800" b="1" dirty="0">
              <a:latin typeface="+mn-lt"/>
              <a:ea typeface="+mn-ea"/>
              <a:cs typeface="+mn-cs"/>
              <a:sym typeface="Helvetica Neue"/>
            </a:endParaRPr>
          </a:p>
          <a:p>
            <a:pPr lvl="0" defTabSz="914400">
              <a:lnSpc>
                <a:spcPct val="100000"/>
              </a:lnSpc>
              <a:defRPr sz="1800"/>
            </a:pPr>
            <a:r>
              <a:rPr lang="en-US" sz="1200" i="1" dirty="0"/>
              <a:t>Step 3</a:t>
            </a:r>
            <a:r>
              <a:rPr lang="en-US" sz="1800" dirty="0">
                <a:latin typeface="+mn-lt"/>
                <a:ea typeface="+mn-ea"/>
                <a:cs typeface="+mn-cs"/>
                <a:sym typeface="Helvetica Neue"/>
              </a:rPr>
              <a:t>: Choose attribute with the largest information gain as the decision node. </a:t>
            </a:r>
            <a:endParaRPr lang="en-US" sz="1200" b="1" dirty="0">
              <a:latin typeface="Calibri"/>
              <a:ea typeface="Calibri"/>
              <a:cs typeface="Calibri"/>
              <a:sym typeface="Calibri"/>
            </a:endParaRPr>
          </a:p>
          <a:p>
            <a:pPr lvl="0" defTabSz="914400">
              <a:lnSpc>
                <a:spcPct val="100000"/>
              </a:lnSpc>
              <a:defRPr sz="1800"/>
            </a:pPr>
            <a:endParaRPr lang="en-US" sz="1200" b="1" dirty="0">
              <a:latin typeface="Calibri"/>
              <a:ea typeface="Calibri"/>
              <a:cs typeface="Calibri"/>
              <a:sym typeface="Calibri"/>
            </a:endParaRPr>
          </a:p>
          <a:p>
            <a:pPr lvl="0" defTabSz="914400">
              <a:lnSpc>
                <a:spcPct val="100000"/>
              </a:lnSpc>
              <a:defRPr sz="1800"/>
            </a:pPr>
            <a:r>
              <a:rPr lang="en-US" sz="1200" i="1" dirty="0"/>
              <a:t>Step 4a</a:t>
            </a:r>
            <a:r>
              <a:rPr lang="en-US" sz="1800" dirty="0">
                <a:latin typeface="+mn-lt"/>
                <a:ea typeface="+mn-ea"/>
                <a:cs typeface="+mn-cs"/>
                <a:sym typeface="Helvetica Neue"/>
              </a:rPr>
              <a:t>: A branch with entropy of 0 is a leaf node.</a:t>
            </a:r>
          </a:p>
          <a:p>
            <a:pPr lvl="0" defTabSz="914400">
              <a:lnSpc>
                <a:spcPct val="100000"/>
              </a:lnSpc>
              <a:defRPr sz="1800"/>
            </a:pPr>
            <a:endParaRPr lang="en-US" sz="1800" b="1" dirty="0">
              <a:latin typeface="+mn-lt"/>
              <a:ea typeface="+mn-ea"/>
              <a:cs typeface="+mn-cs"/>
              <a:sym typeface="Helvetica Neue"/>
            </a:endParaRPr>
          </a:p>
          <a:p>
            <a:pPr lvl="0" defTabSz="914400">
              <a:lnSpc>
                <a:spcPct val="100000"/>
              </a:lnSpc>
              <a:defRPr sz="1800"/>
            </a:pPr>
            <a:r>
              <a:rPr lang="en-US" sz="1200" i="1" dirty="0"/>
              <a:t>Step 4b</a:t>
            </a:r>
            <a:r>
              <a:rPr lang="en-US" sz="1800" dirty="0">
                <a:latin typeface="+mn-lt"/>
                <a:ea typeface="+mn-ea"/>
                <a:cs typeface="+mn-cs"/>
                <a:sym typeface="Helvetica Neue"/>
              </a:rPr>
              <a:t>: A branch with entropy more than 0 needs further splitting.</a:t>
            </a:r>
          </a:p>
          <a:p>
            <a:pPr lvl="0" defTabSz="914400">
              <a:lnSpc>
                <a:spcPct val="100000"/>
              </a:lnSpc>
              <a:defRPr sz="1800"/>
            </a:pPr>
            <a:endParaRPr lang="en-US" sz="1800" b="1" dirty="0">
              <a:latin typeface="+mn-lt"/>
              <a:ea typeface="+mn-ea"/>
              <a:cs typeface="+mn-cs"/>
              <a:sym typeface="Helvetica Neue"/>
            </a:endParaRPr>
          </a:p>
          <a:p>
            <a:pPr lvl="0" defTabSz="914400">
              <a:lnSpc>
                <a:spcPct val="100000"/>
              </a:lnSpc>
              <a:defRPr sz="1800"/>
            </a:pPr>
            <a:r>
              <a:rPr lang="en-US" sz="1200" i="1" dirty="0"/>
              <a:t>Step 5</a:t>
            </a:r>
            <a:r>
              <a:rPr lang="en-US" sz="1800" dirty="0">
                <a:latin typeface="+mn-lt"/>
                <a:ea typeface="+mn-ea"/>
                <a:cs typeface="+mn-cs"/>
                <a:sym typeface="Helvetica Neue"/>
              </a:rPr>
              <a:t>: The ID3 algorithm is run recursively on the non-leaf branches, until all data is classified.</a:t>
            </a:r>
            <a:endParaRPr lang="en-US" sz="1200" b="1" dirty="0">
              <a:latin typeface="Calibri"/>
              <a:ea typeface="Calibri"/>
              <a:cs typeface="Calibri"/>
              <a:sym typeface="Calibri"/>
            </a:endParaRPr>
          </a:p>
        </p:txBody>
      </p:sp>
    </p:spTree>
    <p:extLst>
      <p:ext uri="{BB962C8B-B14F-4D97-AF65-F5344CB8AC3E}">
        <p14:creationId xmlns:p14="http://schemas.microsoft.com/office/powerpoint/2010/main" val="244709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D83E-8C6D-094D-AEF7-8B1995DF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3A2200-155C-EA44-95CE-06815C907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8DE3CC-D922-8F4A-B5A3-631689E05692}"/>
              </a:ext>
            </a:extLst>
          </p:cNvPr>
          <p:cNvSpPr>
            <a:spLocks noGrp="1"/>
          </p:cNvSpPr>
          <p:nvPr>
            <p:ph type="dt" sz="half" idx="10"/>
          </p:nvPr>
        </p:nvSpPr>
        <p:spPr/>
        <p:txBody>
          <a:bodyPr/>
          <a:lstStyle/>
          <a:p>
            <a:fld id="{A79A9F8F-AFB1-4AD8-BE98-DD9766296D3E}" type="datetimeFigureOut">
              <a:rPr lang="it-IT" smtClean="0"/>
              <a:t>30/06/2022</a:t>
            </a:fld>
            <a:endParaRPr lang="it-IT" dirty="0"/>
          </a:p>
        </p:txBody>
      </p:sp>
      <p:sp>
        <p:nvSpPr>
          <p:cNvPr id="5" name="Footer Placeholder 4">
            <a:extLst>
              <a:ext uri="{FF2B5EF4-FFF2-40B4-BE49-F238E27FC236}">
                <a16:creationId xmlns:a16="http://schemas.microsoft.com/office/drawing/2014/main" id="{123E6E17-3BD4-C140-B384-E986FC6F4CC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B00A731-62ED-5542-A615-15D045236C1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66207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5A13-4107-734F-A1E5-B4871FD46E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00E99F-1F1C-AE45-A493-2D31906E74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E0BEDF-4A9F-7A48-850C-DE617B7AA894}"/>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5" name="Footer Placeholder 4">
            <a:extLst>
              <a:ext uri="{FF2B5EF4-FFF2-40B4-BE49-F238E27FC236}">
                <a16:creationId xmlns:a16="http://schemas.microsoft.com/office/drawing/2014/main" id="{1F02E8AE-9021-6540-A9C2-BFCF473261E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A878226-A09B-854C-B07C-FD0507EBAD48}"/>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51937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93547-E96E-DC47-9103-EE024EB05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F6D110-B1EE-2149-8CDD-1DA6230360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472DC1-B84A-7B44-B617-F9BF77719D22}"/>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5" name="Footer Placeholder 4">
            <a:extLst>
              <a:ext uri="{FF2B5EF4-FFF2-40B4-BE49-F238E27FC236}">
                <a16:creationId xmlns:a16="http://schemas.microsoft.com/office/drawing/2014/main" id="{F7269FF6-E983-BC4E-8AA1-49614B75F91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46A4385-B823-3B43-B693-5F0E8035486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11014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stazione sezion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563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iapositiva titolo">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‹N›</a:t>
            </a:fld>
            <a:endParaRPr/>
          </a:p>
        </p:txBody>
      </p:sp>
    </p:spTree>
    <p:extLst>
      <p:ext uri="{BB962C8B-B14F-4D97-AF65-F5344CB8AC3E}">
        <p14:creationId xmlns:p14="http://schemas.microsoft.com/office/powerpoint/2010/main" val="13535527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095B-7CD0-144F-9E8F-15DBCE0252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0D73C5-722B-FD49-9D9C-D04D1F4E3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A68D42-F5F9-3046-9697-409D945DA367}"/>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5" name="Footer Placeholder 4">
            <a:extLst>
              <a:ext uri="{FF2B5EF4-FFF2-40B4-BE49-F238E27FC236}">
                <a16:creationId xmlns:a16="http://schemas.microsoft.com/office/drawing/2014/main" id="{6FC00BD6-6166-664C-9C95-C3C05094695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0F63444-2E53-A048-9089-4AC101651F12}"/>
              </a:ext>
            </a:extLst>
          </p:cNvPr>
          <p:cNvSpPr>
            <a:spLocks noGrp="1"/>
          </p:cNvSpPr>
          <p:nvPr>
            <p:ph type="sldNum" sz="quarter" idx="12"/>
          </p:nvPr>
        </p:nvSpPr>
        <p:spPr/>
        <p:txBody>
          <a:bodyPr/>
          <a:lstStyle/>
          <a:p>
            <a:endParaRPr lang="it-IT" dirty="0"/>
          </a:p>
        </p:txBody>
      </p:sp>
    </p:spTree>
    <p:extLst>
      <p:ext uri="{BB962C8B-B14F-4D97-AF65-F5344CB8AC3E}">
        <p14:creationId xmlns:p14="http://schemas.microsoft.com/office/powerpoint/2010/main" val="28444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BB83-BDC0-8146-9571-1578D36DB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87E7F9-6CA1-3348-B6A3-D1FA9C1F3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8C5EDE-EEB4-7E4F-91F4-27EACA5A71E1}"/>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5" name="Footer Placeholder 4">
            <a:extLst>
              <a:ext uri="{FF2B5EF4-FFF2-40B4-BE49-F238E27FC236}">
                <a16:creationId xmlns:a16="http://schemas.microsoft.com/office/drawing/2014/main" id="{1551BD5D-76F7-2D44-B2DE-FCF46695DA3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9694EAF-FD06-FE4B-BAA0-4618D8BCEED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8999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FFC9-09A7-2247-9212-4C54FB6C3C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71B691-9C14-4347-AAE3-820467E51F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D28158-4ACB-3242-B932-D7FA2FDBCA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E69A50-4A2D-5942-A28C-124D7BC9519B}"/>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6" name="Footer Placeholder 5">
            <a:extLst>
              <a:ext uri="{FF2B5EF4-FFF2-40B4-BE49-F238E27FC236}">
                <a16:creationId xmlns:a16="http://schemas.microsoft.com/office/drawing/2014/main" id="{A03AA47F-D2EE-C640-BD03-8A739DE2462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72C9A3A-536D-2441-BC33-1CCD1C32550C}"/>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855008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7CFA-8647-D143-B975-2ED08277BE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1DED52-0886-0B46-94AD-82E8F9E20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2A86A4-1E72-734D-A54E-D1831B1137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B021A2-8686-1040-A2F7-5848D2312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25657-931B-9749-A6FB-BCC5BDF869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21214C-D1D0-C647-8817-6A845663F003}"/>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8" name="Footer Placeholder 7">
            <a:extLst>
              <a:ext uri="{FF2B5EF4-FFF2-40B4-BE49-F238E27FC236}">
                <a16:creationId xmlns:a16="http://schemas.microsoft.com/office/drawing/2014/main" id="{B1D088B4-8DB9-784B-85C9-85D6168C712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8181798-D19A-5441-B10A-623B8BB5FFB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31713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B1AC-AAD1-C743-97B5-4647B87B9E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F65A8-0C7F-1C4F-A77B-ABA7587D3B09}"/>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4" name="Footer Placeholder 3">
            <a:extLst>
              <a:ext uri="{FF2B5EF4-FFF2-40B4-BE49-F238E27FC236}">
                <a16:creationId xmlns:a16="http://schemas.microsoft.com/office/drawing/2014/main" id="{DD5980BC-5DBD-1F47-A93D-1A491E1BA7A2}"/>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8F6DEBDE-60BE-A44B-AFC7-B8D5B52722C9}"/>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5517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BDB5D-862B-1E43-AA02-41D1C44A386C}"/>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3" name="Footer Placeholder 2">
            <a:extLst>
              <a:ext uri="{FF2B5EF4-FFF2-40B4-BE49-F238E27FC236}">
                <a16:creationId xmlns:a16="http://schemas.microsoft.com/office/drawing/2014/main" id="{BC0BD895-8476-2748-B123-D383B7C1924D}"/>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42B21025-BB40-EF49-B631-243C03A5A364}"/>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46973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E6EC-71D2-414E-AFDC-330E1818B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E288F3-2050-884F-A3ED-FBD6A3315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0DEF0A-3479-DB4E-951D-16C176F49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5C681F-07F2-DE48-B19A-1E3C016D9D2E}"/>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6" name="Footer Placeholder 5">
            <a:extLst>
              <a:ext uri="{FF2B5EF4-FFF2-40B4-BE49-F238E27FC236}">
                <a16:creationId xmlns:a16="http://schemas.microsoft.com/office/drawing/2014/main" id="{CBCDFBA2-7D09-B645-B65D-E444AAE0B64A}"/>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3E3654F-7451-6D4A-A7B4-A53FDA42E98E}"/>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0738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3799-B866-DB41-BEB9-C40B3096A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55F1A56-6E04-A845-84B3-E3D0373E9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AA6C575-ABD4-C04F-80B3-891FE4999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9B0A3E-0D94-D24D-AE10-2AF10294A709}"/>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6" name="Footer Placeholder 5">
            <a:extLst>
              <a:ext uri="{FF2B5EF4-FFF2-40B4-BE49-F238E27FC236}">
                <a16:creationId xmlns:a16="http://schemas.microsoft.com/office/drawing/2014/main" id="{8592D0D4-699F-A94A-A4CA-BAC61F2E2D0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FB0CC64-69FB-0342-91C3-745A959835BA}"/>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86200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F895F-A274-FE48-ACE6-903DEE764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2E8E73-79D9-2645-B769-26DF9E69D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B63FAA-71B6-BD49-8484-4650C4C6F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A9F8F-AFB1-4AD8-BE98-DD9766296D3E}" type="datetimeFigureOut">
              <a:rPr lang="it-IT" smtClean="0"/>
              <a:t>30/06/2022</a:t>
            </a:fld>
            <a:endParaRPr lang="it-IT"/>
          </a:p>
        </p:txBody>
      </p:sp>
      <p:sp>
        <p:nvSpPr>
          <p:cNvPr id="5" name="Footer Placeholder 4">
            <a:extLst>
              <a:ext uri="{FF2B5EF4-FFF2-40B4-BE49-F238E27FC236}">
                <a16:creationId xmlns:a16="http://schemas.microsoft.com/office/drawing/2014/main" id="{E3CEA366-2ADF-BE4E-83F0-6D94100E9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1188D143-7591-7341-B056-0568222CB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3570B-F1F2-4315-AC82-5A235D64A224}" type="slidenum">
              <a:rPr lang="it-IT" smtClean="0"/>
              <a:t>‹N›</a:t>
            </a:fld>
            <a:endParaRPr lang="it-IT"/>
          </a:p>
        </p:txBody>
      </p:sp>
    </p:spTree>
    <p:extLst>
      <p:ext uri="{BB962C8B-B14F-4D97-AF65-F5344CB8AC3E}">
        <p14:creationId xmlns:p14="http://schemas.microsoft.com/office/powerpoint/2010/main" val="1955640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towardsai.net/p/machine-learning/machine-learning-algorithms-for-beginners-with-python-code-examples-ml-19c6afd60daa"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fontScale="90000"/>
          </a:bodyPr>
          <a:lstStyle/>
          <a:p>
            <a:r>
              <a:rPr lang="en-US" b="1" u="sng" dirty="0"/>
              <a:t>Machine Learning </a:t>
            </a:r>
            <a:br>
              <a:rPr lang="en-US" b="1" u="sng" dirty="0"/>
            </a:br>
            <a:r>
              <a:rPr lang="en-US" b="1" dirty="0" err="1" smtClean="0"/>
              <a:t>Alberi</a:t>
            </a:r>
            <a:r>
              <a:rPr lang="en-US" b="1" dirty="0" smtClean="0"/>
              <a:t> di </a:t>
            </a:r>
            <a:r>
              <a:rPr lang="en-US" b="1" dirty="0" err="1" smtClean="0"/>
              <a:t>Decisione</a:t>
            </a:r>
            <a:r>
              <a:rPr lang="en-US" sz="5400" b="1" dirty="0"/>
              <a:t/>
            </a:r>
            <a:br>
              <a:rPr lang="en-US" sz="5400" b="1" dirty="0"/>
            </a:br>
            <a:r>
              <a:rPr lang="en-US" sz="5400" b="1" dirty="0"/>
              <a:t>Random Forest</a:t>
            </a:r>
            <a:endParaRPr lang="en-US" sz="5400" dirty="0"/>
          </a:p>
        </p:txBody>
      </p:sp>
      <p:sp>
        <p:nvSpPr>
          <p:cNvPr id="3" name="Sottotitolo 2"/>
          <p:cNvSpPr>
            <a:spLocks noGrp="1"/>
          </p:cNvSpPr>
          <p:nvPr>
            <p:ph type="subTitle" idx="1"/>
          </p:nvPr>
        </p:nvSpPr>
        <p:spPr/>
        <p:txBody>
          <a:bodyPr/>
          <a:lstStyle/>
          <a:p>
            <a:endParaRPr lang="it-IT" dirty="0"/>
          </a:p>
          <a:p>
            <a:r>
              <a:rPr lang="it-IT" dirty="0"/>
              <a:t>Francesco Pugliese, PhD</a:t>
            </a:r>
          </a:p>
          <a:p>
            <a:r>
              <a:rPr lang="it-IT" dirty="0"/>
              <a:t>neural1977@gmail.com</a:t>
            </a:r>
          </a:p>
        </p:txBody>
      </p:sp>
    </p:spTree>
    <p:extLst>
      <p:ext uri="{BB962C8B-B14F-4D97-AF65-F5344CB8AC3E}">
        <p14:creationId xmlns:p14="http://schemas.microsoft.com/office/powerpoint/2010/main" val="374154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561" y="3944094"/>
            <a:ext cx="2657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asellaDiTesto 1"/>
          <p:cNvSpPr txBox="1"/>
          <p:nvPr/>
        </p:nvSpPr>
        <p:spPr>
          <a:xfrm>
            <a:off x="1919536" y="3142712"/>
            <a:ext cx="3816424"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dirty="0">
                <a:solidFill>
                  <a:srgbClr val="000000"/>
                </a:solidFill>
              </a:rPr>
              <a:t>a</a:t>
            </a:r>
            <a:r>
              <a:rPr lang="it-IT" b="1" dirty="0">
                <a:solidFill>
                  <a:srgbClr val="000000"/>
                </a:solidFill>
                <a:latin typeface="Calibri"/>
                <a:ea typeface="Calibri"/>
                <a:cs typeface="Calibri"/>
                <a:sym typeface="Calibri"/>
              </a:rPr>
              <a:t>) </a:t>
            </a:r>
            <a:r>
              <a:rPr lang="it-IT" b="1" dirty="0" smtClean="0">
                <a:solidFill>
                  <a:srgbClr val="000000"/>
                </a:solidFill>
                <a:latin typeface="Calibri"/>
                <a:ea typeface="Calibri"/>
                <a:cs typeface="Calibri"/>
                <a:sym typeface="Calibri"/>
              </a:rPr>
              <a:t>Entropia del Target </a:t>
            </a:r>
            <a:r>
              <a:rPr lang="it-IT" b="1" dirty="0">
                <a:solidFill>
                  <a:srgbClr val="000000"/>
                </a:solidFill>
                <a:latin typeface="Calibri"/>
                <a:ea typeface="Calibri"/>
                <a:cs typeface="Calibri"/>
                <a:sym typeface="Calibri"/>
              </a:rPr>
              <a:t>(</a:t>
            </a:r>
            <a:r>
              <a:rPr lang="it-IT" b="1" dirty="0" smtClean="0">
                <a:solidFill>
                  <a:srgbClr val="000000"/>
                </a:solidFill>
                <a:latin typeface="Calibri"/>
                <a:ea typeface="Calibri"/>
                <a:cs typeface="Calibri"/>
                <a:sym typeface="Calibri"/>
              </a:rPr>
              <a:t>Entropia che usa la tabella delle frequenze su un solo attributo) </a:t>
            </a:r>
            <a:endParaRPr lang="it-IT" b="1" dirty="0">
              <a:solidFill>
                <a:srgbClr val="000000"/>
              </a:solidFill>
              <a:latin typeface="Calibri"/>
              <a:ea typeface="Calibri"/>
              <a:cs typeface="Calibri"/>
              <a:sym typeface="Calibri"/>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537" y="5594946"/>
            <a:ext cx="26193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544" y="1477864"/>
            <a:ext cx="2472384" cy="1663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asellaDiTesto 2"/>
          <p:cNvSpPr txBox="1"/>
          <p:nvPr/>
        </p:nvSpPr>
        <p:spPr>
          <a:xfrm>
            <a:off x="1991544" y="1187462"/>
            <a:ext cx="115212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dirty="0" smtClean="0">
                <a:solidFill>
                  <a:srgbClr val="000000"/>
                </a:solidFill>
                <a:latin typeface="Calibri"/>
                <a:ea typeface="Calibri"/>
                <a:cs typeface="Calibri"/>
                <a:sym typeface="Calibri"/>
              </a:rPr>
              <a:t>Entropia</a:t>
            </a:r>
            <a:endParaRPr lang="it-IT" b="1" dirty="0">
              <a:solidFill>
                <a:srgbClr val="000000"/>
              </a:solidFill>
              <a:latin typeface="Calibri"/>
              <a:ea typeface="Calibri"/>
              <a:cs typeface="Calibri"/>
              <a:sym typeface="Calibri"/>
            </a:endParaRPr>
          </a:p>
        </p:txBody>
      </p:sp>
      <p:sp>
        <p:nvSpPr>
          <p:cNvPr id="17" name="CasellaDiTesto 16"/>
          <p:cNvSpPr txBox="1"/>
          <p:nvPr/>
        </p:nvSpPr>
        <p:spPr>
          <a:xfrm>
            <a:off x="1919536" y="4725144"/>
            <a:ext cx="3816424"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dirty="0">
                <a:solidFill>
                  <a:srgbClr val="000000"/>
                </a:solidFill>
              </a:rPr>
              <a:t>b</a:t>
            </a:r>
            <a:r>
              <a:rPr lang="it-IT" b="1" dirty="0">
                <a:solidFill>
                  <a:srgbClr val="000000"/>
                </a:solidFill>
                <a:latin typeface="Calibri"/>
                <a:ea typeface="Calibri"/>
                <a:cs typeface="Calibri"/>
                <a:sym typeface="Calibri"/>
              </a:rPr>
              <a:t>) </a:t>
            </a:r>
            <a:r>
              <a:rPr lang="it-IT" b="1" dirty="0" smtClean="0">
                <a:solidFill>
                  <a:srgbClr val="000000"/>
                </a:solidFill>
                <a:latin typeface="Calibri"/>
                <a:ea typeface="Calibri"/>
                <a:cs typeface="Calibri"/>
                <a:sym typeface="Calibri"/>
              </a:rPr>
              <a:t>Entropia su ciascun attributo (Entropia che usa la tabella delle frequenze di due attributi insieme) </a:t>
            </a:r>
            <a:endParaRPr lang="it-IT" b="1" dirty="0">
              <a:solidFill>
                <a:srgbClr val="000000"/>
              </a:solidFill>
              <a:latin typeface="Calibri"/>
              <a:ea typeface="Calibri"/>
              <a:cs typeface="Calibri"/>
              <a:sym typeface="Calibri"/>
            </a:endParaRPr>
          </a:p>
        </p:txBody>
      </p:sp>
      <p:sp>
        <p:nvSpPr>
          <p:cNvPr id="19" name="CasellaDiTesto 18"/>
          <p:cNvSpPr txBox="1"/>
          <p:nvPr/>
        </p:nvSpPr>
        <p:spPr>
          <a:xfrm>
            <a:off x="7113187" y="1360076"/>
            <a:ext cx="3944924"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lvl1pPr marL="0" marR="0" indent="0" algn="l" defTabSz="914400" rtl="0" fontAlgn="auto" latinLnBrk="1"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defRPr>
            </a:lvl1pPr>
          </a:lstStyle>
          <a:p>
            <a:pPr algn="ctr"/>
            <a:r>
              <a:rPr lang="it-IT" dirty="0" smtClean="0"/>
              <a:t>Algoritmo di Addestramento ID3</a:t>
            </a:r>
          </a:p>
          <a:p>
            <a:pPr algn="ctr"/>
            <a:r>
              <a:rPr lang="en-US" b="0" dirty="0" smtClean="0"/>
              <a:t>(Quinlan, 1986)</a:t>
            </a:r>
            <a:r>
              <a:rPr lang="it-IT" b="0" dirty="0" smtClean="0"/>
              <a:t> </a:t>
            </a:r>
            <a:endParaRPr lang="it-IT" b="0" dirty="0"/>
          </a:p>
        </p:txBody>
      </p:sp>
      <p:sp>
        <p:nvSpPr>
          <p:cNvPr id="20" name="Shape 118"/>
          <p:cNvSpPr/>
          <p:nvPr/>
        </p:nvSpPr>
        <p:spPr>
          <a:xfrm>
            <a:off x="6882200" y="2060848"/>
            <a:ext cx="3678297" cy="2088232"/>
          </a:xfrm>
          <a:prstGeom prst="rect">
            <a:avLst/>
          </a:prstGeom>
          <a:solidFill>
            <a:srgbClr val="808080">
              <a:alpha val="50000"/>
            </a:srgbClr>
          </a:solidFill>
          <a:ln w="12700">
            <a:miter lim="400000"/>
          </a:ln>
          <a:extLst>
            <a:ext uri="{C572A759-6A51-4108-AA02-DFA0A04FC94B}">
              <ma14:wrappingTextBoxFlag xmlns="" xmlns:ma14="http://schemas.microsoft.com/office/mac/drawingml/2011/main" val="1"/>
            </a:ext>
          </a:extLst>
        </p:spPr>
        <p:txBody>
          <a:bodyPr lIns="0" tIns="0" rIns="0" bIns="0">
            <a:normAutofit fontScale="92500" lnSpcReduction="10000"/>
          </a:bodyPr>
          <a:lstStyle/>
          <a:p>
            <a:pPr algn="just" defTabSz="804672">
              <a:lnSpc>
                <a:spcPct val="90000"/>
              </a:lnSpc>
              <a:spcBef>
                <a:spcPts val="500"/>
              </a:spcBef>
              <a:buSzPct val="100000"/>
            </a:pPr>
            <a:r>
              <a:rPr lang="en-US" sz="1600" b="1" u="sng" dirty="0" err="1" smtClean="0"/>
              <a:t>Passi</a:t>
            </a:r>
            <a:r>
              <a:rPr lang="en-US" sz="1600" b="1" u="sng" dirty="0" smtClean="0"/>
              <a:t>: </a:t>
            </a:r>
            <a:endParaRPr lang="en-US" sz="1600" b="1" u="sng" dirty="0"/>
          </a:p>
          <a:p>
            <a:pPr algn="just" defTabSz="804672">
              <a:lnSpc>
                <a:spcPct val="90000"/>
              </a:lnSpc>
              <a:spcBef>
                <a:spcPts val="500"/>
              </a:spcBef>
              <a:buSzPct val="100000"/>
            </a:pPr>
            <a:r>
              <a:rPr lang="en-US" sz="1600" b="1" dirty="0" smtClean="0"/>
              <a:t>1.</a:t>
            </a:r>
            <a:r>
              <a:rPr lang="en-US" sz="1600" dirty="0" smtClean="0"/>
              <a:t>Calcolare </a:t>
            </a:r>
            <a:r>
              <a:rPr lang="en-US" sz="1600" dirty="0" err="1" smtClean="0"/>
              <a:t>l’entropia</a:t>
            </a:r>
            <a:r>
              <a:rPr lang="en-US" sz="1600" dirty="0" smtClean="0"/>
              <a:t> del target</a:t>
            </a:r>
            <a:r>
              <a:rPr lang="en-US" sz="1600" dirty="0" smtClean="0"/>
              <a:t>.</a:t>
            </a:r>
            <a:r>
              <a:rPr lang="en-US" sz="1600" dirty="0"/>
              <a:t> </a:t>
            </a:r>
          </a:p>
          <a:p>
            <a:pPr algn="just" defTabSz="804672">
              <a:lnSpc>
                <a:spcPct val="90000"/>
              </a:lnSpc>
              <a:spcBef>
                <a:spcPts val="500"/>
              </a:spcBef>
              <a:buSzPct val="100000"/>
            </a:pPr>
            <a:r>
              <a:rPr lang="en-US" sz="1600" b="1" dirty="0" smtClean="0"/>
              <a:t>2.</a:t>
            </a:r>
            <a:r>
              <a:rPr lang="en-US" sz="1600" dirty="0" smtClean="0"/>
              <a:t>Calculare </a:t>
            </a:r>
            <a:r>
              <a:rPr lang="en-US" sz="1600" dirty="0" err="1" smtClean="0"/>
              <a:t>il</a:t>
            </a:r>
            <a:r>
              <a:rPr lang="en-US" sz="1600" dirty="0" smtClean="0"/>
              <a:t> </a:t>
            </a:r>
            <a:r>
              <a:rPr lang="en-US" sz="1600" b="1" dirty="0" err="1" smtClean="0"/>
              <a:t>Guadagno</a:t>
            </a:r>
            <a:r>
              <a:rPr lang="en-US" sz="1600" b="1" dirty="0" smtClean="0"/>
              <a:t> di </a:t>
            </a:r>
            <a:r>
              <a:rPr lang="en-US" sz="1600" b="1" dirty="0" err="1" smtClean="0"/>
              <a:t>Informazione</a:t>
            </a:r>
            <a:r>
              <a:rPr lang="en-US" sz="1600" dirty="0" smtClean="0"/>
              <a:t> per </a:t>
            </a:r>
            <a:r>
              <a:rPr lang="en-US" sz="1600" dirty="0" err="1" smtClean="0"/>
              <a:t>ciascun</a:t>
            </a:r>
            <a:r>
              <a:rPr lang="en-US" sz="1600" dirty="0" smtClean="0"/>
              <a:t> </a:t>
            </a:r>
            <a:r>
              <a:rPr lang="en-US" sz="1600" dirty="0" err="1" smtClean="0"/>
              <a:t>attributo</a:t>
            </a:r>
            <a:r>
              <a:rPr lang="en-US" sz="1600" dirty="0" smtClean="0"/>
              <a:t>. .</a:t>
            </a:r>
            <a:endParaRPr lang="en-US" sz="1600" dirty="0"/>
          </a:p>
          <a:p>
            <a:pPr algn="just" defTabSz="804672">
              <a:lnSpc>
                <a:spcPct val="90000"/>
              </a:lnSpc>
              <a:spcBef>
                <a:spcPts val="500"/>
              </a:spcBef>
              <a:buSzPct val="100000"/>
            </a:pPr>
            <a:r>
              <a:rPr lang="en-US" sz="1600" b="1" dirty="0" smtClean="0"/>
              <a:t>3</a:t>
            </a:r>
            <a:r>
              <a:rPr lang="en-US" sz="1600" dirty="0" smtClean="0"/>
              <a:t>.Scegliere </a:t>
            </a:r>
            <a:r>
              <a:rPr lang="en-US" sz="1600" dirty="0" err="1" smtClean="0"/>
              <a:t>l’attributo</a:t>
            </a:r>
            <a:r>
              <a:rPr lang="en-US" sz="1600" dirty="0" smtClean="0"/>
              <a:t> con </a:t>
            </a:r>
            <a:r>
              <a:rPr lang="en-US" sz="1600" dirty="0" err="1" smtClean="0"/>
              <a:t>il</a:t>
            </a:r>
            <a:r>
              <a:rPr lang="en-US" sz="1600" dirty="0" smtClean="0"/>
              <a:t> </a:t>
            </a:r>
            <a:r>
              <a:rPr lang="en-US" sz="1600" dirty="0" err="1" smtClean="0"/>
              <a:t>più</a:t>
            </a:r>
            <a:r>
              <a:rPr lang="en-US" sz="1600" dirty="0" smtClean="0"/>
              <a:t> </a:t>
            </a:r>
            <a:r>
              <a:rPr lang="en-US" sz="1600" dirty="0" err="1" smtClean="0"/>
              <a:t>grande</a:t>
            </a:r>
            <a:r>
              <a:rPr lang="en-US" sz="1600" dirty="0" smtClean="0"/>
              <a:t> </a:t>
            </a:r>
            <a:r>
              <a:rPr lang="en-US" sz="1600" dirty="0" err="1" smtClean="0"/>
              <a:t>Guadagno</a:t>
            </a:r>
            <a:r>
              <a:rPr lang="en-US" sz="1600" dirty="0" smtClean="0"/>
              <a:t> di </a:t>
            </a:r>
            <a:r>
              <a:rPr lang="en-US" sz="1600" dirty="0" err="1" smtClean="0"/>
              <a:t>Informazione</a:t>
            </a:r>
            <a:r>
              <a:rPr lang="en-US" sz="1600" dirty="0" smtClean="0"/>
              <a:t> </a:t>
            </a:r>
            <a:r>
              <a:rPr lang="en-US" sz="1600" dirty="0" err="1" smtClean="0"/>
              <a:t>possibile</a:t>
            </a:r>
            <a:r>
              <a:rPr lang="en-US" sz="1600" dirty="0" smtClean="0"/>
              <a:t>, come </a:t>
            </a:r>
            <a:r>
              <a:rPr lang="en-US" sz="1600" dirty="0" err="1" smtClean="0"/>
              <a:t>nodo</a:t>
            </a:r>
            <a:r>
              <a:rPr lang="en-US" sz="1600" dirty="0" smtClean="0"/>
              <a:t> </a:t>
            </a:r>
            <a:r>
              <a:rPr lang="en-US" sz="1600" dirty="0" err="1" smtClean="0"/>
              <a:t>radice</a:t>
            </a:r>
            <a:r>
              <a:rPr lang="en-US" sz="1600" dirty="0" smtClean="0"/>
              <a:t> </a:t>
            </a:r>
            <a:r>
              <a:rPr lang="en-US" sz="1600" dirty="0" err="1" smtClean="0"/>
              <a:t>dell’Albero</a:t>
            </a:r>
            <a:r>
              <a:rPr lang="en-US" sz="1600" dirty="0" smtClean="0"/>
              <a:t>. </a:t>
            </a:r>
          </a:p>
          <a:p>
            <a:pPr algn="just" defTabSz="804672">
              <a:lnSpc>
                <a:spcPct val="90000"/>
              </a:lnSpc>
              <a:spcBef>
                <a:spcPts val="500"/>
              </a:spcBef>
              <a:buSzPct val="100000"/>
            </a:pPr>
            <a:r>
              <a:rPr lang="en-US" sz="1600" b="1" dirty="0" smtClean="0"/>
              <a:t>4.</a:t>
            </a:r>
            <a:r>
              <a:rPr lang="en-US" sz="1600" dirty="0" smtClean="0"/>
              <a:t> </a:t>
            </a:r>
            <a:r>
              <a:rPr lang="en-US" sz="1600" dirty="0" err="1" smtClean="0"/>
              <a:t>Ricorsivamente</a:t>
            </a:r>
            <a:r>
              <a:rPr lang="en-US" sz="1600" dirty="0" smtClean="0"/>
              <a:t> </a:t>
            </a:r>
            <a:r>
              <a:rPr lang="en-US" sz="1600" dirty="0" err="1" smtClean="0"/>
              <a:t>avviare</a:t>
            </a:r>
            <a:r>
              <a:rPr lang="en-US" sz="1600" dirty="0" smtClean="0"/>
              <a:t> </a:t>
            </a:r>
            <a:r>
              <a:rPr lang="en-US" sz="1600" dirty="0" err="1" smtClean="0"/>
              <a:t>l’algoritmo</a:t>
            </a:r>
            <a:r>
              <a:rPr lang="en-US" sz="1600" dirty="0" smtClean="0"/>
              <a:t> sui sotto </a:t>
            </a:r>
            <a:r>
              <a:rPr lang="en-US" sz="1600" dirty="0" err="1" smtClean="0"/>
              <a:t>alberi</a:t>
            </a:r>
            <a:r>
              <a:rPr lang="en-US" sz="1600" dirty="0" smtClean="0"/>
              <a:t> non </a:t>
            </a:r>
            <a:r>
              <a:rPr lang="en-US" sz="1600" dirty="0" err="1" smtClean="0"/>
              <a:t>foglia</a:t>
            </a:r>
            <a:r>
              <a:rPr lang="en-US" sz="1600" dirty="0" smtClean="0"/>
              <a:t>. </a:t>
            </a:r>
            <a:endParaRPr lang="en-US" sz="1600" dirty="0"/>
          </a:p>
        </p:txBody>
      </p:sp>
      <p:sp>
        <p:nvSpPr>
          <p:cNvPr id="22" name="CasellaDiTesto 21"/>
          <p:cNvSpPr txBox="1"/>
          <p:nvPr/>
        </p:nvSpPr>
        <p:spPr>
          <a:xfrm>
            <a:off x="4619884" y="1228754"/>
            <a:ext cx="2776085"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dirty="0" smtClean="0">
                <a:solidFill>
                  <a:srgbClr val="000000"/>
                </a:solidFill>
              </a:rPr>
              <a:t>Guadagno di Informazione</a:t>
            </a:r>
            <a:endParaRPr lang="it-IT" b="1" dirty="0">
              <a:solidFill>
                <a:srgbClr val="000000"/>
              </a:solidFill>
              <a:latin typeface="Calibri"/>
              <a:ea typeface="Calibri"/>
              <a:cs typeface="Calibri"/>
              <a:sym typeface="Calibri"/>
            </a:endParaRPr>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9036" y="1565557"/>
            <a:ext cx="2681825" cy="282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tangolo 4"/>
          <p:cNvSpPr/>
          <p:nvPr/>
        </p:nvSpPr>
        <p:spPr>
          <a:xfrm>
            <a:off x="8112225" y="4225458"/>
            <a:ext cx="1029059" cy="369330"/>
          </a:xfrm>
          <a:prstGeom prst="rect">
            <a:avLst/>
          </a:prstGeom>
          <a:solidFill>
            <a:schemeClr val="accent1">
              <a:lumMod val="60000"/>
              <a:lumOff val="40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dirty="0">
                <a:solidFill>
                  <a:srgbClr val="000000"/>
                </a:solidFill>
                <a:latin typeface="Calibri"/>
                <a:ea typeface="Calibri"/>
                <a:cs typeface="Calibri"/>
                <a:sym typeface="Calibri"/>
              </a:rPr>
              <a:t>Outlook</a:t>
            </a:r>
          </a:p>
        </p:txBody>
      </p:sp>
      <p:sp>
        <p:nvSpPr>
          <p:cNvPr id="21" name="Rettangolo 20"/>
          <p:cNvSpPr/>
          <p:nvPr/>
        </p:nvSpPr>
        <p:spPr>
          <a:xfrm>
            <a:off x="7248128" y="4653136"/>
            <a:ext cx="72008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dirty="0" err="1">
                <a:solidFill>
                  <a:srgbClr val="000000"/>
                </a:solidFill>
                <a:latin typeface="Calibri"/>
                <a:ea typeface="Calibri"/>
                <a:cs typeface="Calibri"/>
                <a:sym typeface="Calibri"/>
              </a:rPr>
              <a:t>Sunny</a:t>
            </a:r>
            <a:endParaRPr lang="it-IT" dirty="0">
              <a:solidFill>
                <a:srgbClr val="000000"/>
              </a:solidFill>
              <a:latin typeface="Calibri"/>
              <a:ea typeface="Calibri"/>
              <a:cs typeface="Calibri"/>
              <a:sym typeface="Calibri"/>
            </a:endParaRPr>
          </a:p>
        </p:txBody>
      </p:sp>
      <p:sp>
        <p:nvSpPr>
          <p:cNvPr id="39" name="Rettangolo 38"/>
          <p:cNvSpPr/>
          <p:nvPr/>
        </p:nvSpPr>
        <p:spPr>
          <a:xfrm>
            <a:off x="6342139" y="5111026"/>
            <a:ext cx="1080120" cy="369330"/>
          </a:xfrm>
          <a:prstGeom prst="rect">
            <a:avLst/>
          </a:prstGeom>
          <a:solidFill>
            <a:schemeClr val="accent1">
              <a:lumMod val="60000"/>
              <a:lumOff val="40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rtl="0" latinLnBrk="1" hangingPunct="0"/>
            <a:r>
              <a:rPr lang="it-IT" dirty="0" err="1">
                <a:solidFill>
                  <a:srgbClr val="000000"/>
                </a:solidFill>
              </a:rPr>
              <a:t>Humidity</a:t>
            </a:r>
            <a:endParaRPr lang="it-IT" dirty="0">
              <a:solidFill>
                <a:srgbClr val="000000"/>
              </a:solidFill>
            </a:endParaRPr>
          </a:p>
        </p:txBody>
      </p:sp>
      <p:sp>
        <p:nvSpPr>
          <p:cNvPr id="29" name="Rettangolo 28"/>
          <p:cNvSpPr/>
          <p:nvPr/>
        </p:nvSpPr>
        <p:spPr>
          <a:xfrm>
            <a:off x="6023992" y="5520786"/>
            <a:ext cx="72008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dirty="0">
                <a:solidFill>
                  <a:srgbClr val="000000"/>
                </a:solidFill>
                <a:latin typeface="Calibri"/>
                <a:ea typeface="Calibri"/>
                <a:cs typeface="Calibri"/>
                <a:sym typeface="Calibri"/>
              </a:rPr>
              <a:t>High</a:t>
            </a:r>
          </a:p>
        </p:txBody>
      </p:sp>
      <p:sp>
        <p:nvSpPr>
          <p:cNvPr id="30" name="Rettangolo 29"/>
          <p:cNvSpPr/>
          <p:nvPr/>
        </p:nvSpPr>
        <p:spPr>
          <a:xfrm>
            <a:off x="6023992" y="5949280"/>
            <a:ext cx="720080" cy="369330"/>
          </a:xfrm>
          <a:prstGeom prst="rect">
            <a:avLst/>
          </a:prstGeom>
          <a:solidFill>
            <a:schemeClr val="accent6">
              <a:lumMod val="75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dirty="0" err="1">
                <a:solidFill>
                  <a:srgbClr val="000000"/>
                </a:solidFill>
                <a:latin typeface="Calibri"/>
                <a:ea typeface="Calibri"/>
                <a:cs typeface="Calibri"/>
                <a:sym typeface="Calibri"/>
              </a:rPr>
              <a:t>Rust</a:t>
            </a:r>
            <a:endParaRPr lang="it-IT" dirty="0">
              <a:solidFill>
                <a:srgbClr val="000000"/>
              </a:solidFill>
              <a:latin typeface="Calibri"/>
              <a:ea typeface="Calibri"/>
              <a:cs typeface="Calibri"/>
              <a:sym typeface="Calibri"/>
            </a:endParaRPr>
          </a:p>
        </p:txBody>
      </p:sp>
      <p:sp>
        <p:nvSpPr>
          <p:cNvPr id="45" name="Rettangolo 44"/>
          <p:cNvSpPr/>
          <p:nvPr/>
        </p:nvSpPr>
        <p:spPr>
          <a:xfrm>
            <a:off x="8256240" y="4649946"/>
            <a:ext cx="70829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dirty="0">
                <a:solidFill>
                  <a:srgbClr val="000000"/>
                </a:solidFill>
              </a:rPr>
              <a:t>Rainy</a:t>
            </a:r>
            <a:endParaRPr lang="it-IT" dirty="0">
              <a:solidFill>
                <a:srgbClr val="000000"/>
              </a:solidFill>
              <a:latin typeface="Calibri"/>
              <a:ea typeface="Calibri"/>
              <a:cs typeface="Calibri"/>
              <a:sym typeface="Calibri"/>
            </a:endParaRPr>
          </a:p>
        </p:txBody>
      </p:sp>
      <p:sp>
        <p:nvSpPr>
          <p:cNvPr id="46" name="Rettangolo 45"/>
          <p:cNvSpPr/>
          <p:nvPr/>
        </p:nvSpPr>
        <p:spPr>
          <a:xfrm>
            <a:off x="8005529" y="5085184"/>
            <a:ext cx="1080120" cy="369330"/>
          </a:xfrm>
          <a:prstGeom prst="rect">
            <a:avLst/>
          </a:prstGeom>
          <a:solidFill>
            <a:schemeClr val="accent1">
              <a:lumMod val="60000"/>
              <a:lumOff val="40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rtl="0" latinLnBrk="1" hangingPunct="0"/>
            <a:r>
              <a:rPr lang="it-IT" dirty="0" err="1">
                <a:solidFill>
                  <a:srgbClr val="000000"/>
                </a:solidFill>
              </a:rPr>
              <a:t>Windy</a:t>
            </a:r>
            <a:endParaRPr lang="it-IT" dirty="0">
              <a:solidFill>
                <a:srgbClr val="000000"/>
              </a:solidFill>
            </a:endParaRPr>
          </a:p>
        </p:txBody>
      </p:sp>
      <p:sp>
        <p:nvSpPr>
          <p:cNvPr id="47" name="Rettangolo 46"/>
          <p:cNvSpPr/>
          <p:nvPr/>
        </p:nvSpPr>
        <p:spPr>
          <a:xfrm>
            <a:off x="7752184" y="5517232"/>
            <a:ext cx="72008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dirty="0">
                <a:solidFill>
                  <a:srgbClr val="000000"/>
                </a:solidFill>
                <a:latin typeface="Calibri"/>
                <a:ea typeface="Calibri"/>
                <a:cs typeface="Calibri"/>
                <a:sym typeface="Calibri"/>
              </a:rPr>
              <a:t>True</a:t>
            </a:r>
          </a:p>
        </p:txBody>
      </p:sp>
      <p:sp>
        <p:nvSpPr>
          <p:cNvPr id="48" name="Rettangolo 47"/>
          <p:cNvSpPr/>
          <p:nvPr/>
        </p:nvSpPr>
        <p:spPr>
          <a:xfrm>
            <a:off x="7752184" y="5939990"/>
            <a:ext cx="720080" cy="369330"/>
          </a:xfrm>
          <a:prstGeom prst="rect">
            <a:avLst/>
          </a:prstGeom>
          <a:solidFill>
            <a:schemeClr val="accent6">
              <a:lumMod val="75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dirty="0" err="1">
                <a:solidFill>
                  <a:srgbClr val="000000"/>
                </a:solidFill>
                <a:latin typeface="Calibri"/>
                <a:ea typeface="Calibri"/>
                <a:cs typeface="Calibri"/>
                <a:sym typeface="Calibri"/>
              </a:rPr>
              <a:t>Rust</a:t>
            </a:r>
            <a:endParaRPr lang="it-IT" dirty="0">
              <a:solidFill>
                <a:srgbClr val="000000"/>
              </a:solidFill>
              <a:latin typeface="Calibri"/>
              <a:ea typeface="Calibri"/>
              <a:cs typeface="Calibri"/>
              <a:sym typeface="Calibri"/>
            </a:endParaRPr>
          </a:p>
        </p:txBody>
      </p:sp>
      <p:sp>
        <p:nvSpPr>
          <p:cNvPr id="50" name="Rettangolo 49"/>
          <p:cNvSpPr/>
          <p:nvPr/>
        </p:nvSpPr>
        <p:spPr>
          <a:xfrm>
            <a:off x="9264352" y="4648292"/>
            <a:ext cx="1189336"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dirty="0" err="1">
                <a:solidFill>
                  <a:srgbClr val="000000"/>
                </a:solidFill>
                <a:latin typeface="Calibri"/>
                <a:ea typeface="Calibri"/>
                <a:cs typeface="Calibri"/>
                <a:sym typeface="Calibri"/>
              </a:rPr>
              <a:t>Overcast</a:t>
            </a:r>
            <a:endParaRPr lang="it-IT" dirty="0">
              <a:solidFill>
                <a:srgbClr val="000000"/>
              </a:solidFill>
              <a:latin typeface="Calibri"/>
              <a:ea typeface="Calibri"/>
              <a:cs typeface="Calibri"/>
              <a:sym typeface="Calibri"/>
            </a:endParaRPr>
          </a:p>
        </p:txBody>
      </p:sp>
      <p:sp>
        <p:nvSpPr>
          <p:cNvPr id="51" name="Rettangolo 50"/>
          <p:cNvSpPr/>
          <p:nvPr/>
        </p:nvSpPr>
        <p:spPr>
          <a:xfrm>
            <a:off x="9498980" y="5085184"/>
            <a:ext cx="720080" cy="369330"/>
          </a:xfrm>
          <a:prstGeom prst="rect">
            <a:avLst/>
          </a:prstGeom>
          <a:solidFill>
            <a:schemeClr val="accent6">
              <a:lumMod val="75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dirty="0">
                <a:solidFill>
                  <a:srgbClr val="000000"/>
                </a:solidFill>
                <a:latin typeface="Calibri"/>
                <a:ea typeface="Calibri"/>
                <a:cs typeface="Calibri"/>
                <a:sym typeface="Calibri"/>
              </a:rPr>
              <a:t>Virus</a:t>
            </a:r>
          </a:p>
        </p:txBody>
      </p:sp>
      <p:cxnSp>
        <p:nvCxnSpPr>
          <p:cNvPr id="34" name="Connettore 2 33"/>
          <p:cNvCxnSpPr/>
          <p:nvPr/>
        </p:nvCxnSpPr>
        <p:spPr>
          <a:xfrm>
            <a:off x="7248128" y="5589241"/>
            <a:ext cx="72008" cy="544705"/>
          </a:xfrm>
          <a:prstGeom prst="straightConnector1">
            <a:avLst/>
          </a:prstGeom>
          <a:noFill/>
          <a:ln w="25400" cap="flat">
            <a:solidFill>
              <a:srgbClr val="4F81BD"/>
            </a:solidFill>
            <a:prstDash val="dash"/>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59" name="Connettore 2 58"/>
          <p:cNvCxnSpPr/>
          <p:nvPr/>
        </p:nvCxnSpPr>
        <p:spPr>
          <a:xfrm>
            <a:off x="8976320" y="5589241"/>
            <a:ext cx="72008" cy="544705"/>
          </a:xfrm>
          <a:prstGeom prst="straightConnector1">
            <a:avLst/>
          </a:prstGeom>
          <a:noFill/>
          <a:ln w="25400" cap="flat">
            <a:solidFill>
              <a:srgbClr val="4F81BD"/>
            </a:solidFill>
            <a:prstDash val="dash"/>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1" name="TextBox 1">
            <a:extLst>
              <a:ext uri="{FF2B5EF4-FFF2-40B4-BE49-F238E27FC236}">
                <a16:creationId xmlns:a16="http://schemas.microsoft.com/office/drawing/2014/main" id="{C06E3216-2862-4A16-AAF0-E39A0E020B41}"/>
              </a:ext>
            </a:extLst>
          </p:cNvPr>
          <p:cNvSpPr txBox="1"/>
          <p:nvPr/>
        </p:nvSpPr>
        <p:spPr>
          <a:xfrm>
            <a:off x="2820418" y="391992"/>
            <a:ext cx="7092006" cy="492443"/>
          </a:xfrm>
          <a:prstGeom prst="rect">
            <a:avLst/>
          </a:prstGeom>
          <a:noFill/>
        </p:spPr>
        <p:txBody>
          <a:bodyPr wrap="none" rtlCol="0">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Addestramento</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degli</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Alberi</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6096000" cy="892552"/>
          </a:xfrm>
          <a:prstGeom prst="rect">
            <a:avLst/>
          </a:prstGeom>
          <a:noFill/>
        </p:spPr>
        <p:txBody>
          <a:bodyPr wrap="square">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Algoritmo</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addestramento</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degli</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Alberi</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r>
              <a:rPr lang="en-GB" sz="2600" b="1" dirty="0" smtClean="0">
                <a:latin typeface="Tahoma" panose="020B0604030504040204" pitchFamily="34" charset="0"/>
                <a:ea typeface="Tahoma" panose="020B0604030504040204" pitchFamily="34" charset="0"/>
                <a:cs typeface="Tahoma" panose="020B0604030504040204" pitchFamily="34" charset="0"/>
              </a:rPr>
              <a:t> ID3</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4" name="CasellaDiTesto 3">
            <a:extLst>
              <a:ext uri="{FF2B5EF4-FFF2-40B4-BE49-F238E27FC236}">
                <a16:creationId xmlns:a16="http://schemas.microsoft.com/office/drawing/2014/main" id="{15BB14A6-D51D-42AF-811C-4BC75F4DF969}"/>
              </a:ext>
            </a:extLst>
          </p:cNvPr>
          <p:cNvSpPr txBox="1"/>
          <p:nvPr/>
        </p:nvSpPr>
        <p:spPr>
          <a:xfrm>
            <a:off x="873918" y="1483448"/>
            <a:ext cx="5922170" cy="3970318"/>
          </a:xfrm>
          <a:prstGeom prst="rect">
            <a:avLst/>
          </a:prstGeom>
          <a:noFill/>
        </p:spPr>
        <p:txBody>
          <a:bodyPr wrap="square">
            <a:spAutoFit/>
          </a:bodyPr>
          <a:lstStyle/>
          <a:p>
            <a:pPr algn="l"/>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Passi</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dell’algoritmo</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ID3 </a:t>
            </a:r>
            <a:r>
              <a:rPr lang="it-IT" b="0" i="0" dirty="0">
                <a:solidFill>
                  <a:srgbClr val="202122"/>
                </a:solidFill>
                <a:effectLst/>
                <a:latin typeface="Tahoma" panose="020B0604030504040204" pitchFamily="34" charset="0"/>
                <a:ea typeface="Tahoma" panose="020B0604030504040204" pitchFamily="34" charset="0"/>
                <a:cs typeface="Tahoma" panose="020B0604030504040204" pitchFamily="34" charset="0"/>
              </a:rPr>
              <a:t>(</a:t>
            </a:r>
            <a:r>
              <a:rPr lang="it-IT" b="1" i="0" dirty="0">
                <a:solidFill>
                  <a:srgbClr val="202122"/>
                </a:solidFill>
                <a:effectLst/>
                <a:latin typeface="Tahoma" panose="020B0604030504040204" pitchFamily="34" charset="0"/>
                <a:ea typeface="Tahoma" panose="020B0604030504040204" pitchFamily="34" charset="0"/>
                <a:cs typeface="Tahoma" panose="020B0604030504040204" pitchFamily="34" charset="0"/>
              </a:rPr>
              <a:t>Iterative </a:t>
            </a:r>
            <a:r>
              <a:rPr lang="it-IT" b="1" i="0" dirty="0" err="1">
                <a:solidFill>
                  <a:srgbClr val="202122"/>
                </a:solidFill>
                <a:effectLst/>
                <a:latin typeface="Tahoma" panose="020B0604030504040204" pitchFamily="34" charset="0"/>
                <a:ea typeface="Tahoma" panose="020B0604030504040204" pitchFamily="34" charset="0"/>
                <a:cs typeface="Tahoma" panose="020B0604030504040204" pitchFamily="34" charset="0"/>
              </a:rPr>
              <a:t>Dichotomiser</a:t>
            </a:r>
            <a:r>
              <a:rPr lang="it-IT" b="1" i="0" dirty="0">
                <a:solidFill>
                  <a:srgbClr val="202122"/>
                </a:solidFill>
                <a:effectLst/>
                <a:latin typeface="Tahoma" panose="020B0604030504040204" pitchFamily="34" charset="0"/>
                <a:ea typeface="Tahoma" panose="020B0604030504040204" pitchFamily="34" charset="0"/>
                <a:cs typeface="Tahoma" panose="020B0604030504040204" pitchFamily="34" charset="0"/>
              </a:rPr>
              <a:t> 3</a:t>
            </a:r>
            <a:r>
              <a:rPr lang="it-IT" b="0" i="0" dirty="0">
                <a:solidFill>
                  <a:srgbClr val="202122"/>
                </a:solidFill>
                <a:effectLst/>
                <a:latin typeface="Tahoma" panose="020B0604030504040204" pitchFamily="34" charset="0"/>
                <a:ea typeface="Tahoma" panose="020B0604030504040204" pitchFamily="34" charset="0"/>
                <a:cs typeface="Tahoma" panose="020B0604030504040204" pitchFamily="34" charset="0"/>
              </a:rPr>
              <a:t>) </a:t>
            </a:r>
            <a:r>
              <a:rPr lang="it-IT" b="1" i="0" dirty="0" smtClean="0">
                <a:solidFill>
                  <a:srgbClr val="202122"/>
                </a:solidFill>
                <a:effectLst/>
                <a:latin typeface="Tahoma" panose="020B0604030504040204" pitchFamily="34" charset="0"/>
                <a:ea typeface="Tahoma" panose="020B0604030504040204" pitchFamily="34" charset="0"/>
                <a:cs typeface="Tahoma" panose="020B0604030504040204" pitchFamily="34" charset="0"/>
              </a:rPr>
              <a:t>usato per generare un albero di decisione da un </a:t>
            </a:r>
            <a:r>
              <a:rPr lang="it-IT" b="1" i="0" dirty="0" err="1" smtClean="0">
                <a:solidFill>
                  <a:srgbClr val="202122"/>
                </a:solidFill>
                <a:effectLst/>
                <a:latin typeface="Tahoma" panose="020B0604030504040204" pitchFamily="34" charset="0"/>
                <a:ea typeface="Tahoma" panose="020B0604030504040204" pitchFamily="34" charset="0"/>
                <a:cs typeface="Tahoma" panose="020B0604030504040204" pitchFamily="34" charset="0"/>
              </a:rPr>
              <a:t>dataset</a:t>
            </a:r>
            <a:r>
              <a:rPr lang="it-IT" b="1" i="0" dirty="0" smtClean="0">
                <a:solidFill>
                  <a:srgbClr val="202122"/>
                </a:solidFill>
                <a:effectLst/>
                <a:latin typeface="Tahoma" panose="020B0604030504040204" pitchFamily="34" charset="0"/>
                <a:ea typeface="Tahoma" panose="020B0604030504040204" pitchFamily="34" charset="0"/>
                <a:cs typeface="Tahoma" panose="020B0604030504040204" pitchFamily="34" charset="0"/>
              </a:rPr>
              <a:t>. </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ID3 è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precursore</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dell’algoritmo</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C4.5: </a:t>
            </a:r>
            <a:endParaRPr lang="en-US" b="1"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algn="l"/>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Inizia</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con un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insieme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d’origine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come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radice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Per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ciascuna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iterazione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dell’algoritmo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esso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itera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attraverso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gli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attribute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mai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usati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S </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calcola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Entropy(H</a:t>
            </a:r>
            <a:r>
              <a:rPr lang="en-US" b="1"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e </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Information Gain(IG</a:t>
            </a:r>
            <a:r>
              <a:rPr lang="en-US" b="1"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attributo</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Esso poi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selezione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l’attributo</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che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ha la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minore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entropia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o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grande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Guadagno</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d’Informazione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25CE58A6-94FD-48C4-A00F-4E82E99DC4AC}"/>
              </a:ext>
            </a:extLst>
          </p:cNvPr>
          <p:cNvPicPr>
            <a:picLocks noChangeAspect="1"/>
          </p:cNvPicPr>
          <p:nvPr/>
        </p:nvPicPr>
        <p:blipFill>
          <a:blip r:embed="rId2"/>
          <a:stretch>
            <a:fillRect/>
          </a:stretch>
        </p:blipFill>
        <p:spPr>
          <a:xfrm>
            <a:off x="6796088" y="1149340"/>
            <a:ext cx="5018372" cy="3927485"/>
          </a:xfrm>
          <a:prstGeom prst="rect">
            <a:avLst/>
          </a:prstGeom>
        </p:spPr>
      </p:pic>
      <p:sp>
        <p:nvSpPr>
          <p:cNvPr id="8" name="CasellaDiTesto 7">
            <a:extLst>
              <a:ext uri="{FF2B5EF4-FFF2-40B4-BE49-F238E27FC236}">
                <a16:creationId xmlns:a16="http://schemas.microsoft.com/office/drawing/2014/main" id="{2F348DD6-E16F-408F-ACAB-0A6D73FA55DB}"/>
              </a:ext>
            </a:extLst>
          </p:cNvPr>
          <p:cNvSpPr txBox="1"/>
          <p:nvPr/>
        </p:nvSpPr>
        <p:spPr>
          <a:xfrm>
            <a:off x="873918" y="5453766"/>
            <a:ext cx="11057244" cy="1477328"/>
          </a:xfrm>
          <a:prstGeom prst="rect">
            <a:avLst/>
          </a:prstGeom>
          <a:noFill/>
        </p:spPr>
        <p:txBody>
          <a:bodyPr wrap="square">
            <a:spAutoFit/>
          </a:bodyPr>
          <a:lstStyle/>
          <a:p>
            <a:pPr algn="l"/>
            <a:r>
              <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4.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L’insieme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è poi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suddiviso</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(splitting)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dall’attributo</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selezionato</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che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funge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da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spartiacque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al fine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produrre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un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sottoinsiemi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dati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endParaRPr lang="en-US"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algn="l"/>
            <a:r>
              <a:rPr lang="en-US" dirty="0">
                <a:solidFill>
                  <a:srgbClr val="111111"/>
                </a:solidFill>
                <a:latin typeface="Tahoma" panose="020B0604030504040204" pitchFamily="34" charset="0"/>
                <a:ea typeface="Tahoma" panose="020B0604030504040204" pitchFamily="34" charset="0"/>
                <a:cs typeface="Tahoma" panose="020B0604030504040204" pitchFamily="34" charset="0"/>
              </a:rPr>
              <a:t>5.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L’algoritmo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continua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ricorsivamento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ciascun</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sottoinsieme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considerando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solo attribute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mai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selezionati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prima. </a:t>
            </a: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0707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4" y="453509"/>
            <a:ext cx="9906733" cy="492443"/>
          </a:xfrm>
          <a:prstGeom prst="rect">
            <a:avLst/>
          </a:prstGeom>
          <a:noFill/>
        </p:spPr>
        <p:txBody>
          <a:bodyPr wrap="square">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Algoritmo</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Addestramento</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Alberi</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smtClean="0">
                <a:latin typeface="Tahoma" panose="020B0604030504040204" pitchFamily="34" charset="0"/>
                <a:ea typeface="Tahoma" panose="020B0604030504040204" pitchFamily="34" charset="0"/>
                <a:cs typeface="Tahoma" panose="020B0604030504040204" pitchFamily="34" charset="0"/>
              </a:rPr>
              <a:t>ID3</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A540F1F9-05B7-4EE3-ACFD-354BD2037DBC}"/>
              </a:ext>
            </a:extLst>
          </p:cNvPr>
          <p:cNvSpPr txBox="1"/>
          <p:nvPr/>
        </p:nvSpPr>
        <p:spPr>
          <a:xfrm>
            <a:off x="957994" y="1253073"/>
            <a:ext cx="10234613" cy="923330"/>
          </a:xfrm>
          <a:prstGeom prst="rect">
            <a:avLst/>
          </a:prstGeom>
          <a:noFill/>
        </p:spPr>
        <p:txBody>
          <a:bodyPr wrap="square">
            <a:spAutoFit/>
          </a:bodyPr>
          <a:lstStyle/>
          <a:p>
            <a:pPr marL="285750" indent="-285750">
              <a:buFont typeface="Arial" panose="020B0604020202020204" pitchFamily="34" charset="0"/>
              <a:buChar char="•"/>
            </a:pPr>
            <a:r>
              <a:rPr lang="it-IT" dirty="0" smtClean="0">
                <a:latin typeface="Tahoma" panose="020B0604030504040204" pitchFamily="34" charset="0"/>
                <a:ea typeface="Tahoma" panose="020B0604030504040204" pitchFamily="34" charset="0"/>
                <a:cs typeface="Tahoma" panose="020B0604030504040204" pitchFamily="34" charset="0"/>
              </a:rPr>
              <a:t>Per esempio, un nodo può essere </a:t>
            </a:r>
            <a:r>
              <a:rPr lang="it-IT" dirty="0" err="1" smtClean="0">
                <a:latin typeface="Tahoma" panose="020B0604030504040204" pitchFamily="34" charset="0"/>
                <a:ea typeface="Tahoma" panose="020B0604030504040204" pitchFamily="34" charset="0"/>
                <a:cs typeface="Tahoma" panose="020B0604030504040204" pitchFamily="34" charset="0"/>
              </a:rPr>
              <a:t>splittato</a:t>
            </a:r>
            <a:r>
              <a:rPr lang="it-IT" dirty="0" smtClean="0">
                <a:latin typeface="Tahoma" panose="020B0604030504040204" pitchFamily="34" charset="0"/>
                <a:ea typeface="Tahoma" panose="020B0604030504040204" pitchFamily="34" charset="0"/>
                <a:cs typeface="Tahoma" panose="020B0604030504040204" pitchFamily="34" charset="0"/>
              </a:rPr>
              <a:t> in nodi figli a seconda dei sottoinsiemi della popolazione le cui età sono meno di 50, tra 50 e 100 e più grandi di 100. L’algoritmo continua la </a:t>
            </a:r>
            <a:r>
              <a:rPr lang="it-IT" dirty="0" err="1" smtClean="0">
                <a:latin typeface="Tahoma" panose="020B0604030504040204" pitchFamily="34" charset="0"/>
                <a:ea typeface="Tahoma" panose="020B0604030504040204" pitchFamily="34" charset="0"/>
                <a:cs typeface="Tahoma" panose="020B0604030504040204" pitchFamily="34" charset="0"/>
              </a:rPr>
              <a:t>ricorsione</a:t>
            </a:r>
            <a:r>
              <a:rPr lang="it-IT" dirty="0" smtClean="0">
                <a:latin typeface="Tahoma" panose="020B0604030504040204" pitchFamily="34" charset="0"/>
                <a:ea typeface="Tahoma" panose="020B0604030504040204" pitchFamily="34" charset="0"/>
                <a:cs typeface="Tahoma" panose="020B0604030504040204" pitchFamily="34" charset="0"/>
              </a:rPr>
              <a:t> su ciascun sottoinsieme, considerando solo attributi mai selezionati prima. </a:t>
            </a:r>
            <a:endParaRPr lang="it-IT" dirty="0">
              <a:latin typeface="Tahoma" panose="020B0604030504040204" pitchFamily="34" charset="0"/>
              <a:ea typeface="Tahoma" panose="020B0604030504040204" pitchFamily="34" charset="0"/>
              <a:cs typeface="Tahoma" panose="020B0604030504040204" pitchFamily="34" charset="0"/>
            </a:endParaRPr>
          </a:p>
        </p:txBody>
      </p:sp>
      <p:sp>
        <p:nvSpPr>
          <p:cNvPr id="7" name="CasellaDiTesto 6">
            <a:extLst>
              <a:ext uri="{FF2B5EF4-FFF2-40B4-BE49-F238E27FC236}">
                <a16:creationId xmlns:a16="http://schemas.microsoft.com/office/drawing/2014/main" id="{AD926CEC-8C37-4D53-BAA5-4F1156404E8A}"/>
              </a:ext>
            </a:extLst>
          </p:cNvPr>
          <p:cNvSpPr txBox="1"/>
          <p:nvPr/>
        </p:nvSpPr>
        <p:spPr>
          <a:xfrm>
            <a:off x="1218468" y="2712371"/>
            <a:ext cx="9870281" cy="3139321"/>
          </a:xfrm>
          <a:prstGeom prst="rect">
            <a:avLst/>
          </a:prstGeom>
          <a:noFill/>
        </p:spPr>
        <p:txBody>
          <a:bodyPr wrap="square">
            <a:spAutoFit/>
          </a:bodyPr>
          <a:lstStyle/>
          <a:p>
            <a:pPr marL="285750" indent="-285750" algn="l">
              <a:buFont typeface="Wingdings" panose="05000000000000000000" pitchFamily="2" charset="2"/>
              <a:buChar char="ü"/>
            </a:pPr>
            <a:r>
              <a:rPr lang="en-US" dirty="0" smtClean="0">
                <a:latin typeface="Tahoma" panose="020B0604030504040204" pitchFamily="34" charset="0"/>
                <a:ea typeface="Tahoma" panose="020B0604030504040204" pitchFamily="34" charset="0"/>
                <a:cs typeface="Tahoma" panose="020B0604030504040204" pitchFamily="34" charset="0"/>
              </a:rPr>
              <a:t>La </a:t>
            </a:r>
            <a:r>
              <a:rPr lang="en-US" dirty="0" err="1" smtClean="0">
                <a:latin typeface="Tahoma" panose="020B0604030504040204" pitchFamily="34" charset="0"/>
                <a:ea typeface="Tahoma" panose="020B0604030504040204" pitchFamily="34" charset="0"/>
                <a:cs typeface="Tahoma" panose="020B0604030504040204" pitchFamily="34" charset="0"/>
              </a:rPr>
              <a:t>Ricorsione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su</a:t>
            </a:r>
            <a:r>
              <a:rPr lang="en-US" dirty="0" smtClean="0">
                <a:latin typeface="Tahoma" panose="020B0604030504040204" pitchFamily="34" charset="0"/>
                <a:ea typeface="Tahoma" panose="020B0604030504040204" pitchFamily="34" charset="0"/>
                <a:cs typeface="Tahoma" panose="020B0604030504040204" pitchFamily="34" charset="0"/>
              </a:rPr>
              <a:t> un </a:t>
            </a:r>
            <a:r>
              <a:rPr lang="en-US" dirty="0" err="1" smtClean="0">
                <a:latin typeface="Tahoma" panose="020B0604030504040204" pitchFamily="34" charset="0"/>
                <a:ea typeface="Tahoma" panose="020B0604030504040204" pitchFamily="34" charset="0"/>
                <a:cs typeface="Tahoma" panose="020B0604030504040204" pitchFamily="34" charset="0"/>
              </a:rPr>
              <a:t>insieme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ferma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quando</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pPr algn="l"/>
            <a:endParaRPr lang="en-US" dirty="0" smtClean="0">
              <a:latin typeface="Tahoma" panose="020B0604030504040204" pitchFamily="34" charset="0"/>
              <a:ea typeface="Tahoma" panose="020B0604030504040204" pitchFamily="34" charset="0"/>
              <a:cs typeface="Tahoma" panose="020B0604030504040204" pitchFamily="34" charset="0"/>
            </a:endParaRPr>
          </a:p>
          <a:p>
            <a:pPr algn="l"/>
            <a:r>
              <a:rPr lang="en-US" dirty="0" smtClean="0">
                <a:latin typeface="Tahoma" panose="020B0604030504040204" pitchFamily="34" charset="0"/>
                <a:ea typeface="Tahoma" panose="020B0604030504040204" pitchFamily="34" charset="0"/>
                <a:cs typeface="Tahoma" panose="020B0604030504040204" pitchFamily="34" charset="0"/>
              </a:rPr>
              <a:t>1) </a:t>
            </a:r>
            <a:r>
              <a:rPr lang="en-US" dirty="0" err="1" smtClean="0">
                <a:latin typeface="Tahoma" panose="020B0604030504040204" pitchFamily="34" charset="0"/>
                <a:ea typeface="Tahoma" panose="020B0604030504040204" pitchFamily="34" charset="0"/>
                <a:cs typeface="Tahoma" panose="020B0604030504040204" pitchFamily="34" charset="0"/>
              </a:rPr>
              <a:t>Ogni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elemento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nel</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sottoinsieme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appartiene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alla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medesima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classe</a:t>
            </a:r>
            <a:r>
              <a:rPr lang="en-US" dirty="0" smtClean="0">
                <a:latin typeface="Tahoma" panose="020B0604030504040204" pitchFamily="34" charset="0"/>
                <a:ea typeface="Tahoma" panose="020B0604030504040204" pitchFamily="34" charset="0"/>
                <a:cs typeface="Tahoma" panose="020B0604030504040204" pitchFamily="34" charset="0"/>
              </a:rPr>
              <a:t>: in </a:t>
            </a:r>
            <a:r>
              <a:rPr lang="en-US" dirty="0" err="1" smtClean="0">
                <a:latin typeface="Tahoma" panose="020B0604030504040204" pitchFamily="34" charset="0"/>
                <a:ea typeface="Tahoma" panose="020B0604030504040204" pitchFamily="34" charset="0"/>
                <a:cs typeface="Tahoma" panose="020B0604030504040204" pitchFamily="34" charset="0"/>
              </a:rPr>
              <a:t>questo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caso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il</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nodo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viene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convertito</a:t>
            </a:r>
            <a:r>
              <a:rPr lang="en-US" dirty="0" smtClean="0">
                <a:latin typeface="Tahoma" panose="020B0604030504040204" pitchFamily="34" charset="0"/>
                <a:ea typeface="Tahoma" panose="020B0604030504040204" pitchFamily="34" charset="0"/>
                <a:cs typeface="Tahoma" panose="020B0604030504040204" pitchFamily="34" charset="0"/>
              </a:rPr>
              <a:t> in </a:t>
            </a:r>
            <a:r>
              <a:rPr lang="en-US" dirty="0" err="1" smtClean="0">
                <a:latin typeface="Tahoma" panose="020B0604030504040204" pitchFamily="34" charset="0"/>
                <a:ea typeface="Tahoma" panose="020B0604030504040204" pitchFamily="34" charset="0"/>
                <a:cs typeface="Tahoma" panose="020B0604030504040204" pitchFamily="34" charset="0"/>
              </a:rPr>
              <a:t>nodo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foglia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ed</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etichettato</a:t>
            </a:r>
            <a:r>
              <a:rPr lang="en-US" dirty="0" smtClean="0">
                <a:latin typeface="Tahoma" panose="020B0604030504040204" pitchFamily="34" charset="0"/>
                <a:ea typeface="Tahoma" panose="020B0604030504040204" pitchFamily="34" charset="0"/>
                <a:cs typeface="Tahoma" panose="020B0604030504040204" pitchFamily="34" charset="0"/>
              </a:rPr>
              <a:t> con la </a:t>
            </a:r>
            <a:r>
              <a:rPr lang="en-US" dirty="0" err="1" smtClean="0">
                <a:latin typeface="Tahoma" panose="020B0604030504040204" pitchFamily="34" charset="0"/>
                <a:ea typeface="Tahoma" panose="020B0604030504040204" pitchFamily="34" charset="0"/>
                <a:cs typeface="Tahoma" panose="020B0604030504040204" pitchFamily="34" charset="0"/>
              </a:rPr>
              <a:t>classe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degli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esempi</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a:p>
            <a:pPr algn="l"/>
            <a:endParaRPr lang="en-US" dirty="0" smtClean="0">
              <a:latin typeface="Tahoma" panose="020B0604030504040204" pitchFamily="34" charset="0"/>
              <a:ea typeface="Tahoma" panose="020B0604030504040204" pitchFamily="34" charset="0"/>
              <a:cs typeface="Tahoma" panose="020B0604030504040204" pitchFamily="34" charset="0"/>
            </a:endParaRPr>
          </a:p>
          <a:p>
            <a:pPr algn="l"/>
            <a:r>
              <a:rPr lang="en-US" dirty="0" smtClean="0">
                <a:latin typeface="Tahoma" panose="020B0604030504040204" pitchFamily="34" charset="0"/>
                <a:ea typeface="Tahoma" panose="020B0604030504040204" pitchFamily="34" charset="0"/>
                <a:cs typeface="Tahoma" panose="020B0604030504040204" pitchFamily="34" charset="0"/>
              </a:rPr>
              <a:t>2) Non ci </a:t>
            </a:r>
            <a:r>
              <a:rPr lang="en-US" dirty="0" err="1" smtClean="0">
                <a:latin typeface="Tahoma" panose="020B0604030504040204" pitchFamily="34" charset="0"/>
                <a:ea typeface="Tahoma" panose="020B0604030504040204" pitchFamily="34" charset="0"/>
                <a:cs typeface="Tahoma" panose="020B0604030504040204" pitchFamily="34" charset="0"/>
              </a:rPr>
              <a:t>sono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più</a:t>
            </a:r>
            <a:r>
              <a:rPr lang="en-US" dirty="0" smtClean="0">
                <a:latin typeface="Tahoma" panose="020B0604030504040204" pitchFamily="34" charset="0"/>
                <a:ea typeface="Tahoma" panose="020B0604030504040204" pitchFamily="34" charset="0"/>
                <a:cs typeface="Tahoma" panose="020B0604030504040204" pitchFamily="34" charset="0"/>
              </a:rPr>
              <a:t> attribute da </a:t>
            </a:r>
            <a:r>
              <a:rPr lang="en-US" dirty="0" err="1" smtClean="0">
                <a:latin typeface="Tahoma" panose="020B0604030504040204" pitchFamily="34" charset="0"/>
                <a:ea typeface="Tahoma" panose="020B0604030504040204" pitchFamily="34" charset="0"/>
                <a:cs typeface="Tahoma" panose="020B0604030504040204" pitchFamily="34" charset="0"/>
              </a:rPr>
              <a:t>selezionare</a:t>
            </a:r>
            <a:r>
              <a:rPr lang="en-US" dirty="0" smtClean="0">
                <a:latin typeface="Tahoma" panose="020B0604030504040204" pitchFamily="34" charset="0"/>
                <a:ea typeface="Tahoma" panose="020B0604030504040204" pitchFamily="34" charset="0"/>
                <a:cs typeface="Tahoma" panose="020B0604030504040204" pitchFamily="34" charset="0"/>
              </a:rPr>
              <a:t>, ma </a:t>
            </a:r>
            <a:r>
              <a:rPr lang="en-US" dirty="0" err="1" smtClean="0">
                <a:latin typeface="Tahoma" panose="020B0604030504040204" pitchFamily="34" charset="0"/>
                <a:ea typeface="Tahoma" panose="020B0604030504040204" pitchFamily="34" charset="0"/>
                <a:cs typeface="Tahoma" panose="020B0604030504040204" pitchFamily="34" charset="0"/>
              </a:rPr>
              <a:t>gli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esempi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ancora</a:t>
            </a:r>
            <a:r>
              <a:rPr lang="en-US" dirty="0" smtClean="0">
                <a:latin typeface="Tahoma" panose="020B0604030504040204" pitchFamily="34" charset="0"/>
                <a:ea typeface="Tahoma" panose="020B0604030504040204" pitchFamily="34" charset="0"/>
                <a:cs typeface="Tahoma" panose="020B0604030504040204" pitchFamily="34" charset="0"/>
              </a:rPr>
              <a:t> non </a:t>
            </a:r>
            <a:r>
              <a:rPr lang="en-US" dirty="0" err="1" smtClean="0">
                <a:latin typeface="Tahoma" panose="020B0604030504040204" pitchFamily="34" charset="0"/>
                <a:ea typeface="Tahoma" panose="020B0604030504040204" pitchFamily="34" charset="0"/>
                <a:cs typeface="Tahoma" panose="020B0604030504040204" pitchFamily="34" charset="0"/>
              </a:rPr>
              <a:t>appartengono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tutti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alla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stessa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classe</a:t>
            </a:r>
            <a:r>
              <a:rPr lang="en-US" dirty="0" smtClean="0">
                <a:latin typeface="Tahoma" panose="020B0604030504040204" pitchFamily="34" charset="0"/>
                <a:ea typeface="Tahoma" panose="020B0604030504040204" pitchFamily="34" charset="0"/>
                <a:cs typeface="Tahoma" panose="020B0604030504040204" pitchFamily="34" charset="0"/>
              </a:rPr>
              <a:t>. In </a:t>
            </a:r>
            <a:r>
              <a:rPr lang="en-US" dirty="0" err="1" smtClean="0">
                <a:latin typeface="Tahoma" panose="020B0604030504040204" pitchFamily="34" charset="0"/>
                <a:ea typeface="Tahoma" panose="020B0604030504040204" pitchFamily="34" charset="0"/>
                <a:cs typeface="Tahoma" panose="020B0604030504040204" pitchFamily="34" charset="0"/>
              </a:rPr>
              <a:t>questo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caso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il</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nodo</a:t>
            </a:r>
            <a:r>
              <a:rPr lang="en-US" dirty="0" smtClean="0">
                <a:latin typeface="Tahoma" panose="020B0604030504040204" pitchFamily="34" charset="0"/>
                <a:ea typeface="Tahoma" panose="020B0604030504040204" pitchFamily="34" charset="0"/>
                <a:cs typeface="Tahoma" panose="020B0604030504040204" pitchFamily="34" charset="0"/>
              </a:rPr>
              <a:t> è </a:t>
            </a:r>
            <a:r>
              <a:rPr lang="en-US" dirty="0" err="1" smtClean="0">
                <a:latin typeface="Tahoma" panose="020B0604030504040204" pitchFamily="34" charset="0"/>
                <a:ea typeface="Tahoma" panose="020B0604030504040204" pitchFamily="34" charset="0"/>
                <a:cs typeface="Tahoma" panose="020B0604030504040204" pitchFamily="34" charset="0"/>
              </a:rPr>
              <a:t>reso</a:t>
            </a:r>
            <a:r>
              <a:rPr lang="en-US" dirty="0" smtClean="0">
                <a:latin typeface="Tahoma" panose="020B0604030504040204" pitchFamily="34" charset="0"/>
                <a:ea typeface="Tahoma" panose="020B0604030504040204" pitchFamily="34" charset="0"/>
                <a:cs typeface="Tahoma" panose="020B0604030504040204" pitchFamily="34" charset="0"/>
              </a:rPr>
              <a:t> un </a:t>
            </a:r>
            <a:r>
              <a:rPr lang="en-US" dirty="0" err="1" smtClean="0">
                <a:latin typeface="Tahoma" panose="020B0604030504040204" pitchFamily="34" charset="0"/>
                <a:ea typeface="Tahoma" panose="020B0604030504040204" pitchFamily="34" charset="0"/>
                <a:cs typeface="Tahoma" panose="020B0604030504040204" pitchFamily="34" charset="0"/>
              </a:rPr>
              <a:t>nodo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foglia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ed</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etichettato</a:t>
            </a:r>
            <a:r>
              <a:rPr lang="en-US" dirty="0" smtClean="0">
                <a:latin typeface="Tahoma" panose="020B0604030504040204" pitchFamily="34" charset="0"/>
                <a:ea typeface="Tahoma" panose="020B0604030504040204" pitchFamily="34" charset="0"/>
                <a:cs typeface="Tahoma" panose="020B0604030504040204" pitchFamily="34" charset="0"/>
              </a:rPr>
              <a:t> con la </a:t>
            </a:r>
            <a:r>
              <a:rPr lang="en-US" dirty="0" err="1" smtClean="0">
                <a:latin typeface="Tahoma" panose="020B0604030504040204" pitchFamily="34" charset="0"/>
                <a:ea typeface="Tahoma" panose="020B0604030504040204" pitchFamily="34" charset="0"/>
                <a:cs typeface="Tahoma" panose="020B0604030504040204" pitchFamily="34" charset="0"/>
              </a:rPr>
              <a:t>classe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maggioritaria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degli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esempi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nel</a:t>
            </a:r>
            <a:r>
              <a:rPr lang="en-US" dirty="0" smtClean="0">
                <a:latin typeface="Tahoma" panose="020B0604030504040204" pitchFamily="34" charset="0"/>
                <a:ea typeface="Tahoma" panose="020B0604030504040204" pitchFamily="34" charset="0"/>
                <a:cs typeface="Tahoma" panose="020B0604030504040204" pitchFamily="34" charset="0"/>
              </a:rPr>
              <a:t> sotto </a:t>
            </a:r>
            <a:r>
              <a:rPr lang="en-US" dirty="0" err="1" smtClean="0">
                <a:latin typeface="Tahoma" panose="020B0604030504040204" pitchFamily="34" charset="0"/>
                <a:ea typeface="Tahoma" panose="020B0604030504040204" pitchFamily="34" charset="0"/>
                <a:cs typeface="Tahoma" panose="020B0604030504040204" pitchFamily="34" charset="0"/>
              </a:rPr>
              <a:t>insieme</a:t>
            </a:r>
            <a:r>
              <a:rPr lang="en-US" dirty="0" smtClean="0">
                <a:latin typeface="Tahoma" panose="020B0604030504040204" pitchFamily="34" charset="0"/>
                <a:ea typeface="Tahoma" panose="020B0604030504040204" pitchFamily="34" charset="0"/>
                <a:cs typeface="Tahoma" panose="020B0604030504040204" pitchFamily="34" charset="0"/>
              </a:rPr>
              <a:t>.</a:t>
            </a:r>
          </a:p>
          <a:p>
            <a:pPr algn="l"/>
            <a:endParaRPr lang="en-US" dirty="0" smtClean="0">
              <a:latin typeface="Tahoma" panose="020B0604030504040204" pitchFamily="34" charset="0"/>
              <a:ea typeface="Tahoma" panose="020B0604030504040204" pitchFamily="34" charset="0"/>
              <a:cs typeface="Tahoma" panose="020B0604030504040204" pitchFamily="34" charset="0"/>
            </a:endParaRPr>
          </a:p>
          <a:p>
            <a:pPr algn="l"/>
            <a:r>
              <a:rPr lang="en-US" dirty="0" smtClean="0">
                <a:latin typeface="Tahoma" panose="020B0604030504040204" pitchFamily="34" charset="0"/>
                <a:ea typeface="Tahoma" panose="020B0604030504040204" pitchFamily="34" charset="0"/>
                <a:cs typeface="Tahoma" panose="020B0604030504040204" pitchFamily="34" charset="0"/>
              </a:rPr>
              <a:t>3) Non ci </a:t>
            </a:r>
            <a:r>
              <a:rPr lang="en-US" dirty="0" err="1" smtClean="0">
                <a:latin typeface="Tahoma" panose="020B0604030504040204" pitchFamily="34" charset="0"/>
                <a:ea typeface="Tahoma" panose="020B0604030504040204" pitchFamily="34" charset="0"/>
                <a:cs typeface="Tahoma" panose="020B0604030504040204" pitchFamily="34" charset="0"/>
              </a:rPr>
              <a:t>sono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più</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esempi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nel</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sottoinsieme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il</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accade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quando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nessun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esempio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nell’insieme</a:t>
            </a:r>
            <a:r>
              <a:rPr lang="en-US" dirty="0" smtClean="0">
                <a:latin typeface="Tahoma" panose="020B0604030504040204" pitchFamily="34" charset="0"/>
                <a:ea typeface="Tahoma" panose="020B0604030504040204" pitchFamily="34" charset="0"/>
                <a:cs typeface="Tahoma" panose="020B0604030504040204" pitchFamily="34" charset="0"/>
              </a:rPr>
              <a:t> padre è </a:t>
            </a:r>
            <a:r>
              <a:rPr lang="en-US" dirty="0" err="1" smtClean="0">
                <a:latin typeface="Tahoma" panose="020B0604030504040204" pitchFamily="34" charset="0"/>
                <a:ea typeface="Tahoma" panose="020B0604030504040204" pitchFamily="34" charset="0"/>
                <a:cs typeface="Tahoma" panose="020B0604030504040204" pitchFamily="34" charset="0"/>
              </a:rPr>
              <a:t>stato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trovato</a:t>
            </a:r>
            <a:r>
              <a:rPr lang="en-US" dirty="0" smtClean="0">
                <a:latin typeface="Tahoma" panose="020B0604030504040204" pitchFamily="34" charset="0"/>
                <a:ea typeface="Tahoma" panose="020B0604030504040204" pitchFamily="34" charset="0"/>
                <a:cs typeface="Tahoma" panose="020B0604030504040204" pitchFamily="34" charset="0"/>
              </a:rPr>
              <a:t> per </a:t>
            </a:r>
            <a:r>
              <a:rPr lang="en-US" dirty="0" err="1" smtClean="0">
                <a:latin typeface="Tahoma" panose="020B0604030504040204" pitchFamily="34" charset="0"/>
                <a:ea typeface="Tahoma" panose="020B0604030504040204" pitchFamily="34" charset="0"/>
                <a:cs typeface="Tahoma" panose="020B0604030504040204" pitchFamily="34" charset="0"/>
              </a:rPr>
              <a:t>matcha</a:t>
            </a:r>
            <a:r>
              <a:rPr lang="en-US" dirty="0" err="1" smtClean="0">
                <a:latin typeface="Tahoma" panose="020B0604030504040204" pitchFamily="34" charset="0"/>
                <a:ea typeface="Tahoma" panose="020B0604030504040204" pitchFamily="34" charset="0"/>
                <a:cs typeface="Tahoma" panose="020B0604030504040204" pitchFamily="34" charset="0"/>
              </a:rPr>
              <a:t>re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uno</a:t>
            </a:r>
            <a:r>
              <a:rPr lang="en-US" dirty="0" smtClean="0">
                <a:latin typeface="Tahoma" panose="020B0604030504040204" pitchFamily="34" charset="0"/>
                <a:ea typeface="Tahoma" panose="020B0604030504040204" pitchFamily="34" charset="0"/>
                <a:cs typeface="Tahoma" panose="020B0604030504040204" pitchFamily="34" charset="0"/>
              </a:rPr>
              <a:t> specific </a:t>
            </a:r>
            <a:r>
              <a:rPr lang="en-US" dirty="0" err="1" smtClean="0">
                <a:latin typeface="Tahoma" panose="020B0604030504040204" pitchFamily="34" charset="0"/>
                <a:ea typeface="Tahoma" panose="020B0604030504040204" pitchFamily="34" charset="0"/>
                <a:cs typeface="Tahoma" panose="020B0604030504040204" pitchFamily="34" charset="0"/>
              </a:rPr>
              <a:t>valore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dell’attributo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selezionato</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946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8332910" cy="492443"/>
          </a:xfrm>
          <a:prstGeom prst="rect">
            <a:avLst/>
          </a:prstGeom>
          <a:noFill/>
        </p:spPr>
        <p:txBody>
          <a:bodyPr wrap="square">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Addestramento</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degli</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Alberi</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pic>
        <p:nvPicPr>
          <p:cNvPr id="3" name="Immagine 2">
            <a:extLst>
              <a:ext uri="{FF2B5EF4-FFF2-40B4-BE49-F238E27FC236}">
                <a16:creationId xmlns:a16="http://schemas.microsoft.com/office/drawing/2014/main" id="{84169127-7160-49B3-9E5E-252608835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49" y="1438274"/>
            <a:ext cx="9791701" cy="4810125"/>
          </a:xfrm>
          <a:prstGeom prst="rect">
            <a:avLst/>
          </a:prstGeom>
        </p:spPr>
      </p:pic>
    </p:spTree>
    <p:extLst>
      <p:ext uri="{BB962C8B-B14F-4D97-AF65-F5344CB8AC3E}">
        <p14:creationId xmlns:p14="http://schemas.microsoft.com/office/powerpoint/2010/main" val="155739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10126540" cy="492443"/>
          </a:xfrm>
          <a:prstGeom prst="rect">
            <a:avLst/>
          </a:prstGeom>
          <a:noFill/>
        </p:spPr>
        <p:txBody>
          <a:bodyPr wrap="square">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Addestramento</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degli</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Alberi</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Entropia</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FC21E2C8-091B-4DF8-9899-E47F2CE7D47B}"/>
              </a:ext>
            </a:extLst>
          </p:cNvPr>
          <p:cNvSpPr>
            <a:spLocks noChangeArrowheads="1"/>
          </p:cNvSpPr>
          <p:nvPr/>
        </p:nvSpPr>
        <p:spPr bwMode="auto">
          <a:xfrm>
            <a:off x="4095750" y="1084451"/>
            <a:ext cx="7829550"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1" dirty="0" smtClean="0">
                <a:solidFill>
                  <a:srgbClr val="111111"/>
                </a:solidFill>
                <a:latin typeface="Tahoma" panose="020B0604030504040204" pitchFamily="34" charset="0"/>
                <a:ea typeface="Tahoma" panose="020B0604030504040204" pitchFamily="34" charset="0"/>
                <a:cs typeface="Tahoma" panose="020B0604030504040204" pitchFamily="34" charset="0"/>
              </a:rPr>
              <a:t>Entropia</a:t>
            </a:r>
            <a:r>
              <a:rPr lang="it-IT" altLang="it-IT" dirty="0" smtClean="0">
                <a:solidFill>
                  <a:srgbClr val="111111"/>
                </a:solidFill>
                <a:latin typeface="Tahoma" panose="020B0604030504040204" pitchFamily="34" charset="0"/>
                <a:ea typeface="Tahoma" panose="020B0604030504040204" pitchFamily="34" charset="0"/>
                <a:cs typeface="Tahoma" panose="020B0604030504040204" pitchFamily="34" charset="0"/>
              </a:rPr>
              <a:t>:</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smtClean="0">
                <a:solidFill>
                  <a:srgbClr val="111111"/>
                </a:solidFill>
                <a:latin typeface="Tahoma" panose="020B0604030504040204" pitchFamily="34" charset="0"/>
                <a:ea typeface="Tahoma" panose="020B0604030504040204" pitchFamily="34" charset="0"/>
                <a:cs typeface="Tahoma" panose="020B0604030504040204" pitchFamily="34" charset="0"/>
              </a:rPr>
              <a:t>essa fornisce la </a:t>
            </a:r>
            <a:r>
              <a:rPr lang="it-IT" altLang="it-IT" dirty="0" smtClean="0">
                <a:solidFill>
                  <a:srgbClr val="111111"/>
                </a:solidFill>
                <a:latin typeface="Tahoma" panose="020B0604030504040204" pitchFamily="34" charset="0"/>
                <a:ea typeface="Tahoma" panose="020B0604030504040204" pitchFamily="34" charset="0"/>
                <a:cs typeface="Tahoma" panose="020B0604030504040204" pitchFamily="34" charset="0"/>
              </a:rPr>
              <a:t>misura dell’impurità o casualità nei dati. Essa è data dalla seguente formula:</a:t>
            </a:r>
            <a:endPar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b="1" dirty="0" err="1">
                <a:solidFill>
                  <a:srgbClr val="111111"/>
                </a:solidFill>
                <a:latin typeface="Tahoma" panose="020B0604030504040204" pitchFamily="34" charset="0"/>
                <a:ea typeface="Tahoma" panose="020B0604030504040204" pitchFamily="34" charset="0"/>
                <a:cs typeface="Tahoma" panose="020B0604030504040204" pitchFamily="34" charset="0"/>
              </a:rPr>
              <a:t>Entropy</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 P(class 1) x Log(P(class 1)) — P(class 2) x 	Log(P(class 2))       </a:t>
            </a:r>
            <a:r>
              <a:rPr lang="it-IT" altLang="it-IT" dirty="0" smtClean="0">
                <a:solidFill>
                  <a:srgbClr val="111111"/>
                </a:solidFill>
                <a:latin typeface="Tahoma" panose="020B0604030504040204" pitchFamily="34" charset="0"/>
                <a:ea typeface="Tahoma" panose="020B0604030504040204" pitchFamily="34" charset="0"/>
                <a:cs typeface="Tahoma" panose="020B0604030504040204" pitchFamily="34" charset="0"/>
              </a:rPr>
              <a:t>dove P denota la probabilità.</a:t>
            </a:r>
            <a:endPar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If</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there</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are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two</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classes, class 1 and class 2, of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equal</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numbers</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i.e</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the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number</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of entries of class 1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is</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equal</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to the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number</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of entries of class 2, and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we</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randomly</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select</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an entry,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it</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will</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belong</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to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any</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class 1 or 2 with a 50%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probability</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each</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such</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cases</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the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entropy</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will</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be high.</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If</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certain</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dataset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has</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all</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data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belonging</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to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either</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class 1 or class 2, the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entropy</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obtained</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is</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0,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as</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that</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case P(class1) or P(class2)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will</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be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equal</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to 0.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If</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P(class1)=0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then</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P(class2)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should</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be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equal</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to 1.So,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it</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is</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evident</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that</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the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entropy</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will</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be high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if</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we</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dirty="0" err="1">
                <a:solidFill>
                  <a:srgbClr val="111111"/>
                </a:solidFill>
                <a:latin typeface="Tahoma" panose="020B0604030504040204" pitchFamily="34" charset="0"/>
                <a:ea typeface="Tahoma" panose="020B0604030504040204" pitchFamily="34" charset="0"/>
                <a:cs typeface="Tahoma" panose="020B0604030504040204" pitchFamily="34" charset="0"/>
              </a:rPr>
              <a:t>have</a:t>
            </a: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impure or mixed class labels in a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en-US" dirty="0">
                <a:solidFill>
                  <a:srgbClr val="111111"/>
                </a:solidFill>
                <a:latin typeface="Tahoma" panose="020B0604030504040204" pitchFamily="34" charset="0"/>
                <a:ea typeface="Tahoma" panose="020B0604030504040204" pitchFamily="34" charset="0"/>
                <a:cs typeface="Tahoma" panose="020B0604030504040204" pitchFamily="34" charset="0"/>
              </a:rPr>
              <a:t>The beside diagram shows the variation of the probability of labels with entropy. We can see if the probability of a label is 0.5, the entropy is the maximum.</a:t>
            </a:r>
            <a:endPar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t/>
            </a:r>
            <a:br>
              <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rPr>
            </a:br>
            <a:endParaRPr lang="it-IT" altLang="it-IT" dirty="0">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a:extLst>
              <a:ext uri="{FF2B5EF4-FFF2-40B4-BE49-F238E27FC236}">
                <a16:creationId xmlns:a16="http://schemas.microsoft.com/office/drawing/2014/main" id="{3D86DBFB-07BB-46EC-A170-75B4FD390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19262"/>
            <a:ext cx="3333750" cy="4443413"/>
          </a:xfrm>
          <a:prstGeom prst="rect">
            <a:avLst/>
          </a:prstGeom>
        </p:spPr>
      </p:pic>
    </p:spTree>
    <p:extLst>
      <p:ext uri="{BB962C8B-B14F-4D97-AF65-F5344CB8AC3E}">
        <p14:creationId xmlns:p14="http://schemas.microsoft.com/office/powerpoint/2010/main" val="350292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8730952" cy="492443"/>
          </a:xfrm>
          <a:prstGeom prst="rect">
            <a:avLst/>
          </a:prstGeom>
          <a:noFill/>
        </p:spPr>
        <p:txBody>
          <a:bodyPr wrap="square">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Decision trees Training: Information Gain</a:t>
            </a:r>
          </a:p>
        </p:txBody>
      </p:sp>
      <p:sp>
        <p:nvSpPr>
          <p:cNvPr id="23" name="Rectangle 3">
            <a:extLst>
              <a:ext uri="{FF2B5EF4-FFF2-40B4-BE49-F238E27FC236}">
                <a16:creationId xmlns:a16="http://schemas.microsoft.com/office/drawing/2014/main" id="{E01ED6FC-E503-4384-9A45-F0F62856EE08}"/>
              </a:ext>
            </a:extLst>
          </p:cNvPr>
          <p:cNvSpPr>
            <a:spLocks noChangeArrowheads="1"/>
          </p:cNvSpPr>
          <p:nvPr/>
        </p:nvSpPr>
        <p:spPr bwMode="auto">
          <a:xfrm rot="10800000" flipV="1">
            <a:off x="6419849" y="1825199"/>
            <a:ext cx="518160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111111"/>
                </a:solidFill>
                <a:latin typeface="open sans" panose="020B0604020202020204" pitchFamily="34" charset="0"/>
              </a:rPr>
              <a:t>In </a:t>
            </a:r>
            <a:r>
              <a:rPr lang="it-IT" altLang="it-IT" dirty="0" err="1">
                <a:solidFill>
                  <a:srgbClr val="111111"/>
                </a:solidFill>
                <a:latin typeface="open sans" panose="020B0604020202020204" pitchFamily="34" charset="0"/>
              </a:rPr>
              <a:t>other</a:t>
            </a:r>
            <a:r>
              <a:rPr lang="it-IT" altLang="it-IT" dirty="0">
                <a:solidFill>
                  <a:srgbClr val="111111"/>
                </a:solidFill>
                <a:latin typeface="open sans" panose="020B0604020202020204" pitchFamily="34" charset="0"/>
              </a:rPr>
              <a:t> words </a:t>
            </a:r>
            <a:r>
              <a:rPr lang="it-IT" altLang="it-IT" b="1" dirty="0">
                <a:solidFill>
                  <a:srgbClr val="111111"/>
                </a:solidFill>
                <a:latin typeface="open sans" panose="020B0604020202020204" pitchFamily="34" charset="0"/>
              </a:rPr>
              <a:t>Information gain </a:t>
            </a:r>
            <a:r>
              <a:rPr lang="it-IT" altLang="it-IT" dirty="0" err="1">
                <a:solidFill>
                  <a:srgbClr val="111111"/>
                </a:solidFill>
                <a:latin typeface="open sans" panose="020B0604020202020204" pitchFamily="34" charset="0"/>
              </a:rPr>
              <a:t>is</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used</a:t>
            </a:r>
            <a:r>
              <a:rPr lang="it-IT" altLang="it-IT" dirty="0">
                <a:solidFill>
                  <a:srgbClr val="111111"/>
                </a:solidFill>
                <a:latin typeface="open sans" panose="020B0604020202020204" pitchFamily="34" charset="0"/>
              </a:rPr>
              <a:t> to decide </a:t>
            </a:r>
            <a:r>
              <a:rPr lang="it-IT" altLang="it-IT" dirty="0" err="1">
                <a:solidFill>
                  <a:srgbClr val="111111"/>
                </a:solidFill>
                <a:latin typeface="open sans" panose="020B0604020202020204" pitchFamily="34" charset="0"/>
              </a:rPr>
              <a:t>which</a:t>
            </a:r>
            <a:r>
              <a:rPr lang="it-IT" altLang="it-IT" dirty="0">
                <a:solidFill>
                  <a:srgbClr val="111111"/>
                </a:solidFill>
                <a:latin typeface="open sans" panose="020B0604020202020204" pitchFamily="34" charset="0"/>
              </a:rPr>
              <a:t> feature to split on </a:t>
            </a:r>
            <a:r>
              <a:rPr lang="it-IT" altLang="it-IT" dirty="0" err="1">
                <a:solidFill>
                  <a:srgbClr val="111111"/>
                </a:solidFill>
                <a:latin typeface="open sans" panose="020B0604020202020204" pitchFamily="34" charset="0"/>
              </a:rPr>
              <a:t>at</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each</a:t>
            </a:r>
            <a:r>
              <a:rPr lang="it-IT" altLang="it-IT" dirty="0">
                <a:solidFill>
                  <a:srgbClr val="111111"/>
                </a:solidFill>
                <a:latin typeface="open sans" panose="020B0604020202020204" pitchFamily="34" charset="0"/>
              </a:rPr>
              <a:t> step in building the </a:t>
            </a:r>
            <a:r>
              <a:rPr lang="it-IT" altLang="it-IT" dirty="0" err="1">
                <a:solidFill>
                  <a:srgbClr val="111111"/>
                </a:solidFill>
                <a:latin typeface="open sans" panose="020B0604020202020204" pitchFamily="34" charset="0"/>
              </a:rPr>
              <a:t>tree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Simplicity</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is</a:t>
            </a:r>
            <a:r>
              <a:rPr lang="it-IT" altLang="it-IT" dirty="0">
                <a:solidFill>
                  <a:srgbClr val="111111"/>
                </a:solidFill>
                <a:latin typeface="open sans" panose="020B0604020202020204" pitchFamily="34" charset="0"/>
              </a:rPr>
              <a:t> best, so </a:t>
            </a:r>
            <a:r>
              <a:rPr lang="it-IT" altLang="it-IT" dirty="0" err="1">
                <a:solidFill>
                  <a:srgbClr val="111111"/>
                </a:solidFill>
                <a:latin typeface="open sans" panose="020B0604020202020204" pitchFamily="34" charset="0"/>
              </a:rPr>
              <a:t>we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want</a:t>
            </a:r>
            <a:r>
              <a:rPr lang="it-IT" altLang="it-IT" dirty="0">
                <a:solidFill>
                  <a:srgbClr val="111111"/>
                </a:solidFill>
                <a:latin typeface="open sans" panose="020B0604020202020204" pitchFamily="34" charset="0"/>
              </a:rPr>
              <a:t> to </a:t>
            </a:r>
            <a:r>
              <a:rPr lang="it-IT" altLang="it-IT" dirty="0" err="1">
                <a:solidFill>
                  <a:srgbClr val="111111"/>
                </a:solidFill>
                <a:latin typeface="open sans" panose="020B0604020202020204" pitchFamily="34" charset="0"/>
              </a:rPr>
              <a:t>keep</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our</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tree</a:t>
            </a:r>
            <a:r>
              <a:rPr lang="it-IT" altLang="it-IT" dirty="0">
                <a:solidFill>
                  <a:srgbClr val="111111"/>
                </a:solidFill>
                <a:latin typeface="open sans" panose="020B0604020202020204" pitchFamily="34" charset="0"/>
              </a:rPr>
              <a:t> small. To do so, </a:t>
            </a:r>
            <a:r>
              <a:rPr lang="it-IT" altLang="it-IT" dirty="0" err="1">
                <a:solidFill>
                  <a:srgbClr val="111111"/>
                </a:solidFill>
                <a:latin typeface="open sans" panose="020B0604020202020204" pitchFamily="34" charset="0"/>
              </a:rPr>
              <a:t>at</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each</a:t>
            </a:r>
            <a:r>
              <a:rPr lang="it-IT" altLang="it-IT" dirty="0">
                <a:solidFill>
                  <a:srgbClr val="111111"/>
                </a:solidFill>
                <a:latin typeface="open sans" panose="020B0604020202020204" pitchFamily="34" charset="0"/>
              </a:rPr>
              <a:t> step </a:t>
            </a:r>
            <a:r>
              <a:rPr lang="it-IT" altLang="it-IT" dirty="0" err="1">
                <a:solidFill>
                  <a:srgbClr val="111111"/>
                </a:solidFill>
                <a:latin typeface="open sans" panose="020B0604020202020204" pitchFamily="34" charset="0"/>
              </a:rPr>
              <a:t>we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should</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choose</a:t>
            </a:r>
            <a:r>
              <a:rPr lang="it-IT" altLang="it-IT" dirty="0">
                <a:solidFill>
                  <a:srgbClr val="111111"/>
                </a:solidFill>
                <a:latin typeface="open sans" panose="020B0604020202020204" pitchFamily="34" charset="0"/>
              </a:rPr>
              <a:t> the split </a:t>
            </a:r>
            <a:r>
              <a:rPr lang="it-IT" altLang="it-IT" dirty="0" err="1">
                <a:solidFill>
                  <a:srgbClr val="111111"/>
                </a:solidFill>
                <a:latin typeface="open sans" panose="020B0604020202020204" pitchFamily="34" charset="0"/>
              </a:rPr>
              <a:t>that</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results</a:t>
            </a:r>
            <a:r>
              <a:rPr lang="it-IT" altLang="it-IT" dirty="0">
                <a:solidFill>
                  <a:srgbClr val="111111"/>
                </a:solidFill>
                <a:latin typeface="open sans" panose="020B0604020202020204" pitchFamily="34" charset="0"/>
              </a:rPr>
              <a:t> in the </a:t>
            </a:r>
            <a:r>
              <a:rPr lang="it-IT" altLang="it-IT" dirty="0" err="1">
                <a:solidFill>
                  <a:srgbClr val="111111"/>
                </a:solidFill>
                <a:latin typeface="open sans" panose="020B0604020202020204" pitchFamily="34" charset="0"/>
              </a:rPr>
              <a:t>purest</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daughter</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nodes</a:t>
            </a:r>
            <a:r>
              <a:rPr lang="it-IT" altLang="it-IT" dirty="0">
                <a:solidFill>
                  <a:srgbClr val="111111"/>
                </a:solidFill>
                <a:latin typeface="open sans" panose="020B0604020202020204" pitchFamily="34" charset="0"/>
              </a:rPr>
              <a:t>. A </a:t>
            </a:r>
            <a:r>
              <a:rPr lang="it-IT" altLang="it-IT" dirty="0" err="1">
                <a:solidFill>
                  <a:srgbClr val="111111"/>
                </a:solidFill>
                <a:latin typeface="open sans" panose="020B0604020202020204" pitchFamily="34" charset="0"/>
              </a:rPr>
              <a:t>commonly</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used</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measure</a:t>
            </a:r>
            <a:r>
              <a:rPr lang="it-IT" altLang="it-IT" dirty="0">
                <a:solidFill>
                  <a:srgbClr val="111111"/>
                </a:solidFill>
                <a:latin typeface="open sans" panose="020B0604020202020204" pitchFamily="34" charset="0"/>
              </a:rPr>
              <a:t> of </a:t>
            </a:r>
            <a:r>
              <a:rPr lang="it-IT" altLang="it-IT" dirty="0" err="1">
                <a:solidFill>
                  <a:srgbClr val="111111"/>
                </a:solidFill>
                <a:latin typeface="open sans" panose="020B0604020202020204" pitchFamily="34" charset="0"/>
              </a:rPr>
              <a:t>purity</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is</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called</a:t>
            </a:r>
            <a:r>
              <a:rPr lang="it-IT" altLang="it-IT" dirty="0">
                <a:solidFill>
                  <a:srgbClr val="111111"/>
                </a:solidFill>
                <a:latin typeface="open sans" panose="020B0604020202020204" pitchFamily="34" charset="0"/>
              </a:rPr>
              <a:t> information. For </a:t>
            </a:r>
            <a:r>
              <a:rPr lang="it-IT" altLang="it-IT" dirty="0" err="1">
                <a:solidFill>
                  <a:srgbClr val="111111"/>
                </a:solidFill>
                <a:latin typeface="open sans" panose="020B0604020202020204" pitchFamily="34" charset="0"/>
              </a:rPr>
              <a:t>each</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node</a:t>
            </a:r>
            <a:r>
              <a:rPr lang="it-IT" altLang="it-IT" dirty="0">
                <a:solidFill>
                  <a:srgbClr val="111111"/>
                </a:solidFill>
                <a:latin typeface="open sans" panose="020B0604020202020204" pitchFamily="34" charset="0"/>
              </a:rPr>
              <a:t> of the </a:t>
            </a:r>
            <a:r>
              <a:rPr lang="it-IT" altLang="it-IT" dirty="0" err="1">
                <a:solidFill>
                  <a:srgbClr val="111111"/>
                </a:solidFill>
                <a:latin typeface="open sans" panose="020B0604020202020204" pitchFamily="34" charset="0"/>
              </a:rPr>
              <a:t>tree</a:t>
            </a:r>
            <a:r>
              <a:rPr lang="it-IT" altLang="it-IT" dirty="0">
                <a:solidFill>
                  <a:srgbClr val="111111"/>
                </a:solidFill>
                <a:latin typeface="open sans" panose="020B0604020202020204" pitchFamily="34" charset="0"/>
              </a:rPr>
              <a:t>, the information </a:t>
            </a:r>
            <a:r>
              <a:rPr lang="it-IT" altLang="it-IT" dirty="0" err="1">
                <a:solidFill>
                  <a:srgbClr val="111111"/>
                </a:solidFill>
                <a:latin typeface="open sans" panose="020B0604020202020204" pitchFamily="34" charset="0"/>
              </a:rPr>
              <a:t>value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measures</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how</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much</a:t>
            </a:r>
            <a:r>
              <a:rPr lang="it-IT" altLang="it-IT" dirty="0">
                <a:solidFill>
                  <a:srgbClr val="111111"/>
                </a:solidFill>
                <a:latin typeface="open sans" panose="020B0604020202020204" pitchFamily="34" charset="0"/>
              </a:rPr>
              <a:t> information a feature </a:t>
            </a:r>
            <a:r>
              <a:rPr lang="it-IT" altLang="it-IT" dirty="0" err="1">
                <a:solidFill>
                  <a:srgbClr val="111111"/>
                </a:solidFill>
                <a:latin typeface="open sans" panose="020B0604020202020204" pitchFamily="34" charset="0"/>
              </a:rPr>
              <a:t>gives</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us</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about</a:t>
            </a:r>
            <a:r>
              <a:rPr lang="it-IT" altLang="it-IT" dirty="0">
                <a:solidFill>
                  <a:srgbClr val="111111"/>
                </a:solidFill>
                <a:latin typeface="open sans" panose="020B0604020202020204" pitchFamily="34" charset="0"/>
              </a:rPr>
              <a:t> the class. The split with the </a:t>
            </a:r>
            <a:r>
              <a:rPr lang="it-IT" altLang="it-IT" dirty="0" err="1">
                <a:solidFill>
                  <a:srgbClr val="111111"/>
                </a:solidFill>
                <a:latin typeface="open sans" panose="020B0604020202020204" pitchFamily="34" charset="0"/>
              </a:rPr>
              <a:t>highest</a:t>
            </a:r>
            <a:r>
              <a:rPr lang="it-IT" altLang="it-IT" dirty="0">
                <a:solidFill>
                  <a:srgbClr val="111111"/>
                </a:solidFill>
                <a:latin typeface="open sans" panose="020B0604020202020204" pitchFamily="34" charset="0"/>
              </a:rPr>
              <a:t> information gain </a:t>
            </a:r>
            <a:r>
              <a:rPr lang="it-IT" altLang="it-IT" dirty="0" err="1">
                <a:solidFill>
                  <a:srgbClr val="111111"/>
                </a:solidFill>
                <a:latin typeface="open sans" panose="020B0604020202020204" pitchFamily="34" charset="0"/>
              </a:rPr>
              <a:t>will</a:t>
            </a:r>
            <a:r>
              <a:rPr lang="it-IT" altLang="it-IT" dirty="0">
                <a:solidFill>
                  <a:srgbClr val="111111"/>
                </a:solidFill>
                <a:latin typeface="open sans" panose="020B0604020202020204" pitchFamily="34" charset="0"/>
              </a:rPr>
              <a:t> be </a:t>
            </a:r>
            <a:r>
              <a:rPr lang="it-IT" altLang="it-IT" dirty="0" err="1">
                <a:solidFill>
                  <a:srgbClr val="111111"/>
                </a:solidFill>
                <a:latin typeface="open sans" panose="020B0604020202020204" pitchFamily="34" charset="0"/>
              </a:rPr>
              <a:t>taken</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as</a:t>
            </a:r>
            <a:r>
              <a:rPr lang="it-IT" altLang="it-IT" dirty="0">
                <a:solidFill>
                  <a:srgbClr val="111111"/>
                </a:solidFill>
                <a:latin typeface="open sans" panose="020B0604020202020204" pitchFamily="34" charset="0"/>
              </a:rPr>
              <a:t> the first split and the </a:t>
            </a:r>
            <a:r>
              <a:rPr lang="it-IT" altLang="it-IT" dirty="0" err="1">
                <a:solidFill>
                  <a:srgbClr val="111111"/>
                </a:solidFill>
                <a:latin typeface="open sans" panose="020B0604020202020204" pitchFamily="34" charset="0"/>
              </a:rPr>
              <a:t>process</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will</a:t>
            </a:r>
            <a:r>
              <a:rPr lang="it-IT" altLang="it-IT" dirty="0">
                <a:solidFill>
                  <a:srgbClr val="111111"/>
                </a:solidFill>
                <a:latin typeface="open sans" panose="020B0604020202020204" pitchFamily="34" charset="0"/>
              </a:rPr>
              <a:t> continue </a:t>
            </a:r>
            <a:r>
              <a:rPr lang="it-IT" altLang="it-IT" dirty="0" err="1">
                <a:solidFill>
                  <a:srgbClr val="111111"/>
                </a:solidFill>
                <a:latin typeface="open sans" panose="020B0604020202020204" pitchFamily="34" charset="0"/>
              </a:rPr>
              <a:t>until</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all</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children</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nodes</a:t>
            </a:r>
            <a:r>
              <a:rPr lang="it-IT" altLang="it-IT" dirty="0">
                <a:solidFill>
                  <a:srgbClr val="111111"/>
                </a:solidFill>
                <a:latin typeface="open sans" panose="020B0604020202020204" pitchFamily="34" charset="0"/>
              </a:rPr>
              <a:t> are pure, or </a:t>
            </a:r>
            <a:r>
              <a:rPr lang="it-IT" altLang="it-IT" dirty="0" err="1">
                <a:solidFill>
                  <a:srgbClr val="111111"/>
                </a:solidFill>
                <a:latin typeface="open sans" panose="020B0604020202020204" pitchFamily="34" charset="0"/>
              </a:rPr>
              <a:t>until</a:t>
            </a:r>
            <a:r>
              <a:rPr lang="it-IT" altLang="it-IT" dirty="0">
                <a:solidFill>
                  <a:srgbClr val="111111"/>
                </a:solidFill>
                <a:latin typeface="open sans" panose="020B0604020202020204" pitchFamily="34" charset="0"/>
              </a:rPr>
              <a:t> the information gain </a:t>
            </a:r>
            <a:r>
              <a:rPr lang="it-IT" altLang="it-IT" dirty="0" err="1">
                <a:solidFill>
                  <a:srgbClr val="111111"/>
                </a:solidFill>
                <a:latin typeface="open sans" panose="020B0604020202020204" pitchFamily="34" charset="0"/>
              </a:rPr>
              <a:t>is</a:t>
            </a:r>
            <a:r>
              <a:rPr lang="it-IT" altLang="it-IT" dirty="0">
                <a:solidFill>
                  <a:srgbClr val="111111"/>
                </a:solidFill>
                <a:latin typeface="open sans" panose="020B0604020202020204" pitchFamily="34" charset="0"/>
              </a:rPr>
              <a:t> 0. </a:t>
            </a:r>
          </a:p>
        </p:txBody>
      </p:sp>
      <p:pic>
        <p:nvPicPr>
          <p:cNvPr id="25" name="Immagine 24">
            <a:extLst>
              <a:ext uri="{FF2B5EF4-FFF2-40B4-BE49-F238E27FC236}">
                <a16:creationId xmlns:a16="http://schemas.microsoft.com/office/drawing/2014/main" id="{4C45C8E2-BF71-4738-AB22-223314B29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1633536"/>
            <a:ext cx="5181600" cy="4700589"/>
          </a:xfrm>
          <a:prstGeom prst="rect">
            <a:avLst/>
          </a:prstGeom>
        </p:spPr>
      </p:pic>
    </p:spTree>
    <p:extLst>
      <p:ext uri="{BB962C8B-B14F-4D97-AF65-F5344CB8AC3E}">
        <p14:creationId xmlns:p14="http://schemas.microsoft.com/office/powerpoint/2010/main" val="256819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8730952" cy="492443"/>
          </a:xfrm>
          <a:prstGeom prst="rect">
            <a:avLst/>
          </a:prstGeom>
          <a:noFill/>
        </p:spPr>
        <p:txBody>
          <a:bodyPr wrap="square">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Decision trees Training: Information Gain</a:t>
            </a:r>
          </a:p>
        </p:txBody>
      </p:sp>
      <p:sp>
        <p:nvSpPr>
          <p:cNvPr id="2" name="Rectangle 1">
            <a:extLst>
              <a:ext uri="{FF2B5EF4-FFF2-40B4-BE49-F238E27FC236}">
                <a16:creationId xmlns:a16="http://schemas.microsoft.com/office/drawing/2014/main" id="{E182ADEF-27A1-4F85-9D32-4EF84B3B99F2}"/>
              </a:ext>
            </a:extLst>
          </p:cNvPr>
          <p:cNvSpPr>
            <a:spLocks noChangeArrowheads="1"/>
          </p:cNvSpPr>
          <p:nvPr/>
        </p:nvSpPr>
        <p:spPr bwMode="auto">
          <a:xfrm flipH="1">
            <a:off x="5591174" y="1174478"/>
            <a:ext cx="5591175"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1" dirty="0">
                <a:solidFill>
                  <a:srgbClr val="111111"/>
                </a:solidFill>
                <a:latin typeface="open sans" panose="020B0604020202020204" pitchFamily="34" charset="0"/>
              </a:rPr>
              <a:t>Information Gain: </a:t>
            </a:r>
            <a:r>
              <a:rPr lang="it-IT" altLang="it-IT" dirty="0">
                <a:solidFill>
                  <a:srgbClr val="111111"/>
                </a:solidFill>
                <a:latin typeface="open sans" panose="020B0604020202020204" pitchFamily="34" charset="0"/>
              </a:rPr>
              <a:t>The information gain </a:t>
            </a:r>
            <a:r>
              <a:rPr lang="it-IT" altLang="it-IT" dirty="0" err="1">
                <a:solidFill>
                  <a:srgbClr val="111111"/>
                </a:solidFill>
                <a:latin typeface="open sans" panose="020B0604020202020204" pitchFamily="34" charset="0"/>
              </a:rPr>
              <a:t>is</a:t>
            </a:r>
            <a:r>
              <a:rPr lang="it-IT" altLang="it-IT" dirty="0">
                <a:solidFill>
                  <a:srgbClr val="111111"/>
                </a:solidFill>
                <a:latin typeface="open sans" panose="020B0604020202020204" pitchFamily="34" charset="0"/>
              </a:rPr>
              <a:t> the </a:t>
            </a:r>
            <a:r>
              <a:rPr lang="it-IT" altLang="it-IT" dirty="0" err="1">
                <a:solidFill>
                  <a:srgbClr val="111111"/>
                </a:solidFill>
                <a:latin typeface="open sans" panose="020B0604020202020204" pitchFamily="34" charset="0"/>
              </a:rPr>
              <a:t>decrease</a:t>
            </a:r>
            <a:r>
              <a:rPr lang="it-IT" altLang="it-IT" dirty="0">
                <a:solidFill>
                  <a:srgbClr val="111111"/>
                </a:solidFill>
                <a:latin typeface="open sans" panose="020B0604020202020204" pitchFamily="34" charset="0"/>
              </a:rPr>
              <a:t> in the </a:t>
            </a:r>
            <a:r>
              <a:rPr lang="it-IT" altLang="it-IT" dirty="0" err="1">
                <a:solidFill>
                  <a:srgbClr val="111111"/>
                </a:solidFill>
                <a:latin typeface="open sans" panose="020B0604020202020204" pitchFamily="34" charset="0"/>
              </a:rPr>
              <a:t>entropy</a:t>
            </a:r>
            <a:r>
              <a:rPr lang="it-IT" altLang="it-IT" dirty="0">
                <a:solidFill>
                  <a:srgbClr val="111111"/>
                </a:solidFill>
                <a:latin typeface="open sans" panose="020B0604020202020204" pitchFamily="34" charset="0"/>
              </a:rPr>
              <a:t> after the dataset </a:t>
            </a:r>
            <a:r>
              <a:rPr lang="it-IT" altLang="it-IT" dirty="0" err="1">
                <a:solidFill>
                  <a:srgbClr val="111111"/>
                </a:solidFill>
                <a:latin typeface="open sans" panose="020B0604020202020204" pitchFamily="34" charset="0"/>
              </a:rPr>
              <a:t>is</a:t>
            </a:r>
            <a:r>
              <a:rPr lang="it-IT" altLang="it-IT" dirty="0">
                <a:solidFill>
                  <a:srgbClr val="111111"/>
                </a:solidFill>
                <a:latin typeface="open sans" panose="020B0604020202020204" pitchFamily="34" charset="0"/>
              </a:rPr>
              <a:t> split on the </a:t>
            </a:r>
            <a:r>
              <a:rPr lang="it-IT" altLang="it-IT" dirty="0" err="1">
                <a:solidFill>
                  <a:srgbClr val="111111"/>
                </a:solidFill>
                <a:latin typeface="open sans" panose="020B0604020202020204" pitchFamily="34" charset="0"/>
              </a:rPr>
              <a:t>basis</a:t>
            </a:r>
            <a:r>
              <a:rPr lang="it-IT" altLang="it-IT" dirty="0">
                <a:solidFill>
                  <a:srgbClr val="111111"/>
                </a:solidFill>
                <a:latin typeface="open sans" panose="020B0604020202020204" pitchFamily="34" charset="0"/>
              </a:rPr>
              <a:t> of an </a:t>
            </a:r>
            <a:r>
              <a:rPr lang="it-IT" altLang="it-IT" dirty="0" err="1">
                <a:solidFill>
                  <a:srgbClr val="111111"/>
                </a:solidFill>
                <a:latin typeface="open sans" panose="020B0604020202020204" pitchFamily="34" charset="0"/>
              </a:rPr>
              <a:t>attribute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Constructing</a:t>
            </a:r>
            <a:r>
              <a:rPr lang="it-IT" altLang="it-IT" dirty="0">
                <a:solidFill>
                  <a:srgbClr val="111111"/>
                </a:solidFill>
                <a:latin typeface="open sans" panose="020B0604020202020204" pitchFamily="34" charset="0"/>
              </a:rPr>
              <a:t> a </a:t>
            </a:r>
            <a:r>
              <a:rPr lang="it-IT" altLang="it-IT" dirty="0" err="1">
                <a:solidFill>
                  <a:srgbClr val="111111"/>
                </a:solidFill>
                <a:latin typeface="open sans" panose="020B0604020202020204" pitchFamily="34" charset="0"/>
              </a:rPr>
              <a:t>decision</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tree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depends</a:t>
            </a:r>
            <a:r>
              <a:rPr lang="it-IT" altLang="it-IT" dirty="0">
                <a:solidFill>
                  <a:srgbClr val="111111"/>
                </a:solidFill>
                <a:latin typeface="open sans" panose="020B0604020202020204" pitchFamily="34" charset="0"/>
              </a:rPr>
              <a:t> on </a:t>
            </a:r>
            <a:r>
              <a:rPr lang="it-IT" altLang="it-IT" dirty="0" err="1">
                <a:solidFill>
                  <a:srgbClr val="111111"/>
                </a:solidFill>
                <a:latin typeface="open sans" panose="020B0604020202020204" pitchFamily="34" charset="0"/>
              </a:rPr>
              <a:t>finding</a:t>
            </a:r>
            <a:r>
              <a:rPr lang="it-IT" altLang="it-IT" dirty="0">
                <a:solidFill>
                  <a:srgbClr val="111111"/>
                </a:solidFill>
                <a:latin typeface="open sans" panose="020B0604020202020204" pitchFamily="34" charset="0"/>
              </a:rPr>
              <a:t> the </a:t>
            </a:r>
            <a:r>
              <a:rPr lang="it-IT" altLang="it-IT" dirty="0" err="1">
                <a:solidFill>
                  <a:srgbClr val="111111"/>
                </a:solidFill>
                <a:latin typeface="open sans" panose="020B0604020202020204" pitchFamily="34" charset="0"/>
              </a:rPr>
              <a:t>attribute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that</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returns</a:t>
            </a:r>
            <a:r>
              <a:rPr lang="it-IT" altLang="it-IT" dirty="0">
                <a:solidFill>
                  <a:srgbClr val="111111"/>
                </a:solidFill>
                <a:latin typeface="open sans" panose="020B0604020202020204" pitchFamily="34" charset="0"/>
              </a:rPr>
              <a:t> the </a:t>
            </a:r>
            <a:r>
              <a:rPr lang="it-IT" altLang="it-IT" dirty="0" err="1">
                <a:solidFill>
                  <a:srgbClr val="111111"/>
                </a:solidFill>
                <a:latin typeface="open sans" panose="020B0604020202020204" pitchFamily="34" charset="0"/>
              </a:rPr>
              <a:t>highest</a:t>
            </a:r>
            <a:r>
              <a:rPr lang="it-IT" altLang="it-IT" dirty="0">
                <a:solidFill>
                  <a:srgbClr val="111111"/>
                </a:solidFill>
                <a:latin typeface="open sans" panose="020B0604020202020204" pitchFamily="34" charset="0"/>
              </a:rPr>
              <a:t> information gain. </a:t>
            </a:r>
            <a:r>
              <a:rPr lang="it-IT" altLang="it-IT" dirty="0" err="1">
                <a:solidFill>
                  <a:srgbClr val="111111"/>
                </a:solidFill>
                <a:latin typeface="open sans" panose="020B0604020202020204" pitchFamily="34" charset="0"/>
              </a:rPr>
              <a:t>It</a:t>
            </a:r>
            <a:r>
              <a:rPr lang="it-IT" altLang="it-IT" dirty="0">
                <a:solidFill>
                  <a:srgbClr val="111111"/>
                </a:solidFill>
                <a:latin typeface="open sans" panose="020B0604020202020204" pitchFamily="34" charset="0"/>
              </a:rPr>
              <a:t> helps in </a:t>
            </a:r>
            <a:r>
              <a:rPr lang="it-IT" altLang="it-IT" dirty="0" err="1">
                <a:solidFill>
                  <a:srgbClr val="111111"/>
                </a:solidFill>
                <a:latin typeface="open sans" panose="020B0604020202020204" pitchFamily="34" charset="0"/>
              </a:rPr>
              <a:t>choosing</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which</a:t>
            </a:r>
            <a:r>
              <a:rPr lang="it-IT" altLang="it-IT" dirty="0">
                <a:solidFill>
                  <a:srgbClr val="111111"/>
                </a:solidFill>
                <a:latin typeface="open sans" panose="020B0604020202020204" pitchFamily="34" charset="0"/>
              </a:rPr>
              <a:t> feature or </a:t>
            </a:r>
            <a:r>
              <a:rPr lang="it-IT" altLang="it-IT" dirty="0" err="1">
                <a:solidFill>
                  <a:srgbClr val="111111"/>
                </a:solidFill>
                <a:latin typeface="open sans" panose="020B0604020202020204" pitchFamily="34" charset="0"/>
              </a:rPr>
              <a:t>attribute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will</a:t>
            </a:r>
            <a:r>
              <a:rPr lang="it-IT" altLang="it-IT" dirty="0">
                <a:solidFill>
                  <a:srgbClr val="111111"/>
                </a:solidFill>
                <a:latin typeface="open sans" panose="020B0604020202020204" pitchFamily="34" charset="0"/>
              </a:rPr>
              <a:t> be </a:t>
            </a:r>
            <a:r>
              <a:rPr lang="it-IT" altLang="it-IT" dirty="0" err="1">
                <a:solidFill>
                  <a:srgbClr val="111111"/>
                </a:solidFill>
                <a:latin typeface="open sans" panose="020B0604020202020204" pitchFamily="34" charset="0"/>
              </a:rPr>
              <a:t>used</a:t>
            </a:r>
            <a:r>
              <a:rPr lang="it-IT" altLang="it-IT" dirty="0">
                <a:solidFill>
                  <a:srgbClr val="111111"/>
                </a:solidFill>
                <a:latin typeface="open sans" panose="020B0604020202020204" pitchFamily="34" charset="0"/>
              </a:rPr>
              <a:t> to create the </a:t>
            </a:r>
            <a:r>
              <a:rPr lang="it-IT" altLang="it-IT" dirty="0" err="1">
                <a:solidFill>
                  <a:srgbClr val="111111"/>
                </a:solidFill>
                <a:latin typeface="open sans" panose="020B0604020202020204" pitchFamily="34" charset="0"/>
              </a:rPr>
              <a:t>deciding</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internal</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node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at</a:t>
            </a:r>
            <a:r>
              <a:rPr lang="it-IT" altLang="it-IT" dirty="0">
                <a:solidFill>
                  <a:srgbClr val="111111"/>
                </a:solidFill>
                <a:latin typeface="open sans" panose="020B0604020202020204" pitchFamily="34" charset="0"/>
              </a:rPr>
              <a:t> a </a:t>
            </a:r>
            <a:r>
              <a:rPr lang="it-IT" altLang="it-IT" dirty="0" err="1">
                <a:solidFill>
                  <a:srgbClr val="111111"/>
                </a:solidFill>
                <a:latin typeface="open sans" panose="020B0604020202020204" pitchFamily="34" charset="0"/>
              </a:rPr>
              <a:t>particular</a:t>
            </a:r>
            <a:r>
              <a:rPr lang="it-IT" altLang="it-IT" dirty="0">
                <a:solidFill>
                  <a:srgbClr val="111111"/>
                </a:solidFill>
                <a:latin typeface="open sans" panose="020B0604020202020204" pitchFamily="34" charset="0"/>
              </a:rPr>
              <a:t> point.</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solidFill>
                <a:srgbClr val="111111"/>
              </a:solidFill>
              <a:latin typeface="open sans"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dirty="0">
                <a:solidFill>
                  <a:srgbClr val="111111"/>
                </a:solidFill>
                <a:latin typeface="open sans" panose="020B0604020202020204" pitchFamily="34" charset="0"/>
              </a:rPr>
              <a:t>Information gain=</a:t>
            </a:r>
            <a:r>
              <a:rPr lang="it-IT" altLang="it-IT" dirty="0" err="1">
                <a:solidFill>
                  <a:srgbClr val="111111"/>
                </a:solidFill>
                <a:latin typeface="open sans" panose="020B0604020202020204" pitchFamily="34" charset="0"/>
              </a:rPr>
              <a:t>Entropy</a:t>
            </a:r>
            <a:r>
              <a:rPr lang="it-IT" altLang="it-IT" dirty="0">
                <a:solidFill>
                  <a:srgbClr val="111111"/>
                </a:solidFill>
                <a:latin typeface="open sans" panose="020B0604020202020204" pitchFamily="34" charset="0"/>
              </a:rPr>
              <a:t>(s) — [(</a:t>
            </a:r>
            <a:r>
              <a:rPr lang="it-IT" altLang="it-IT" dirty="0" err="1">
                <a:solidFill>
                  <a:srgbClr val="111111"/>
                </a:solidFill>
                <a:latin typeface="open sans" panose="020B0604020202020204" pitchFamily="34" charset="0"/>
              </a:rPr>
              <a:t>Weighted</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average</a:t>
            </a:r>
            <a:r>
              <a:rPr lang="it-IT" altLang="it-IT" dirty="0">
                <a:solidFill>
                  <a:srgbClr val="111111"/>
                </a:solidFill>
                <a:latin typeface="open sans" panose="020B0604020202020204" pitchFamily="34" charset="0"/>
              </a:rPr>
              <a:t>) x (</a:t>
            </a:r>
            <a:r>
              <a:rPr lang="it-IT" altLang="it-IT" dirty="0" err="1">
                <a:solidFill>
                  <a:srgbClr val="111111"/>
                </a:solidFill>
                <a:latin typeface="open sans" panose="020B0604020202020204" pitchFamily="34" charset="0"/>
              </a:rPr>
              <a:t>Entropy</a:t>
            </a:r>
            <a:r>
              <a:rPr lang="it-IT" altLang="it-IT" dirty="0">
                <a:solidFill>
                  <a:srgbClr val="111111"/>
                </a:solidFill>
                <a:latin typeface="open sans" panose="020B0604020202020204" pitchFamily="34" charset="0"/>
              </a:rPr>
              <a:t> of </a:t>
            </a:r>
            <a:r>
              <a:rPr lang="it-IT" altLang="it-IT" dirty="0" err="1">
                <a:solidFill>
                  <a:srgbClr val="111111"/>
                </a:solidFill>
                <a:latin typeface="open sans" panose="020B0604020202020204" pitchFamily="34" charset="0"/>
              </a:rPr>
              <a:t>each</a:t>
            </a:r>
            <a:r>
              <a:rPr lang="it-IT" altLang="it-IT" dirty="0">
                <a:solidFill>
                  <a:srgbClr val="111111"/>
                </a:solidFill>
                <a:latin typeface="open sans" panose="020B0604020202020204" pitchFamily="34" charset="0"/>
              </a:rPr>
              <a:t> feature)</a:t>
            </a:r>
          </a:p>
        </p:txBody>
      </p:sp>
      <p:pic>
        <p:nvPicPr>
          <p:cNvPr id="7" name="Immagine 6">
            <a:extLst>
              <a:ext uri="{FF2B5EF4-FFF2-40B4-BE49-F238E27FC236}">
                <a16:creationId xmlns:a16="http://schemas.microsoft.com/office/drawing/2014/main" id="{3F55BE3A-D844-4EF8-A1CA-230A3DDBD6E9}"/>
              </a:ext>
            </a:extLst>
          </p:cNvPr>
          <p:cNvPicPr>
            <a:picLocks noChangeAspect="1"/>
          </p:cNvPicPr>
          <p:nvPr/>
        </p:nvPicPr>
        <p:blipFill>
          <a:blip r:embed="rId2"/>
          <a:stretch>
            <a:fillRect/>
          </a:stretch>
        </p:blipFill>
        <p:spPr>
          <a:xfrm>
            <a:off x="2175173" y="1174478"/>
            <a:ext cx="2234902" cy="2452688"/>
          </a:xfrm>
          <a:prstGeom prst="rect">
            <a:avLst/>
          </a:prstGeom>
        </p:spPr>
      </p:pic>
      <p:pic>
        <p:nvPicPr>
          <p:cNvPr id="9" name="Immagine 8">
            <a:extLst>
              <a:ext uri="{FF2B5EF4-FFF2-40B4-BE49-F238E27FC236}">
                <a16:creationId xmlns:a16="http://schemas.microsoft.com/office/drawing/2014/main" id="{3E9AFE65-B64A-47FD-A72B-36E2A24DD277}"/>
              </a:ext>
            </a:extLst>
          </p:cNvPr>
          <p:cNvPicPr>
            <a:picLocks noChangeAspect="1"/>
          </p:cNvPicPr>
          <p:nvPr/>
        </p:nvPicPr>
        <p:blipFill>
          <a:blip r:embed="rId3"/>
          <a:stretch>
            <a:fillRect/>
          </a:stretch>
        </p:blipFill>
        <p:spPr>
          <a:xfrm>
            <a:off x="400052" y="4133850"/>
            <a:ext cx="2438401" cy="1690687"/>
          </a:xfrm>
          <a:prstGeom prst="rect">
            <a:avLst/>
          </a:prstGeom>
        </p:spPr>
      </p:pic>
      <p:sp>
        <p:nvSpPr>
          <p:cNvPr id="11" name="CasellaDiTesto 10">
            <a:extLst>
              <a:ext uri="{FF2B5EF4-FFF2-40B4-BE49-F238E27FC236}">
                <a16:creationId xmlns:a16="http://schemas.microsoft.com/office/drawing/2014/main" id="{E50A9F89-C666-49AF-B601-319E83B7A790}"/>
              </a:ext>
            </a:extLst>
          </p:cNvPr>
          <p:cNvSpPr txBox="1"/>
          <p:nvPr/>
        </p:nvSpPr>
        <p:spPr>
          <a:xfrm>
            <a:off x="244624" y="5961889"/>
            <a:ext cx="6096000" cy="369332"/>
          </a:xfrm>
          <a:prstGeom prst="rect">
            <a:avLst/>
          </a:prstGeom>
          <a:noFill/>
        </p:spPr>
        <p:txBody>
          <a:bodyPr wrap="square">
            <a:spAutoFit/>
          </a:bodyPr>
          <a:lstStyle/>
          <a:p>
            <a:r>
              <a:rPr lang="it-IT" b="0" i="1" dirty="0">
                <a:solidFill>
                  <a:srgbClr val="292929"/>
                </a:solidFill>
                <a:effectLst/>
                <a:latin typeface="charter"/>
              </a:rPr>
              <a:t>Information Gain Ft1= 0.313</a:t>
            </a:r>
            <a:endParaRPr lang="it-IT" dirty="0"/>
          </a:p>
        </p:txBody>
      </p:sp>
      <p:pic>
        <p:nvPicPr>
          <p:cNvPr id="15" name="Immagine 14">
            <a:extLst>
              <a:ext uri="{FF2B5EF4-FFF2-40B4-BE49-F238E27FC236}">
                <a16:creationId xmlns:a16="http://schemas.microsoft.com/office/drawing/2014/main" id="{2C1C77DA-378A-42B5-89CE-15486C6D9584}"/>
              </a:ext>
            </a:extLst>
          </p:cNvPr>
          <p:cNvPicPr>
            <a:picLocks noChangeAspect="1"/>
          </p:cNvPicPr>
          <p:nvPr/>
        </p:nvPicPr>
        <p:blipFill>
          <a:blip r:embed="rId4"/>
          <a:stretch>
            <a:fillRect/>
          </a:stretch>
        </p:blipFill>
        <p:spPr>
          <a:xfrm>
            <a:off x="3390900" y="4135993"/>
            <a:ext cx="2438400" cy="1617107"/>
          </a:xfrm>
          <a:prstGeom prst="rect">
            <a:avLst/>
          </a:prstGeom>
        </p:spPr>
      </p:pic>
      <p:sp>
        <p:nvSpPr>
          <p:cNvPr id="17" name="CasellaDiTesto 16">
            <a:extLst>
              <a:ext uri="{FF2B5EF4-FFF2-40B4-BE49-F238E27FC236}">
                <a16:creationId xmlns:a16="http://schemas.microsoft.com/office/drawing/2014/main" id="{E709CF19-3C37-42FA-8FBE-9F3D4A4AE53F}"/>
              </a:ext>
            </a:extLst>
          </p:cNvPr>
          <p:cNvSpPr txBox="1"/>
          <p:nvPr/>
        </p:nvSpPr>
        <p:spPr>
          <a:xfrm>
            <a:off x="3390900" y="5961889"/>
            <a:ext cx="6096000" cy="369332"/>
          </a:xfrm>
          <a:prstGeom prst="rect">
            <a:avLst/>
          </a:prstGeom>
          <a:noFill/>
        </p:spPr>
        <p:txBody>
          <a:bodyPr wrap="square">
            <a:spAutoFit/>
          </a:bodyPr>
          <a:lstStyle/>
          <a:p>
            <a:r>
              <a:rPr lang="en-US" b="0" i="1" dirty="0">
                <a:solidFill>
                  <a:srgbClr val="292929"/>
                </a:solidFill>
                <a:effectLst/>
                <a:latin typeface="charter"/>
              </a:rPr>
              <a:t>Information Gain Ft2 = 0.1</a:t>
            </a:r>
            <a:endParaRPr lang="it-IT" dirty="0"/>
          </a:p>
        </p:txBody>
      </p:sp>
      <p:cxnSp>
        <p:nvCxnSpPr>
          <p:cNvPr id="19" name="Connettore 2 18">
            <a:extLst>
              <a:ext uri="{FF2B5EF4-FFF2-40B4-BE49-F238E27FC236}">
                <a16:creationId xmlns:a16="http://schemas.microsoft.com/office/drawing/2014/main" id="{FFAE3F9F-2272-4CFF-BB28-3526E2A7FAA5}"/>
              </a:ext>
            </a:extLst>
          </p:cNvPr>
          <p:cNvCxnSpPr/>
          <p:nvPr/>
        </p:nvCxnSpPr>
        <p:spPr>
          <a:xfrm flipH="1">
            <a:off x="1952625" y="3800475"/>
            <a:ext cx="885828" cy="161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0FEF580A-C3A7-4FCE-804F-0C14E3508B06}"/>
              </a:ext>
            </a:extLst>
          </p:cNvPr>
          <p:cNvCxnSpPr>
            <a:cxnSpLocks/>
          </p:cNvCxnSpPr>
          <p:nvPr/>
        </p:nvCxnSpPr>
        <p:spPr>
          <a:xfrm>
            <a:off x="4048123" y="3782328"/>
            <a:ext cx="509588" cy="204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65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314450" y="434459"/>
            <a:ext cx="8730952" cy="492443"/>
          </a:xfrm>
          <a:prstGeom prst="rect">
            <a:avLst/>
          </a:prstGeom>
          <a:noFill/>
        </p:spPr>
        <p:txBody>
          <a:bodyPr wrap="square">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Decision trees Training: GINI Impurity </a:t>
            </a:r>
          </a:p>
        </p:txBody>
      </p:sp>
      <p:sp>
        <p:nvSpPr>
          <p:cNvPr id="3" name="Rectangle 1">
            <a:extLst>
              <a:ext uri="{FF2B5EF4-FFF2-40B4-BE49-F238E27FC236}">
                <a16:creationId xmlns:a16="http://schemas.microsoft.com/office/drawing/2014/main" id="{CA2A8F77-9A58-4175-9B39-1F9F49AEB393}"/>
              </a:ext>
            </a:extLst>
          </p:cNvPr>
          <p:cNvSpPr>
            <a:spLocks noChangeArrowheads="1"/>
          </p:cNvSpPr>
          <p:nvPr/>
        </p:nvSpPr>
        <p:spPr bwMode="auto">
          <a:xfrm>
            <a:off x="684064" y="1002206"/>
            <a:ext cx="9991724"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it-IT" altLang="it-IT" b="1" dirty="0">
                <a:solidFill>
                  <a:srgbClr val="111111"/>
                </a:solidFill>
                <a:latin typeface="open sans" panose="020B0604020202020204" pitchFamily="34" charset="0"/>
              </a:rPr>
              <a:t>Pure</a:t>
            </a:r>
          </a:p>
          <a:p>
            <a:pPr eaLnBrk="0" fontAlgn="base" hangingPunct="0">
              <a:spcBef>
                <a:spcPct val="0"/>
              </a:spcBef>
              <a:spcAft>
                <a:spcPct val="0"/>
              </a:spcAft>
            </a:pPr>
            <a:r>
              <a:rPr lang="it-IT" altLang="it-IT" dirty="0">
                <a:solidFill>
                  <a:srgbClr val="111111"/>
                </a:solidFill>
                <a:latin typeface="open sans" panose="020B0604020202020204" pitchFamily="34" charset="0"/>
              </a:rPr>
              <a:t>Pure </a:t>
            </a:r>
            <a:r>
              <a:rPr lang="it-IT" altLang="it-IT" dirty="0" err="1">
                <a:solidFill>
                  <a:srgbClr val="111111"/>
                </a:solidFill>
                <a:latin typeface="open sans" panose="020B0604020202020204" pitchFamily="34" charset="0"/>
              </a:rPr>
              <a:t>means</a:t>
            </a:r>
            <a:r>
              <a:rPr lang="it-IT" altLang="it-IT" dirty="0">
                <a:solidFill>
                  <a:srgbClr val="111111"/>
                </a:solidFill>
                <a:latin typeface="open sans" panose="020B0604020202020204" pitchFamily="34" charset="0"/>
              </a:rPr>
              <a:t>, in a </a:t>
            </a:r>
            <a:r>
              <a:rPr lang="it-IT" altLang="it-IT" dirty="0" err="1">
                <a:solidFill>
                  <a:srgbClr val="111111"/>
                </a:solidFill>
                <a:latin typeface="open sans" panose="020B0604020202020204" pitchFamily="34" charset="0"/>
              </a:rPr>
              <a:t>selected</a:t>
            </a:r>
            <a:r>
              <a:rPr lang="it-IT" altLang="it-IT" dirty="0">
                <a:solidFill>
                  <a:srgbClr val="111111"/>
                </a:solidFill>
                <a:latin typeface="open sans" panose="020B0604020202020204" pitchFamily="34" charset="0"/>
              </a:rPr>
              <a:t> sample of dataset </a:t>
            </a:r>
            <a:r>
              <a:rPr lang="it-IT" altLang="it-IT" dirty="0" err="1">
                <a:solidFill>
                  <a:srgbClr val="111111"/>
                </a:solidFill>
                <a:latin typeface="open sans" panose="020B0604020202020204" pitchFamily="34" charset="0"/>
              </a:rPr>
              <a:t>all</a:t>
            </a:r>
            <a:r>
              <a:rPr lang="it-IT" altLang="it-IT" dirty="0">
                <a:solidFill>
                  <a:srgbClr val="111111"/>
                </a:solidFill>
                <a:latin typeface="open sans" panose="020B0604020202020204" pitchFamily="34" charset="0"/>
              </a:rPr>
              <a:t> data </a:t>
            </a:r>
            <a:r>
              <a:rPr lang="it-IT" altLang="it-IT" dirty="0" err="1">
                <a:solidFill>
                  <a:srgbClr val="111111"/>
                </a:solidFill>
                <a:latin typeface="open sans" panose="020B0604020202020204" pitchFamily="34" charset="0"/>
              </a:rPr>
              <a:t>belongs</a:t>
            </a:r>
            <a:r>
              <a:rPr lang="it-IT" altLang="it-IT" dirty="0">
                <a:solidFill>
                  <a:srgbClr val="111111"/>
                </a:solidFill>
                <a:latin typeface="open sans" panose="020B0604020202020204" pitchFamily="34" charset="0"/>
              </a:rPr>
              <a:t> to </a:t>
            </a:r>
            <a:r>
              <a:rPr lang="it-IT" altLang="it-IT" dirty="0" err="1">
                <a:solidFill>
                  <a:srgbClr val="111111"/>
                </a:solidFill>
                <a:latin typeface="open sans" panose="020B0604020202020204" pitchFamily="34" charset="0"/>
              </a:rPr>
              <a:t>same</a:t>
            </a:r>
            <a:r>
              <a:rPr lang="it-IT" altLang="it-IT" dirty="0">
                <a:solidFill>
                  <a:srgbClr val="111111"/>
                </a:solidFill>
                <a:latin typeface="open sans" panose="020B0604020202020204" pitchFamily="34" charset="0"/>
              </a:rPr>
              <a:t> class (PURE).</a:t>
            </a:r>
          </a:p>
          <a:p>
            <a:pPr eaLnBrk="0" fontAlgn="base" hangingPunct="0">
              <a:spcBef>
                <a:spcPct val="0"/>
              </a:spcBef>
              <a:spcAft>
                <a:spcPct val="0"/>
              </a:spcAft>
            </a:pPr>
            <a:endParaRPr lang="it-IT" altLang="it-IT" dirty="0">
              <a:solidFill>
                <a:srgbClr val="111111"/>
              </a:solidFill>
              <a:latin typeface="open sans" panose="020B0604020202020204" pitchFamily="34" charset="0"/>
            </a:endParaRPr>
          </a:p>
          <a:p>
            <a:pPr marL="285750" indent="-285750" eaLnBrk="0" fontAlgn="base" hangingPunct="0">
              <a:spcBef>
                <a:spcPct val="0"/>
              </a:spcBef>
              <a:spcAft>
                <a:spcPct val="0"/>
              </a:spcAft>
              <a:buFont typeface="Arial" panose="020B0604020202020204" pitchFamily="34" charset="0"/>
              <a:buChar char="•"/>
            </a:pPr>
            <a:r>
              <a:rPr lang="it-IT" altLang="it-IT" b="1" dirty="0">
                <a:solidFill>
                  <a:srgbClr val="111111"/>
                </a:solidFill>
                <a:latin typeface="open sans" panose="020B0604020202020204" pitchFamily="34" charset="0"/>
              </a:rPr>
              <a:t>Impure</a:t>
            </a:r>
          </a:p>
          <a:p>
            <a:pPr eaLnBrk="0" fontAlgn="base" hangingPunct="0">
              <a:spcBef>
                <a:spcPct val="0"/>
              </a:spcBef>
              <a:spcAft>
                <a:spcPct val="0"/>
              </a:spcAft>
            </a:pPr>
            <a:r>
              <a:rPr lang="it-IT" altLang="it-IT" dirty="0">
                <a:solidFill>
                  <a:srgbClr val="111111"/>
                </a:solidFill>
                <a:latin typeface="open sans" panose="020B0604020202020204" pitchFamily="34" charset="0"/>
              </a:rPr>
              <a:t>Impure </a:t>
            </a:r>
            <a:r>
              <a:rPr lang="it-IT" altLang="it-IT" dirty="0" err="1">
                <a:solidFill>
                  <a:srgbClr val="111111"/>
                </a:solidFill>
                <a:latin typeface="open sans" panose="020B0604020202020204" pitchFamily="34" charset="0"/>
              </a:rPr>
              <a:t>means</a:t>
            </a:r>
            <a:r>
              <a:rPr lang="it-IT" altLang="it-IT" dirty="0">
                <a:solidFill>
                  <a:srgbClr val="111111"/>
                </a:solidFill>
                <a:latin typeface="open sans" panose="020B0604020202020204" pitchFamily="34" charset="0"/>
              </a:rPr>
              <a:t>, data </a:t>
            </a:r>
            <a:r>
              <a:rPr lang="it-IT" altLang="it-IT" dirty="0" err="1">
                <a:solidFill>
                  <a:srgbClr val="111111"/>
                </a:solidFill>
                <a:latin typeface="open sans" panose="020B0604020202020204" pitchFamily="34" charset="0"/>
              </a:rPr>
              <a:t>is</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mixture</a:t>
            </a:r>
            <a:r>
              <a:rPr lang="it-IT" altLang="it-IT" dirty="0">
                <a:solidFill>
                  <a:srgbClr val="111111"/>
                </a:solidFill>
                <a:latin typeface="open sans" panose="020B0604020202020204" pitchFamily="34" charset="0"/>
              </a:rPr>
              <a:t> of </a:t>
            </a:r>
            <a:r>
              <a:rPr lang="it-IT" altLang="it-IT" dirty="0" err="1">
                <a:solidFill>
                  <a:srgbClr val="111111"/>
                </a:solidFill>
                <a:latin typeface="open sans" panose="020B0604020202020204" pitchFamily="34" charset="0"/>
              </a:rPr>
              <a:t>different</a:t>
            </a:r>
            <a:r>
              <a:rPr lang="it-IT" altLang="it-IT" dirty="0">
                <a:solidFill>
                  <a:srgbClr val="111111"/>
                </a:solidFill>
                <a:latin typeface="open sans" panose="020B0604020202020204" pitchFamily="34" charset="0"/>
              </a:rPr>
              <a:t> classes.</a:t>
            </a:r>
          </a:p>
          <a:p>
            <a:pPr marL="285750" indent="-285750" eaLnBrk="0" fontAlgn="base" hangingPunct="0">
              <a:spcBef>
                <a:spcPct val="0"/>
              </a:spcBef>
              <a:spcAft>
                <a:spcPct val="0"/>
              </a:spcAft>
              <a:buFont typeface="Arial" panose="020B0604020202020204" pitchFamily="34" charset="0"/>
              <a:buChar char="•"/>
            </a:pPr>
            <a:endParaRPr lang="it-IT" altLang="it-IT" dirty="0">
              <a:solidFill>
                <a:srgbClr val="111111"/>
              </a:solidFill>
              <a:latin typeface="open sans" panose="020B0604020202020204" pitchFamily="34" charset="0"/>
            </a:endParaRPr>
          </a:p>
          <a:p>
            <a:pPr marL="285750" indent="-285750" eaLnBrk="0" fontAlgn="base" hangingPunct="0">
              <a:spcBef>
                <a:spcPct val="0"/>
              </a:spcBef>
              <a:spcAft>
                <a:spcPct val="0"/>
              </a:spcAft>
              <a:buFont typeface="Arial" panose="020B0604020202020204" pitchFamily="34" charset="0"/>
              <a:buChar char="•"/>
            </a:pPr>
            <a:r>
              <a:rPr lang="it-IT" altLang="it-IT" dirty="0">
                <a:solidFill>
                  <a:srgbClr val="111111"/>
                </a:solidFill>
                <a:latin typeface="open sans" panose="020B0604020202020204" pitchFamily="34" charset="0"/>
              </a:rPr>
              <a:t>Definition of Gini </a:t>
            </a:r>
            <a:r>
              <a:rPr lang="it-IT" altLang="it-IT" dirty="0" err="1">
                <a:solidFill>
                  <a:srgbClr val="111111"/>
                </a:solidFill>
                <a:latin typeface="open sans" panose="020B0604020202020204" pitchFamily="34" charset="0"/>
              </a:rPr>
              <a:t>Impurity</a:t>
            </a:r>
            <a:endParaRPr lang="it-IT" altLang="it-IT" dirty="0">
              <a:solidFill>
                <a:srgbClr val="111111"/>
              </a:solidFill>
              <a:latin typeface="open sans" panose="020B0604020202020204" pitchFamily="34" charset="0"/>
            </a:endParaRPr>
          </a:p>
          <a:p>
            <a:pPr eaLnBrk="0" fontAlgn="base" hangingPunct="0">
              <a:spcBef>
                <a:spcPct val="0"/>
              </a:spcBef>
              <a:spcAft>
                <a:spcPct val="0"/>
              </a:spcAft>
            </a:pPr>
            <a:r>
              <a:rPr lang="it-IT" altLang="it-IT" dirty="0">
                <a:solidFill>
                  <a:srgbClr val="111111"/>
                </a:solidFill>
                <a:latin typeface="open sans" panose="020B0604020202020204" pitchFamily="34" charset="0"/>
              </a:rPr>
              <a:t>Gini </a:t>
            </a:r>
            <a:r>
              <a:rPr lang="it-IT" altLang="it-IT" dirty="0" err="1">
                <a:solidFill>
                  <a:srgbClr val="111111"/>
                </a:solidFill>
                <a:latin typeface="open sans" panose="020B0604020202020204" pitchFamily="34" charset="0"/>
              </a:rPr>
              <a:t>Impurity</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is</a:t>
            </a:r>
            <a:r>
              <a:rPr lang="it-IT" altLang="it-IT" dirty="0">
                <a:solidFill>
                  <a:srgbClr val="111111"/>
                </a:solidFill>
                <a:latin typeface="open sans" panose="020B0604020202020204" pitchFamily="34" charset="0"/>
              </a:rPr>
              <a:t> a </a:t>
            </a:r>
            <a:r>
              <a:rPr lang="it-IT" altLang="it-IT" dirty="0" err="1">
                <a:solidFill>
                  <a:srgbClr val="111111"/>
                </a:solidFill>
                <a:latin typeface="open sans" panose="020B0604020202020204" pitchFamily="34" charset="0"/>
              </a:rPr>
              <a:t>measurement</a:t>
            </a:r>
            <a:r>
              <a:rPr lang="it-IT" altLang="it-IT" dirty="0">
                <a:solidFill>
                  <a:srgbClr val="111111"/>
                </a:solidFill>
                <a:latin typeface="open sans" panose="020B0604020202020204" pitchFamily="34" charset="0"/>
              </a:rPr>
              <a:t> of the </a:t>
            </a:r>
            <a:r>
              <a:rPr lang="it-IT" altLang="it-IT" dirty="0" err="1">
                <a:solidFill>
                  <a:srgbClr val="111111"/>
                </a:solidFill>
                <a:latin typeface="open sans" panose="020B0604020202020204" pitchFamily="34" charset="0"/>
              </a:rPr>
              <a:t>likelihood</a:t>
            </a:r>
            <a:r>
              <a:rPr lang="it-IT" altLang="it-IT" dirty="0">
                <a:solidFill>
                  <a:srgbClr val="111111"/>
                </a:solidFill>
                <a:latin typeface="open sans" panose="020B0604020202020204" pitchFamily="34" charset="0"/>
              </a:rPr>
              <a:t> of an </a:t>
            </a:r>
            <a:r>
              <a:rPr lang="it-IT" altLang="it-IT" dirty="0" err="1">
                <a:solidFill>
                  <a:srgbClr val="111111"/>
                </a:solidFill>
                <a:latin typeface="open sans" panose="020B0604020202020204" pitchFamily="34" charset="0"/>
              </a:rPr>
              <a:t>incorrect</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classification</a:t>
            </a:r>
            <a:r>
              <a:rPr lang="it-IT" altLang="it-IT" dirty="0">
                <a:solidFill>
                  <a:srgbClr val="111111"/>
                </a:solidFill>
                <a:latin typeface="open sans" panose="020B0604020202020204" pitchFamily="34" charset="0"/>
              </a:rPr>
              <a:t> of a new </a:t>
            </a:r>
            <a:r>
              <a:rPr lang="it-IT" altLang="it-IT" dirty="0" err="1">
                <a:solidFill>
                  <a:srgbClr val="111111"/>
                </a:solidFill>
                <a:latin typeface="open sans" panose="020B0604020202020204" pitchFamily="34" charset="0"/>
              </a:rPr>
              <a:t>instance</a:t>
            </a:r>
            <a:r>
              <a:rPr lang="it-IT" altLang="it-IT" dirty="0">
                <a:solidFill>
                  <a:srgbClr val="111111"/>
                </a:solidFill>
                <a:latin typeface="open sans" panose="020B0604020202020204" pitchFamily="34" charset="0"/>
              </a:rPr>
              <a:t> of a random </a:t>
            </a:r>
            <a:r>
              <a:rPr lang="it-IT" altLang="it-IT" dirty="0" err="1">
                <a:solidFill>
                  <a:srgbClr val="111111"/>
                </a:solidFill>
                <a:latin typeface="open sans" panose="020B0604020202020204" pitchFamily="34" charset="0"/>
              </a:rPr>
              <a:t>variable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if</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that</a:t>
            </a:r>
            <a:r>
              <a:rPr lang="it-IT" altLang="it-IT" dirty="0">
                <a:solidFill>
                  <a:srgbClr val="111111"/>
                </a:solidFill>
                <a:latin typeface="open sans" panose="020B0604020202020204" pitchFamily="34" charset="0"/>
              </a:rPr>
              <a:t> new </a:t>
            </a:r>
            <a:r>
              <a:rPr lang="it-IT" altLang="it-IT" dirty="0" err="1">
                <a:solidFill>
                  <a:srgbClr val="111111"/>
                </a:solidFill>
                <a:latin typeface="open sans" panose="020B0604020202020204" pitchFamily="34" charset="0"/>
              </a:rPr>
              <a:t>instance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were</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randomly</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classified</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according</a:t>
            </a:r>
            <a:r>
              <a:rPr lang="it-IT" altLang="it-IT" dirty="0">
                <a:solidFill>
                  <a:srgbClr val="111111"/>
                </a:solidFill>
                <a:latin typeface="open sans" panose="020B0604020202020204" pitchFamily="34" charset="0"/>
              </a:rPr>
              <a:t> to the </a:t>
            </a:r>
            <a:r>
              <a:rPr lang="it-IT" altLang="it-IT" dirty="0" err="1">
                <a:solidFill>
                  <a:srgbClr val="111111"/>
                </a:solidFill>
                <a:latin typeface="open sans" panose="020B0604020202020204" pitchFamily="34" charset="0"/>
              </a:rPr>
              <a:t>distribution</a:t>
            </a:r>
            <a:r>
              <a:rPr lang="it-IT" altLang="it-IT" dirty="0">
                <a:solidFill>
                  <a:srgbClr val="111111"/>
                </a:solidFill>
                <a:latin typeface="open sans" panose="020B0604020202020204" pitchFamily="34" charset="0"/>
              </a:rPr>
              <a:t> of class labels from the data set.</a:t>
            </a:r>
          </a:p>
          <a:p>
            <a:pPr eaLnBrk="0" fontAlgn="base" hangingPunct="0">
              <a:spcBef>
                <a:spcPct val="0"/>
              </a:spcBef>
              <a:spcAft>
                <a:spcPct val="0"/>
              </a:spcAft>
            </a:pPr>
            <a:r>
              <a:rPr lang="it-IT" altLang="it-IT" dirty="0" err="1">
                <a:solidFill>
                  <a:srgbClr val="111111"/>
                </a:solidFill>
                <a:latin typeface="open sans" panose="020B0604020202020204" pitchFamily="34" charset="0"/>
              </a:rPr>
              <a:t>If</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our</a:t>
            </a:r>
            <a:r>
              <a:rPr lang="it-IT" altLang="it-IT" dirty="0">
                <a:solidFill>
                  <a:srgbClr val="111111"/>
                </a:solidFill>
                <a:latin typeface="open sans" panose="020B0604020202020204" pitchFamily="34" charset="0"/>
              </a:rPr>
              <a:t> dataset </a:t>
            </a:r>
            <a:r>
              <a:rPr lang="it-IT" altLang="it-IT" dirty="0" err="1">
                <a:solidFill>
                  <a:srgbClr val="111111"/>
                </a:solidFill>
                <a:latin typeface="open sans" panose="020B0604020202020204" pitchFamily="34" charset="0"/>
              </a:rPr>
              <a:t>is</a:t>
            </a:r>
            <a:r>
              <a:rPr lang="it-IT" altLang="it-IT" dirty="0">
                <a:solidFill>
                  <a:srgbClr val="111111"/>
                </a:solidFill>
                <a:latin typeface="open sans" panose="020B0604020202020204" pitchFamily="34" charset="0"/>
              </a:rPr>
              <a:t> Pure </a:t>
            </a:r>
            <a:r>
              <a:rPr lang="it-IT" altLang="it-IT" dirty="0" err="1">
                <a:solidFill>
                  <a:srgbClr val="111111"/>
                </a:solidFill>
                <a:latin typeface="open sans" panose="020B0604020202020204" pitchFamily="34" charset="0"/>
              </a:rPr>
              <a:t>then</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likelihood</a:t>
            </a:r>
            <a:r>
              <a:rPr lang="it-IT" altLang="it-IT" dirty="0">
                <a:solidFill>
                  <a:srgbClr val="111111"/>
                </a:solidFill>
                <a:latin typeface="open sans" panose="020B0604020202020204" pitchFamily="34" charset="0"/>
              </a:rPr>
              <a:t> of </a:t>
            </a:r>
            <a:r>
              <a:rPr lang="it-IT" altLang="it-IT" dirty="0" err="1">
                <a:solidFill>
                  <a:srgbClr val="111111"/>
                </a:solidFill>
                <a:latin typeface="open sans" panose="020B0604020202020204" pitchFamily="34" charset="0"/>
              </a:rPr>
              <a:t>incorrect</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classification</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is</a:t>
            </a:r>
            <a:r>
              <a:rPr lang="it-IT" altLang="it-IT" dirty="0">
                <a:solidFill>
                  <a:srgbClr val="111111"/>
                </a:solidFill>
                <a:latin typeface="open sans" panose="020B0604020202020204" pitchFamily="34" charset="0"/>
              </a:rPr>
              <a:t> 0. </a:t>
            </a:r>
            <a:r>
              <a:rPr lang="it-IT" altLang="it-IT" dirty="0" err="1">
                <a:solidFill>
                  <a:srgbClr val="111111"/>
                </a:solidFill>
                <a:latin typeface="open sans" panose="020B0604020202020204" pitchFamily="34" charset="0"/>
              </a:rPr>
              <a:t>If</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our</a:t>
            </a:r>
            <a:r>
              <a:rPr lang="it-IT" altLang="it-IT" dirty="0">
                <a:solidFill>
                  <a:srgbClr val="111111"/>
                </a:solidFill>
                <a:latin typeface="open sans" panose="020B0604020202020204" pitchFamily="34" charset="0"/>
              </a:rPr>
              <a:t> sample </a:t>
            </a:r>
            <a:r>
              <a:rPr lang="it-IT" altLang="it-IT" dirty="0" err="1">
                <a:solidFill>
                  <a:srgbClr val="111111"/>
                </a:solidFill>
                <a:latin typeface="open sans" panose="020B0604020202020204" pitchFamily="34" charset="0"/>
              </a:rPr>
              <a:t>is</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mixture</a:t>
            </a:r>
            <a:r>
              <a:rPr lang="it-IT" altLang="it-IT" dirty="0">
                <a:solidFill>
                  <a:srgbClr val="111111"/>
                </a:solidFill>
                <a:latin typeface="open sans" panose="020B0604020202020204" pitchFamily="34" charset="0"/>
              </a:rPr>
              <a:t> of </a:t>
            </a:r>
            <a:r>
              <a:rPr lang="it-IT" altLang="it-IT" dirty="0" err="1">
                <a:solidFill>
                  <a:srgbClr val="111111"/>
                </a:solidFill>
                <a:latin typeface="open sans" panose="020B0604020202020204" pitchFamily="34" charset="0"/>
              </a:rPr>
              <a:t>different</a:t>
            </a:r>
            <a:r>
              <a:rPr lang="it-IT" altLang="it-IT" dirty="0">
                <a:solidFill>
                  <a:srgbClr val="111111"/>
                </a:solidFill>
                <a:latin typeface="open sans" panose="020B0604020202020204" pitchFamily="34" charset="0"/>
              </a:rPr>
              <a:t> classes </a:t>
            </a:r>
            <a:r>
              <a:rPr lang="it-IT" altLang="it-IT" dirty="0" err="1">
                <a:solidFill>
                  <a:srgbClr val="111111"/>
                </a:solidFill>
                <a:latin typeface="open sans" panose="020B0604020202020204" pitchFamily="34" charset="0"/>
              </a:rPr>
              <a:t>then</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likelihood</a:t>
            </a:r>
            <a:r>
              <a:rPr lang="it-IT" altLang="it-IT" dirty="0">
                <a:solidFill>
                  <a:srgbClr val="111111"/>
                </a:solidFill>
                <a:latin typeface="open sans" panose="020B0604020202020204" pitchFamily="34" charset="0"/>
              </a:rPr>
              <a:t> of </a:t>
            </a:r>
            <a:r>
              <a:rPr lang="it-IT" altLang="it-IT" dirty="0" err="1">
                <a:solidFill>
                  <a:srgbClr val="111111"/>
                </a:solidFill>
                <a:latin typeface="open sans" panose="020B0604020202020204" pitchFamily="34" charset="0"/>
              </a:rPr>
              <a:t>incorrect</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classification</a:t>
            </a:r>
            <a:r>
              <a:rPr lang="it-IT" altLang="it-IT" dirty="0">
                <a:solidFill>
                  <a:srgbClr val="111111"/>
                </a:solidFill>
                <a:latin typeface="open sans" panose="020B0604020202020204" pitchFamily="34" charset="0"/>
              </a:rPr>
              <a:t> </a:t>
            </a:r>
            <a:r>
              <a:rPr lang="it-IT" altLang="it-IT" dirty="0" err="1">
                <a:solidFill>
                  <a:srgbClr val="111111"/>
                </a:solidFill>
                <a:latin typeface="open sans" panose="020B0604020202020204" pitchFamily="34" charset="0"/>
              </a:rPr>
              <a:t>will</a:t>
            </a:r>
            <a:r>
              <a:rPr lang="it-IT" altLang="it-IT" dirty="0">
                <a:solidFill>
                  <a:srgbClr val="111111"/>
                </a:solidFill>
                <a:latin typeface="open sans" panose="020B0604020202020204" pitchFamily="34" charset="0"/>
              </a:rPr>
              <a:t> be high.</a:t>
            </a:r>
          </a:p>
        </p:txBody>
      </p:sp>
      <p:pic>
        <p:nvPicPr>
          <p:cNvPr id="6" name="Immagine 5">
            <a:extLst>
              <a:ext uri="{FF2B5EF4-FFF2-40B4-BE49-F238E27FC236}">
                <a16:creationId xmlns:a16="http://schemas.microsoft.com/office/drawing/2014/main" id="{2BD1AA6B-CFD5-4793-9335-E750DE623A26}"/>
              </a:ext>
            </a:extLst>
          </p:cNvPr>
          <p:cNvPicPr>
            <a:picLocks noChangeAspect="1"/>
          </p:cNvPicPr>
          <p:nvPr/>
        </p:nvPicPr>
        <p:blipFill>
          <a:blip r:embed="rId2"/>
          <a:stretch>
            <a:fillRect/>
          </a:stretch>
        </p:blipFill>
        <p:spPr>
          <a:xfrm>
            <a:off x="3976687" y="4418526"/>
            <a:ext cx="4486275" cy="1114425"/>
          </a:xfrm>
          <a:prstGeom prst="rect">
            <a:avLst/>
          </a:prstGeom>
        </p:spPr>
      </p:pic>
      <p:sp>
        <p:nvSpPr>
          <p:cNvPr id="16" name="CasellaDiTesto 15">
            <a:extLst>
              <a:ext uri="{FF2B5EF4-FFF2-40B4-BE49-F238E27FC236}">
                <a16:creationId xmlns:a16="http://schemas.microsoft.com/office/drawing/2014/main" id="{7767147A-1993-4DCF-8C0B-746BCF9D5E07}"/>
              </a:ext>
            </a:extLst>
          </p:cNvPr>
          <p:cNvSpPr txBox="1"/>
          <p:nvPr/>
        </p:nvSpPr>
        <p:spPr>
          <a:xfrm>
            <a:off x="806375" y="5777210"/>
            <a:ext cx="9747101" cy="646331"/>
          </a:xfrm>
          <a:prstGeom prst="rect">
            <a:avLst/>
          </a:prstGeom>
          <a:noFill/>
        </p:spPr>
        <p:txBody>
          <a:bodyPr wrap="square">
            <a:spAutoFit/>
          </a:bodyPr>
          <a:lstStyle/>
          <a:p>
            <a:r>
              <a:rPr lang="en-US" dirty="0">
                <a:solidFill>
                  <a:srgbClr val="111111"/>
                </a:solidFill>
                <a:latin typeface="open sans" panose="020B0604020202020204" pitchFamily="34" charset="0"/>
              </a:rPr>
              <a:t>When you use the Gini index as the criterion for the </a:t>
            </a:r>
            <a:r>
              <a:rPr lang="en-US" dirty="0">
                <a:solidFill>
                  <a:srgbClr val="111111"/>
                </a:solidFill>
                <a:latin typeface="open sans" panose="020B0604020202020204" pitchFamily="34" charset="0"/>
                <a:hlinkClick r:id="rId3" tooltip="machine learning algorithms">
                  <a:extLst>
                    <a:ext uri="{A12FA001-AC4F-418D-AE19-62706E023703}">
                      <ahyp:hlinkClr xmlns="" xmlns:ahyp="http://schemas.microsoft.com/office/drawing/2018/hyperlinkcolor" val="tx"/>
                    </a:ext>
                  </a:extLst>
                </a:hlinkClick>
              </a:rPr>
              <a:t>algorithm</a:t>
            </a:r>
            <a:r>
              <a:rPr lang="en-US" dirty="0">
                <a:solidFill>
                  <a:srgbClr val="111111"/>
                </a:solidFill>
                <a:latin typeface="open sans" panose="020B0604020202020204" pitchFamily="34" charset="0"/>
              </a:rPr>
              <a:t> to select the feature for the root </a:t>
            </a:r>
            <a:r>
              <a:rPr lang="en-US" dirty="0" err="1">
                <a:solidFill>
                  <a:srgbClr val="111111"/>
                </a:solidFill>
                <a:latin typeface="open sans" panose="020B0604020202020204" pitchFamily="34" charset="0"/>
              </a:rPr>
              <a:t>node.,The</a:t>
            </a:r>
            <a:r>
              <a:rPr lang="en-US" dirty="0">
                <a:solidFill>
                  <a:srgbClr val="111111"/>
                </a:solidFill>
                <a:latin typeface="open sans" panose="020B0604020202020204" pitchFamily="34" charset="0"/>
              </a:rPr>
              <a:t> feature with the least Gini index is selected.</a:t>
            </a:r>
            <a:endParaRPr lang="it-IT" dirty="0">
              <a:solidFill>
                <a:srgbClr val="111111"/>
              </a:solidFill>
              <a:latin typeface="open sans" panose="020B0604020202020204" pitchFamily="34" charset="0"/>
            </a:endParaRPr>
          </a:p>
        </p:txBody>
      </p:sp>
    </p:spTree>
    <p:extLst>
      <p:ext uri="{BB962C8B-B14F-4D97-AF65-F5344CB8AC3E}">
        <p14:creationId xmlns:p14="http://schemas.microsoft.com/office/powerpoint/2010/main" val="4067944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1">
            <a:extLst>
              <a:ext uri="{FF2B5EF4-FFF2-40B4-BE49-F238E27FC236}">
                <a16:creationId xmlns:a16="http://schemas.microsoft.com/office/drawing/2014/main" id="{C06E3216-2862-4A16-AAF0-E39A0E020B41}"/>
              </a:ext>
            </a:extLst>
          </p:cNvPr>
          <p:cNvSpPr txBox="1"/>
          <p:nvPr/>
        </p:nvSpPr>
        <p:spPr>
          <a:xfrm>
            <a:off x="4364889" y="400305"/>
            <a:ext cx="4038285"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Decision trees Training</a:t>
            </a:r>
          </a:p>
        </p:txBody>
      </p:sp>
      <p:pic>
        <p:nvPicPr>
          <p:cNvPr id="6" name="Immagine 5">
            <a:extLst>
              <a:ext uri="{FF2B5EF4-FFF2-40B4-BE49-F238E27FC236}">
                <a16:creationId xmlns:a16="http://schemas.microsoft.com/office/drawing/2014/main" id="{ECA7D38D-AD0E-4FD8-A5BF-3C2DE46225A2}"/>
              </a:ext>
            </a:extLst>
          </p:cNvPr>
          <p:cNvPicPr>
            <a:picLocks noChangeAspect="1"/>
          </p:cNvPicPr>
          <p:nvPr/>
        </p:nvPicPr>
        <p:blipFill>
          <a:blip r:embed="rId3"/>
          <a:stretch>
            <a:fillRect/>
          </a:stretch>
        </p:blipFill>
        <p:spPr>
          <a:xfrm>
            <a:off x="685801" y="892748"/>
            <a:ext cx="11058482" cy="6012030"/>
          </a:xfrm>
          <a:prstGeom prst="rect">
            <a:avLst/>
          </a:prstGeom>
        </p:spPr>
      </p:pic>
    </p:spTree>
    <p:extLst>
      <p:ext uri="{BB962C8B-B14F-4D97-AF65-F5344CB8AC3E}">
        <p14:creationId xmlns:p14="http://schemas.microsoft.com/office/powerpoint/2010/main" val="13823156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553904"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Decision trees</a:t>
            </a: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3416320"/>
          </a:xfrm>
          <a:prstGeom prst="rect">
            <a:avLst/>
          </a:prstGeom>
          <a:noFill/>
        </p:spPr>
        <p:txBody>
          <a:bodyPr wrap="square" rtlCol="0">
            <a:spAutoFit/>
          </a:bodyPr>
          <a:lstStyle/>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Can be a powerful machine learning algorithm for </a:t>
            </a:r>
            <a:r>
              <a:rPr lang="en-GB" b="1" dirty="0">
                <a:latin typeface="Tahoma" panose="020B0604030504040204" pitchFamily="34" charset="0"/>
                <a:ea typeface="Tahoma" panose="020B0604030504040204" pitchFamily="34" charset="0"/>
                <a:cs typeface="Tahoma" panose="020B0604030504040204" pitchFamily="34" charset="0"/>
              </a:rPr>
              <a:t>classification</a:t>
            </a:r>
            <a:r>
              <a:rPr lang="en-GB" dirty="0">
                <a:latin typeface="Tahoma" panose="020B0604030504040204" pitchFamily="34" charset="0"/>
                <a:ea typeface="Tahoma" panose="020B0604030504040204" pitchFamily="34" charset="0"/>
                <a:cs typeface="Tahoma" panose="020B0604030504040204" pitchFamily="34" charset="0"/>
              </a:rPr>
              <a:t> and </a:t>
            </a:r>
            <a:r>
              <a:rPr lang="en-GB" b="1" dirty="0">
                <a:latin typeface="Tahoma" panose="020B0604030504040204" pitchFamily="34" charset="0"/>
                <a:ea typeface="Tahoma" panose="020B0604030504040204" pitchFamily="34" charset="0"/>
                <a:cs typeface="Tahoma" panose="020B0604030504040204" pitchFamily="34" charset="0"/>
              </a:rPr>
              <a:t>regression</a:t>
            </a:r>
            <a:r>
              <a:rPr lang="en-GB"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 </a:t>
            </a:r>
            <a:r>
              <a:rPr lang="en-GB" b="1" dirty="0">
                <a:latin typeface="Tahoma" panose="020B0604030504040204" pitchFamily="34" charset="0"/>
                <a:ea typeface="Tahoma" panose="020B0604030504040204" pitchFamily="34" charset="0"/>
                <a:cs typeface="Tahoma" panose="020B0604030504040204" pitchFamily="34" charset="0"/>
              </a:rPr>
              <a:t>Classification</a:t>
            </a:r>
            <a:r>
              <a:rPr lang="en-GB" dirty="0">
                <a:latin typeface="Tahoma" panose="020B0604030504040204" pitchFamily="34" charset="0"/>
                <a:ea typeface="Tahoma" panose="020B0604030504040204" pitchFamily="34" charset="0"/>
                <a:cs typeface="Tahoma" panose="020B0604030504040204" pitchFamily="34" charset="0"/>
              </a:rPr>
              <a:t> tree works on the target to classify if it was a </a:t>
            </a:r>
            <a:r>
              <a:rPr lang="en-GB" b="1" dirty="0">
                <a:latin typeface="Tahoma" panose="020B0604030504040204" pitchFamily="34" charset="0"/>
                <a:ea typeface="Tahoma" panose="020B0604030504040204" pitchFamily="34" charset="0"/>
                <a:cs typeface="Tahoma" panose="020B0604030504040204" pitchFamily="34" charset="0"/>
              </a:rPr>
              <a:t>heads</a:t>
            </a:r>
            <a:r>
              <a:rPr lang="en-GB" dirty="0">
                <a:latin typeface="Tahoma" panose="020B0604030504040204" pitchFamily="34" charset="0"/>
                <a:ea typeface="Tahoma" panose="020B0604030504040204" pitchFamily="34" charset="0"/>
                <a:cs typeface="Tahoma" panose="020B0604030504040204" pitchFamily="34" charset="0"/>
              </a:rPr>
              <a:t> or a </a:t>
            </a:r>
            <a:r>
              <a:rPr lang="en-GB" b="1" dirty="0">
                <a:latin typeface="Tahoma" panose="020B0604030504040204" pitchFamily="34" charset="0"/>
                <a:ea typeface="Tahoma" panose="020B0604030504040204" pitchFamily="34" charset="0"/>
                <a:cs typeface="Tahoma" panose="020B0604030504040204" pitchFamily="34" charset="0"/>
              </a:rPr>
              <a:t>tail</a:t>
            </a:r>
            <a:r>
              <a:rPr lang="en-GB"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Regression</a:t>
            </a:r>
            <a:r>
              <a:rPr lang="en-GB" dirty="0">
                <a:latin typeface="Tahoma" panose="020B0604030504040204" pitchFamily="34" charset="0"/>
                <a:ea typeface="Tahoma" panose="020B0604030504040204" pitchFamily="34" charset="0"/>
                <a:cs typeface="Tahoma" panose="020B0604030504040204" pitchFamily="34" charset="0"/>
              </a:rPr>
              <a:t> trees are represented in a similar manner, but they predict </a:t>
            </a:r>
            <a:r>
              <a:rPr lang="en-GB" b="1" dirty="0">
                <a:latin typeface="Tahoma" panose="020B0604030504040204" pitchFamily="34" charset="0"/>
                <a:ea typeface="Tahoma" panose="020B0604030504040204" pitchFamily="34" charset="0"/>
                <a:cs typeface="Tahoma" panose="020B0604030504040204" pitchFamily="34" charset="0"/>
              </a:rPr>
              <a:t>continuous</a:t>
            </a:r>
            <a:r>
              <a:rPr lang="en-GB" dirty="0">
                <a:latin typeface="Tahoma" panose="020B0604030504040204" pitchFamily="34" charset="0"/>
                <a:ea typeface="Tahoma" panose="020B0604030504040204" pitchFamily="34" charset="0"/>
                <a:cs typeface="Tahoma" panose="020B0604030504040204" pitchFamily="34" charset="0"/>
              </a:rPr>
              <a:t> values like </a:t>
            </a:r>
            <a:r>
              <a:rPr lang="en-GB" b="1" dirty="0">
                <a:latin typeface="Tahoma" panose="020B0604030504040204" pitchFamily="34" charset="0"/>
                <a:ea typeface="Tahoma" panose="020B0604030504040204" pitchFamily="34" charset="0"/>
                <a:cs typeface="Tahoma" panose="020B0604030504040204" pitchFamily="34" charset="0"/>
              </a:rPr>
              <a:t>house prices</a:t>
            </a:r>
            <a:r>
              <a:rPr lang="en-GB" dirty="0">
                <a:latin typeface="Tahoma" panose="020B0604030504040204" pitchFamily="34" charset="0"/>
                <a:ea typeface="Tahoma" panose="020B0604030504040204" pitchFamily="34" charset="0"/>
                <a:cs typeface="Tahoma" panose="020B0604030504040204" pitchFamily="34" charset="0"/>
              </a:rPr>
              <a:t> in a neighbourhood.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 best part about decision trees: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Handle both </a:t>
            </a:r>
            <a:r>
              <a:rPr lang="en-GB" b="1" dirty="0">
                <a:latin typeface="Tahoma" panose="020B0604030504040204" pitchFamily="34" charset="0"/>
                <a:ea typeface="Tahoma" panose="020B0604030504040204" pitchFamily="34" charset="0"/>
                <a:cs typeface="Tahoma" panose="020B0604030504040204" pitchFamily="34" charset="0"/>
              </a:rPr>
              <a:t>numerical</a:t>
            </a:r>
            <a:r>
              <a:rPr lang="en-GB" dirty="0">
                <a:latin typeface="Tahoma" panose="020B0604030504040204" pitchFamily="34" charset="0"/>
                <a:ea typeface="Tahoma" panose="020B0604030504040204" pitchFamily="34" charset="0"/>
                <a:cs typeface="Tahoma" panose="020B0604030504040204" pitchFamily="34" charset="0"/>
              </a:rPr>
              <a:t> and </a:t>
            </a:r>
            <a:r>
              <a:rPr lang="en-GB" b="1" dirty="0">
                <a:latin typeface="Tahoma" panose="020B0604030504040204" pitchFamily="34" charset="0"/>
                <a:ea typeface="Tahoma" panose="020B0604030504040204" pitchFamily="34" charset="0"/>
                <a:cs typeface="Tahoma" panose="020B0604030504040204" pitchFamily="34" charset="0"/>
              </a:rPr>
              <a:t>categorical</a:t>
            </a:r>
            <a:r>
              <a:rPr lang="en-GB" dirty="0">
                <a:latin typeface="Tahoma" panose="020B0604030504040204" pitchFamily="34" charset="0"/>
                <a:ea typeface="Tahoma" panose="020B0604030504040204" pitchFamily="34" charset="0"/>
                <a:cs typeface="Tahoma" panose="020B0604030504040204" pitchFamily="34" charset="0"/>
              </a:rPr>
              <a:t> data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Handle </a:t>
            </a:r>
            <a:r>
              <a:rPr lang="en-GB" b="1" dirty="0">
                <a:latin typeface="Tahoma" panose="020B0604030504040204" pitchFamily="34" charset="0"/>
                <a:ea typeface="Tahoma" panose="020B0604030504040204" pitchFamily="34" charset="0"/>
                <a:cs typeface="Tahoma" panose="020B0604030504040204" pitchFamily="34" charset="0"/>
              </a:rPr>
              <a:t>multi-output</a:t>
            </a:r>
            <a:r>
              <a:rPr lang="en-GB" dirty="0">
                <a:latin typeface="Tahoma" panose="020B0604030504040204" pitchFamily="34" charset="0"/>
                <a:ea typeface="Tahoma" panose="020B0604030504040204" pitchFamily="34" charset="0"/>
                <a:cs typeface="Tahoma" panose="020B0604030504040204" pitchFamily="34" charset="0"/>
              </a:rPr>
              <a:t> problems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Decision trees require relatively </a:t>
            </a:r>
            <a:r>
              <a:rPr lang="en-GB" b="1" dirty="0">
                <a:latin typeface="Tahoma" panose="020B0604030504040204" pitchFamily="34" charset="0"/>
                <a:ea typeface="Tahoma" panose="020B0604030504040204" pitchFamily="34" charset="0"/>
                <a:cs typeface="Tahoma" panose="020B0604030504040204" pitchFamily="34" charset="0"/>
              </a:rPr>
              <a:t>less effort in data preparation </a:t>
            </a: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Nonlinear</a:t>
            </a:r>
            <a:r>
              <a:rPr lang="en-GB" dirty="0">
                <a:latin typeface="Tahoma" panose="020B0604030504040204" pitchFamily="34" charset="0"/>
                <a:ea typeface="Tahoma" panose="020B0604030504040204" pitchFamily="34" charset="0"/>
                <a:cs typeface="Tahoma" panose="020B0604030504040204" pitchFamily="34" charset="0"/>
              </a:rPr>
              <a:t> relationships between parameters do not affect tree performance</a:t>
            </a:r>
          </a:p>
        </p:txBody>
      </p:sp>
    </p:spTree>
    <p:extLst>
      <p:ext uri="{BB962C8B-B14F-4D97-AF65-F5344CB8AC3E}">
        <p14:creationId xmlns:p14="http://schemas.microsoft.com/office/powerpoint/2010/main" val="250272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89A2BCB-2790-45CB-A53D-566CC4F79681}"/>
              </a:ext>
            </a:extLst>
          </p:cNvPr>
          <p:cNvPicPr>
            <a:picLocks noChangeAspect="1"/>
          </p:cNvPicPr>
          <p:nvPr/>
        </p:nvPicPr>
        <p:blipFill>
          <a:blip r:embed="rId2"/>
          <a:stretch>
            <a:fillRect/>
          </a:stretch>
        </p:blipFill>
        <p:spPr>
          <a:xfrm>
            <a:off x="0" y="647700"/>
            <a:ext cx="12096750" cy="6210300"/>
          </a:xfrm>
          <a:prstGeom prst="rect">
            <a:avLst/>
          </a:prstGeom>
        </p:spPr>
      </p:pic>
      <p:sp>
        <p:nvSpPr>
          <p:cNvPr id="6" name="TextBox 4">
            <a:extLst>
              <a:ext uri="{FF2B5EF4-FFF2-40B4-BE49-F238E27FC236}">
                <a16:creationId xmlns:a16="http://schemas.microsoft.com/office/drawing/2014/main" id="{56FE0B39-97A8-4158-9CB5-5C0F1C30A433}"/>
              </a:ext>
            </a:extLst>
          </p:cNvPr>
          <p:cNvSpPr txBox="1"/>
          <p:nvPr/>
        </p:nvSpPr>
        <p:spPr>
          <a:xfrm>
            <a:off x="432435" y="74652"/>
            <a:ext cx="8675773" cy="553998"/>
          </a:xfrm>
          <a:prstGeom prst="rect">
            <a:avLst/>
          </a:prstGeom>
          <a:noFill/>
        </p:spPr>
        <p:txBody>
          <a:bodyPr wrap="none" rtlCol="0">
            <a:spAutoFit/>
          </a:bodyPr>
          <a:lstStyle/>
          <a:p>
            <a:r>
              <a:rPr lang="en-GB" sz="3000" b="1" dirty="0">
                <a:latin typeface="Tahoma" panose="020B0604030504040204" pitchFamily="34" charset="0"/>
                <a:ea typeface="Tahoma" panose="020B0604030504040204" pitchFamily="34" charset="0"/>
                <a:cs typeface="Tahoma" panose="020B0604030504040204" pitchFamily="34" charset="0"/>
              </a:rPr>
              <a:t>Machine Learning </a:t>
            </a:r>
            <a:r>
              <a:rPr lang="en-GB" sz="3000" b="1" dirty="0" smtClean="0">
                <a:latin typeface="Tahoma" panose="020B0604030504040204" pitchFamily="34" charset="0"/>
                <a:ea typeface="Tahoma" panose="020B0604030504040204" pitchFamily="34" charset="0"/>
                <a:cs typeface="Tahoma" panose="020B0604030504040204" pitchFamily="34" charset="0"/>
              </a:rPr>
              <a:t>e </a:t>
            </a:r>
            <a:r>
              <a:rPr lang="en-GB" sz="3000" b="1" dirty="0" err="1" smtClean="0">
                <a:latin typeface="Tahoma" panose="020B0604030504040204" pitchFamily="34" charset="0"/>
                <a:ea typeface="Tahoma" panose="020B0604030504040204" pitchFamily="34" charset="0"/>
                <a:cs typeface="Tahoma" panose="020B0604030504040204" pitchFamily="34" charset="0"/>
              </a:rPr>
              <a:t>Universo</a:t>
            </a:r>
            <a:r>
              <a:rPr lang="en-GB" sz="3000" b="1" dirty="0" smtClean="0">
                <a:latin typeface="Tahoma" panose="020B0604030504040204" pitchFamily="34" charset="0"/>
                <a:ea typeface="Tahoma" panose="020B0604030504040204" pitchFamily="34" charset="0"/>
                <a:cs typeface="Tahoma" panose="020B0604030504040204" pitchFamily="34" charset="0"/>
              </a:rPr>
              <a:t> di </a:t>
            </a:r>
            <a:r>
              <a:rPr lang="en-GB" sz="3000" b="1" dirty="0" err="1" smtClean="0">
                <a:latin typeface="Tahoma" panose="020B0604030504040204" pitchFamily="34" charset="0"/>
                <a:ea typeface="Tahoma" panose="020B0604030504040204" pitchFamily="34" charset="0"/>
                <a:cs typeface="Tahoma" panose="020B0604030504040204" pitchFamily="34" charset="0"/>
              </a:rPr>
              <a:t>Scikit</a:t>
            </a:r>
            <a:r>
              <a:rPr lang="en-GB" sz="3000" b="1" dirty="0" smtClean="0">
                <a:latin typeface="Tahoma" panose="020B0604030504040204" pitchFamily="34" charset="0"/>
                <a:ea typeface="Tahoma" panose="020B0604030504040204" pitchFamily="34" charset="0"/>
                <a:cs typeface="Tahoma" panose="020B0604030504040204" pitchFamily="34" charset="0"/>
              </a:rPr>
              <a:t>-Learn</a:t>
            </a:r>
            <a:endParaRPr lang="en-GB" sz="30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59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5137945"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Applications of Decision trees</a:t>
            </a:r>
          </a:p>
        </p:txBody>
      </p:sp>
      <p:sp>
        <p:nvSpPr>
          <p:cNvPr id="3" name="TextBox 2">
            <a:extLst>
              <a:ext uri="{FF2B5EF4-FFF2-40B4-BE49-F238E27FC236}">
                <a16:creationId xmlns:a16="http://schemas.microsoft.com/office/drawing/2014/main" id="{0380D1DD-8D7B-9E4C-A72A-083E008477B6}"/>
              </a:ext>
            </a:extLst>
          </p:cNvPr>
          <p:cNvSpPr txBox="1"/>
          <p:nvPr/>
        </p:nvSpPr>
        <p:spPr>
          <a:xfrm>
            <a:off x="916360" y="1222629"/>
            <a:ext cx="10938510" cy="3139321"/>
          </a:xfrm>
          <a:prstGeom prst="rect">
            <a:avLst/>
          </a:prstGeom>
          <a:noFill/>
        </p:spPr>
        <p:txBody>
          <a:bodyPr wrap="square" rtlCol="0">
            <a:spAutoFit/>
          </a:bodyPr>
          <a:lstStyle/>
          <a:p>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Selecting a flight to travel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Predicting high occupancy dates for hotels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Number of drug stores nearby was particularly effective for a client X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Cancer vs non-cancerous cell classification where cancerous cells are rare say 1%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Suggest a customer what car to buy</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2395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Random Forest</a:t>
            </a:r>
          </a:p>
        </p:txBody>
      </p:sp>
      <p:sp>
        <p:nvSpPr>
          <p:cNvPr id="3" name="TextBox 2">
            <a:extLst>
              <a:ext uri="{FF2B5EF4-FFF2-40B4-BE49-F238E27FC236}">
                <a16:creationId xmlns:a16="http://schemas.microsoft.com/office/drawing/2014/main" id="{0380D1DD-8D7B-9E4C-A72A-083E008477B6}"/>
              </a:ext>
            </a:extLst>
          </p:cNvPr>
          <p:cNvSpPr txBox="1"/>
          <p:nvPr/>
        </p:nvSpPr>
        <p:spPr>
          <a:xfrm>
            <a:off x="966056" y="1043726"/>
            <a:ext cx="10938510" cy="5021824"/>
          </a:xfrm>
          <a:prstGeom prst="rect">
            <a:avLst/>
          </a:prstGeom>
          <a:noFill/>
        </p:spPr>
        <p:txBody>
          <a:bodyPr wrap="square" rtlCol="0">
            <a:spAutoFit/>
          </a:bodyPr>
          <a:lstStyle/>
          <a:p>
            <a:pPr marL="285750" indent="-285750">
              <a:lnSpc>
                <a:spcPct val="150000"/>
              </a:lnSpc>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Is an ensemble learning technique about classification, regression and other operations that depend on a multitude of decision trees at the training time. </a:t>
            </a:r>
          </a:p>
          <a:p>
            <a:pPr marL="285750" indent="-285750">
              <a:lnSpc>
                <a:spcPct val="150000"/>
              </a:lnSpc>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They are fast, flexible, represent a robust approach to mining high-dimensional data and are an extension of classification and regression decision trees we talked about above. </a:t>
            </a:r>
          </a:p>
          <a:p>
            <a:pPr marL="285750" indent="-285750">
              <a:lnSpc>
                <a:spcPct val="150000"/>
              </a:lnSpc>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Ensemble learning, in general, can be defined as a model that makes predictions by combining individual models. </a:t>
            </a:r>
          </a:p>
          <a:p>
            <a:pPr marL="285750" indent="-285750">
              <a:lnSpc>
                <a:spcPct val="150000"/>
              </a:lnSpc>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 ensemble model tends to be more flexible with less bias and less variance. </a:t>
            </a:r>
          </a:p>
          <a:p>
            <a:pPr marL="285750" indent="-285750">
              <a:lnSpc>
                <a:spcPct val="150000"/>
              </a:lnSpc>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Ensemble Learning has two popular methods as: </a:t>
            </a:r>
          </a:p>
          <a:p>
            <a:pPr marL="742950" lvl="1" indent="-285750">
              <a:lnSpc>
                <a:spcPct val="150000"/>
              </a:lnSpc>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Bagging</a:t>
            </a:r>
            <a:r>
              <a:rPr lang="en-GB" dirty="0">
                <a:latin typeface="Tahoma" panose="020B0604030504040204" pitchFamily="34" charset="0"/>
                <a:ea typeface="Tahoma" panose="020B0604030504040204" pitchFamily="34" charset="0"/>
                <a:cs typeface="Tahoma" panose="020B0604030504040204" pitchFamily="34" charset="0"/>
              </a:rPr>
              <a:t>: Each individual tree to randomly sample from the dataset and trained by s random subset of data, resulting in different trees </a:t>
            </a:r>
          </a:p>
          <a:p>
            <a:pPr marL="742950" lvl="1" indent="-285750">
              <a:lnSpc>
                <a:spcPct val="150000"/>
              </a:lnSpc>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Boosting</a:t>
            </a:r>
            <a:r>
              <a:rPr lang="en-GB" dirty="0">
                <a:latin typeface="Tahoma" panose="020B0604030504040204" pitchFamily="34" charset="0"/>
                <a:ea typeface="Tahoma" panose="020B0604030504040204" pitchFamily="34" charset="0"/>
                <a:cs typeface="Tahoma" panose="020B0604030504040204" pitchFamily="34" charset="0"/>
              </a:rPr>
              <a:t>: Each individual tree /model learns from mistakes made by the previous model and improves</a:t>
            </a:r>
          </a:p>
        </p:txBody>
      </p:sp>
    </p:spTree>
    <p:extLst>
      <p:ext uri="{BB962C8B-B14F-4D97-AF65-F5344CB8AC3E}">
        <p14:creationId xmlns:p14="http://schemas.microsoft.com/office/powerpoint/2010/main" val="44861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Random Forest</a:t>
            </a:r>
          </a:p>
        </p:txBody>
      </p:sp>
      <p:sp>
        <p:nvSpPr>
          <p:cNvPr id="5" name="CasellaDiTesto 4">
            <a:extLst>
              <a:ext uri="{FF2B5EF4-FFF2-40B4-BE49-F238E27FC236}">
                <a16:creationId xmlns:a16="http://schemas.microsoft.com/office/drawing/2014/main" id="{720DACF6-FA72-440B-A174-33C14CC637E2}"/>
              </a:ext>
            </a:extLst>
          </p:cNvPr>
          <p:cNvSpPr txBox="1"/>
          <p:nvPr/>
        </p:nvSpPr>
        <p:spPr>
          <a:xfrm>
            <a:off x="6315074" y="438150"/>
            <a:ext cx="5476875" cy="5632311"/>
          </a:xfrm>
          <a:prstGeom prst="rect">
            <a:avLst/>
          </a:prstGeom>
          <a:noFill/>
        </p:spPr>
        <p:txBody>
          <a:bodyPr wrap="square">
            <a:spAutoFit/>
          </a:bodyPr>
          <a:lstStyle/>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Random forest</a:t>
            </a:r>
            <a:r>
              <a:rPr lang="en-US" dirty="0">
                <a:latin typeface="Tahoma" panose="020B0604030504040204" pitchFamily="34" charset="0"/>
                <a:ea typeface="Tahoma" panose="020B0604030504040204" pitchFamily="34" charset="0"/>
                <a:cs typeface="Tahoma" panose="020B0604030504040204" pitchFamily="34" charset="0"/>
              </a:rPr>
              <a:t>, like its name implies, consists of a large number of individual decision trees that operate as an </a:t>
            </a:r>
            <a:r>
              <a:rPr lang="en-US" dirty="0">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 xmlns:ahyp="http://schemas.microsoft.com/office/drawing/2018/hyperlinkcolor" val="tx"/>
                    </a:ext>
                  </a:extLst>
                </a:hlinkClick>
              </a:rPr>
              <a:t>ensemble</a:t>
            </a:r>
            <a:r>
              <a:rPr lang="en-US" dirty="0">
                <a:latin typeface="Tahoma" panose="020B0604030504040204" pitchFamily="34" charset="0"/>
                <a:ea typeface="Tahoma" panose="020B0604030504040204" pitchFamily="34" charset="0"/>
                <a:cs typeface="Tahoma" panose="020B0604030504040204" pitchFamily="34" charset="0"/>
              </a:rPr>
              <a:t>. Each individual tree in the random forest spits out a class prediction and the class with the most votes becomes our model’s prediction</a:t>
            </a: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A large number of relatively uncorrelated models (trees) operating as a committee will outperform any of the individual constituent models.</a:t>
            </a: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Bagging (Bootstrap Aggregation)</a:t>
            </a:r>
            <a:r>
              <a:rPr lang="en-US" dirty="0">
                <a:latin typeface="Tahoma" panose="020B0604030504040204" pitchFamily="34" charset="0"/>
                <a:ea typeface="Tahoma" panose="020B0604030504040204" pitchFamily="34" charset="0"/>
                <a:cs typeface="Tahoma" panose="020B0604030504040204" pitchFamily="34" charset="0"/>
              </a:rPr>
              <a:t> — Decisions trees are very sensitive to the data they are trained on — small changes to the training set can result in significantly different tree structures. Random forest takes advantage of this by allowing each individual tree to randomly sample from the dataset with replacement, resulting in different trees. This process is known as bagging.</a:t>
            </a:r>
            <a:endParaRPr lang="it-IT" dirty="0">
              <a:latin typeface="Tahoma" panose="020B0604030504040204" pitchFamily="34" charset="0"/>
              <a:ea typeface="Tahoma" panose="020B0604030504040204" pitchFamily="34" charset="0"/>
              <a:cs typeface="Tahoma" panose="020B0604030504040204" pitchFamily="34" charset="0"/>
            </a:endParaRPr>
          </a:p>
        </p:txBody>
      </p:sp>
      <p:pic>
        <p:nvPicPr>
          <p:cNvPr id="7" name="Immagine 6">
            <a:extLst>
              <a:ext uri="{FF2B5EF4-FFF2-40B4-BE49-F238E27FC236}">
                <a16:creationId xmlns:a16="http://schemas.microsoft.com/office/drawing/2014/main" id="{C0D143DA-B13A-4196-BAFB-CFD76471C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460" y="1585912"/>
            <a:ext cx="5010150" cy="5095875"/>
          </a:xfrm>
          <a:prstGeom prst="rect">
            <a:avLst/>
          </a:prstGeom>
        </p:spPr>
      </p:pic>
    </p:spTree>
    <p:extLst>
      <p:ext uri="{BB962C8B-B14F-4D97-AF65-F5344CB8AC3E}">
        <p14:creationId xmlns:p14="http://schemas.microsoft.com/office/powerpoint/2010/main" val="2639158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Random Forest</a:t>
            </a:r>
          </a:p>
        </p:txBody>
      </p:sp>
      <p:sp>
        <p:nvSpPr>
          <p:cNvPr id="5" name="CasellaDiTesto 4">
            <a:extLst>
              <a:ext uri="{FF2B5EF4-FFF2-40B4-BE49-F238E27FC236}">
                <a16:creationId xmlns:a16="http://schemas.microsoft.com/office/drawing/2014/main" id="{720DACF6-FA72-440B-A174-33C14CC637E2}"/>
              </a:ext>
            </a:extLst>
          </p:cNvPr>
          <p:cNvSpPr txBox="1"/>
          <p:nvPr/>
        </p:nvSpPr>
        <p:spPr>
          <a:xfrm>
            <a:off x="6417285" y="930593"/>
            <a:ext cx="5476875" cy="3970318"/>
          </a:xfrm>
          <a:prstGeom prst="rect">
            <a:avLst/>
          </a:prstGeom>
          <a:noFill/>
        </p:spPr>
        <p:txBody>
          <a:bodyPr wrap="square">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We are not </a:t>
            </a:r>
            <a:r>
              <a:rPr lang="en-US" dirty="0" err="1">
                <a:latin typeface="Tahoma" panose="020B0604030504040204" pitchFamily="34" charset="0"/>
                <a:ea typeface="Tahoma" panose="020B0604030504040204" pitchFamily="34" charset="0"/>
                <a:cs typeface="Tahoma" panose="020B0604030504040204" pitchFamily="34" charset="0"/>
              </a:rPr>
              <a:t>subsetting</a:t>
            </a:r>
            <a:r>
              <a:rPr lang="en-US" dirty="0">
                <a:latin typeface="Tahoma" panose="020B0604030504040204" pitchFamily="34" charset="0"/>
                <a:ea typeface="Tahoma" panose="020B0604030504040204" pitchFamily="34" charset="0"/>
                <a:cs typeface="Tahoma" panose="020B0604030504040204" pitchFamily="34" charset="0"/>
              </a:rPr>
              <a:t> the training data into smaller chunks and training each tree on a different chunk. Rather, if we have a sample of size N, we are still feeding each tree a training set of size N (unless specified otherwise). But instead of the original training data, we take a random sample of size N with replacement. For example, if our training data was [1, 2, 3, 4, 5, 6] then we might give one of our trees the following list [1, 2, 2, 3, 6, 6]. Notice that both lists are of length six and that “2” and “6” are both repeated in the randomly selected training data we give to our tree (because we sample with replacement</a:t>
            </a:r>
            <a:r>
              <a:rPr lang="en-US" b="0" i="0" dirty="0">
                <a:solidFill>
                  <a:srgbClr val="292929"/>
                </a:solidFill>
                <a:effectLst/>
                <a:latin typeface="charter"/>
              </a:rPr>
              <a:t>).</a:t>
            </a:r>
            <a:endParaRPr lang="it-IT" dirty="0">
              <a:latin typeface="Tahoma" panose="020B0604030504040204" pitchFamily="34" charset="0"/>
              <a:ea typeface="Tahoma" panose="020B0604030504040204" pitchFamily="34" charset="0"/>
              <a:cs typeface="Tahoma" panose="020B0604030504040204" pitchFamily="34" charset="0"/>
            </a:endParaRPr>
          </a:p>
        </p:txBody>
      </p:sp>
      <p:pic>
        <p:nvPicPr>
          <p:cNvPr id="4" name="Immagine 3">
            <a:extLst>
              <a:ext uri="{FF2B5EF4-FFF2-40B4-BE49-F238E27FC236}">
                <a16:creationId xmlns:a16="http://schemas.microsoft.com/office/drawing/2014/main" id="{6CF778B5-F39B-4DE3-A779-3BFCBA126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85" y="1466850"/>
            <a:ext cx="5905500" cy="3657600"/>
          </a:xfrm>
          <a:prstGeom prst="rect">
            <a:avLst/>
          </a:prstGeom>
        </p:spPr>
      </p:pic>
    </p:spTree>
    <p:extLst>
      <p:ext uri="{BB962C8B-B14F-4D97-AF65-F5344CB8AC3E}">
        <p14:creationId xmlns:p14="http://schemas.microsoft.com/office/powerpoint/2010/main" val="89352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Random Forest</a:t>
            </a:r>
          </a:p>
        </p:txBody>
      </p:sp>
      <p:sp>
        <p:nvSpPr>
          <p:cNvPr id="6" name="CasellaDiTesto 5">
            <a:extLst>
              <a:ext uri="{FF2B5EF4-FFF2-40B4-BE49-F238E27FC236}">
                <a16:creationId xmlns:a16="http://schemas.microsoft.com/office/drawing/2014/main" id="{253CC54A-8B84-4A14-9430-AE43DB137961}"/>
              </a:ext>
            </a:extLst>
          </p:cNvPr>
          <p:cNvSpPr txBox="1"/>
          <p:nvPr/>
        </p:nvSpPr>
        <p:spPr>
          <a:xfrm>
            <a:off x="7336817" y="1624816"/>
            <a:ext cx="4038600" cy="3970318"/>
          </a:xfrm>
          <a:prstGeom prst="rect">
            <a:avLst/>
          </a:prstGeom>
          <a:noFill/>
        </p:spPr>
        <p:txBody>
          <a:bodyPr wrap="square">
            <a:spAutoFit/>
          </a:bodyPr>
          <a:lstStyle/>
          <a:p>
            <a:r>
              <a:rPr lang="en-US" b="1" dirty="0">
                <a:latin typeface="Tahoma" panose="020B0604030504040204" pitchFamily="34" charset="0"/>
                <a:ea typeface="Tahoma" panose="020B0604030504040204" pitchFamily="34" charset="0"/>
                <a:cs typeface="Tahoma" panose="020B0604030504040204" pitchFamily="34" charset="0"/>
              </a:rPr>
              <a:t>Feature Randomness </a:t>
            </a:r>
            <a:r>
              <a:rPr lang="en-US" dirty="0">
                <a:latin typeface="Tahoma" panose="020B0604030504040204" pitchFamily="34" charset="0"/>
                <a:ea typeface="Tahoma" panose="020B0604030504040204" pitchFamily="34" charset="0"/>
                <a:cs typeface="Tahoma" panose="020B0604030504040204" pitchFamily="34" charset="0"/>
              </a:rPr>
              <a:t>— In a normal decision tree, when it is time to split a node, we consider every possible feature and pick the one that produces the most separation between the observations in the left node vs. those in the right node. In contrast, each tree in a random forest can pick only from a random subset of features. This forces even more variation amongst the trees in the model and ultimately results in lower correlation across trees and more diversification</a:t>
            </a:r>
            <a:r>
              <a:rPr lang="en-US" b="0" i="0" dirty="0">
                <a:solidFill>
                  <a:srgbClr val="292929"/>
                </a:solidFill>
                <a:effectLst/>
                <a:latin typeface="charter"/>
              </a:rPr>
              <a:t>.</a:t>
            </a:r>
            <a:endParaRPr lang="it-IT" dirty="0"/>
          </a:p>
        </p:txBody>
      </p:sp>
      <p:pic>
        <p:nvPicPr>
          <p:cNvPr id="8" name="Immagine 7">
            <a:extLst>
              <a:ext uri="{FF2B5EF4-FFF2-40B4-BE49-F238E27FC236}">
                <a16:creationId xmlns:a16="http://schemas.microsoft.com/office/drawing/2014/main" id="{483DD2FF-97C6-4D60-9F31-96EDFB973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15" y="1495130"/>
            <a:ext cx="5639587" cy="4229690"/>
          </a:xfrm>
          <a:prstGeom prst="rect">
            <a:avLst/>
          </a:prstGeom>
        </p:spPr>
      </p:pic>
    </p:spTree>
    <p:extLst>
      <p:ext uri="{BB962C8B-B14F-4D97-AF65-F5344CB8AC3E}">
        <p14:creationId xmlns:p14="http://schemas.microsoft.com/office/powerpoint/2010/main" val="291020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Random Forest</a:t>
            </a:r>
          </a:p>
        </p:txBody>
      </p:sp>
      <p:sp>
        <p:nvSpPr>
          <p:cNvPr id="3" name="TextBox 2">
            <a:extLst>
              <a:ext uri="{FF2B5EF4-FFF2-40B4-BE49-F238E27FC236}">
                <a16:creationId xmlns:a16="http://schemas.microsoft.com/office/drawing/2014/main" id="{0380D1DD-8D7B-9E4C-A72A-083E008477B6}"/>
              </a:ext>
            </a:extLst>
          </p:cNvPr>
          <p:cNvSpPr txBox="1"/>
          <p:nvPr/>
        </p:nvSpPr>
        <p:spPr>
          <a:xfrm>
            <a:off x="966056" y="1043726"/>
            <a:ext cx="10938510" cy="4606326"/>
          </a:xfrm>
          <a:prstGeom prst="rect">
            <a:avLst/>
          </a:prstGeom>
          <a:noFill/>
        </p:spPr>
        <p:txBody>
          <a:bodyPr wrap="square" rtlCol="0">
            <a:spAutoFit/>
          </a:bodyPr>
          <a:lstStyle/>
          <a:p>
            <a:pPr marL="285750" indent="-285750">
              <a:lnSpc>
                <a:spcPct val="150000"/>
              </a:lnSpc>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Random forest run times are quite fast. </a:t>
            </a:r>
          </a:p>
          <a:p>
            <a:pPr marL="285750" indent="-285750">
              <a:lnSpc>
                <a:spcPct val="150000"/>
              </a:lnSpc>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They are pretty efficient in dealing with missing and incorrect data. </a:t>
            </a:r>
          </a:p>
          <a:p>
            <a:pPr marL="285750" indent="-285750">
              <a:lnSpc>
                <a:spcPct val="150000"/>
              </a:lnSpc>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On the negatives, they cannot predict </a:t>
            </a:r>
            <a:r>
              <a:rPr lang="en-GB" b="1" dirty="0">
                <a:latin typeface="Tahoma" panose="020B0604030504040204" pitchFamily="34" charset="0"/>
                <a:ea typeface="Tahoma" panose="020B0604030504040204" pitchFamily="34" charset="0"/>
                <a:cs typeface="Tahoma" panose="020B0604030504040204" pitchFamily="34" charset="0"/>
              </a:rPr>
              <a:t>beyond</a:t>
            </a:r>
            <a:r>
              <a:rPr lang="en-GB" dirty="0">
                <a:latin typeface="Tahoma" panose="020B0604030504040204" pitchFamily="34" charset="0"/>
                <a:ea typeface="Tahoma" panose="020B0604030504040204" pitchFamily="34" charset="0"/>
                <a:cs typeface="Tahoma" panose="020B0604030504040204" pitchFamily="34" charset="0"/>
              </a:rPr>
              <a:t> the defined range in the training data, and that they may </a:t>
            </a:r>
            <a:r>
              <a:rPr lang="en-GB" b="1" dirty="0">
                <a:latin typeface="Tahoma" panose="020B0604030504040204" pitchFamily="34" charset="0"/>
                <a:ea typeface="Tahoma" panose="020B0604030504040204" pitchFamily="34" charset="0"/>
                <a:cs typeface="Tahoma" panose="020B0604030504040204" pitchFamily="34" charset="0"/>
              </a:rPr>
              <a:t>over-fit</a:t>
            </a:r>
            <a:r>
              <a:rPr lang="en-GB" dirty="0">
                <a:latin typeface="Tahoma" panose="020B0604030504040204" pitchFamily="34" charset="0"/>
                <a:ea typeface="Tahoma" panose="020B0604030504040204" pitchFamily="34" charset="0"/>
                <a:cs typeface="Tahoma" panose="020B0604030504040204" pitchFamily="34" charset="0"/>
              </a:rPr>
              <a:t> data sets that are particularly noisy. </a:t>
            </a:r>
          </a:p>
          <a:p>
            <a:pPr marL="285750" indent="-285750">
              <a:lnSpc>
                <a:spcPct val="150000"/>
              </a:lnSpc>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A random forest should have a number of trees between </a:t>
            </a:r>
            <a:r>
              <a:rPr lang="en-GB" b="1" dirty="0">
                <a:latin typeface="Tahoma" panose="020B0604030504040204" pitchFamily="34" charset="0"/>
                <a:ea typeface="Tahoma" panose="020B0604030504040204" pitchFamily="34" charset="0"/>
                <a:cs typeface="Tahoma" panose="020B0604030504040204" pitchFamily="34" charset="0"/>
              </a:rPr>
              <a:t>64–128 trees</a:t>
            </a:r>
            <a:r>
              <a:rPr lang="en-GB" dirty="0">
                <a:latin typeface="Tahoma" panose="020B0604030504040204" pitchFamily="34" charset="0"/>
                <a:ea typeface="Tahoma" panose="020B0604030504040204" pitchFamily="34" charset="0"/>
                <a:cs typeface="Tahoma" panose="020B0604030504040204" pitchFamily="34" charset="0"/>
              </a:rPr>
              <a:t>.</a:t>
            </a:r>
          </a:p>
          <a:p>
            <a:pPr marL="285750" indent="-285750">
              <a:lnSpc>
                <a:spcPct val="150000"/>
              </a:lnSpc>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Random Forest vs Decision Tree</a:t>
            </a:r>
            <a:r>
              <a:rPr lang="en-GB" dirty="0">
                <a:latin typeface="Tahoma" panose="020B0604030504040204" pitchFamily="34" charset="0"/>
                <a:ea typeface="Tahoma" panose="020B0604030504040204" pitchFamily="34" charset="0"/>
                <a:cs typeface="Tahoma" panose="020B0604030504040204" pitchFamily="34" charset="0"/>
              </a:rPr>
              <a:t>: </a:t>
            </a:r>
          </a:p>
          <a:p>
            <a:pPr marL="742950" lvl="1" indent="-285750">
              <a:lnSpc>
                <a:spcPct val="150000"/>
              </a:lnSpc>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Random Forest is essentially a collection of Decision Trees. </a:t>
            </a:r>
          </a:p>
          <a:p>
            <a:pPr marL="742950" lvl="1" indent="-285750">
              <a:lnSpc>
                <a:spcPct val="150000"/>
              </a:lnSpc>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A decision tree is built on an entire dataset, using all the features/variables of interest, whereas a random forest </a:t>
            </a:r>
            <a:r>
              <a:rPr lang="en-GB" b="1" dirty="0">
                <a:latin typeface="Tahoma" panose="020B0604030504040204" pitchFamily="34" charset="0"/>
                <a:ea typeface="Tahoma" panose="020B0604030504040204" pitchFamily="34" charset="0"/>
                <a:cs typeface="Tahoma" panose="020B0604030504040204" pitchFamily="34" charset="0"/>
              </a:rPr>
              <a:t>randomly</a:t>
            </a:r>
            <a:r>
              <a:rPr lang="en-GB" dirty="0">
                <a:latin typeface="Tahoma" panose="020B0604030504040204" pitchFamily="34" charset="0"/>
                <a:ea typeface="Tahoma" panose="020B0604030504040204" pitchFamily="34" charset="0"/>
                <a:cs typeface="Tahoma" panose="020B0604030504040204" pitchFamily="34" charset="0"/>
              </a:rPr>
              <a:t> selects </a:t>
            </a:r>
            <a:r>
              <a:rPr lang="en-GB" b="1" dirty="0">
                <a:latin typeface="Tahoma" panose="020B0604030504040204" pitchFamily="34" charset="0"/>
                <a:ea typeface="Tahoma" panose="020B0604030504040204" pitchFamily="34" charset="0"/>
                <a:cs typeface="Tahoma" panose="020B0604030504040204" pitchFamily="34" charset="0"/>
              </a:rPr>
              <a:t>observations/rows </a:t>
            </a:r>
            <a:r>
              <a:rPr lang="en-GB" dirty="0">
                <a:latin typeface="Tahoma" panose="020B0604030504040204" pitchFamily="34" charset="0"/>
                <a:ea typeface="Tahoma" panose="020B0604030504040204" pitchFamily="34" charset="0"/>
                <a:cs typeface="Tahoma" panose="020B0604030504040204" pitchFamily="34" charset="0"/>
              </a:rPr>
              <a:t>and </a:t>
            </a:r>
            <a:r>
              <a:rPr lang="en-GB" b="1" dirty="0">
                <a:latin typeface="Tahoma" panose="020B0604030504040204" pitchFamily="34" charset="0"/>
                <a:ea typeface="Tahoma" panose="020B0604030504040204" pitchFamily="34" charset="0"/>
                <a:cs typeface="Tahoma" panose="020B0604030504040204" pitchFamily="34" charset="0"/>
              </a:rPr>
              <a:t>specific features/variables</a:t>
            </a:r>
            <a:r>
              <a:rPr lang="en-GB" dirty="0">
                <a:latin typeface="Tahoma" panose="020B0604030504040204" pitchFamily="34" charset="0"/>
                <a:ea typeface="Tahoma" panose="020B0604030504040204" pitchFamily="34" charset="0"/>
                <a:cs typeface="Tahoma" panose="020B0604030504040204" pitchFamily="34" charset="0"/>
              </a:rPr>
              <a:t> to build multiple decision trees from and then </a:t>
            </a:r>
            <a:r>
              <a:rPr lang="en-GB" b="1" dirty="0">
                <a:latin typeface="Tahoma" panose="020B0604030504040204" pitchFamily="34" charset="0"/>
                <a:ea typeface="Tahoma" panose="020B0604030504040204" pitchFamily="34" charset="0"/>
                <a:cs typeface="Tahoma" panose="020B0604030504040204" pitchFamily="34" charset="0"/>
              </a:rPr>
              <a:t>averages</a:t>
            </a:r>
            <a:r>
              <a:rPr lang="en-GB" dirty="0">
                <a:latin typeface="Tahoma" panose="020B0604030504040204" pitchFamily="34" charset="0"/>
                <a:ea typeface="Tahoma" panose="020B0604030504040204" pitchFamily="34" charset="0"/>
                <a:cs typeface="Tahoma" panose="020B0604030504040204" pitchFamily="34" charset="0"/>
              </a:rPr>
              <a:t> the results.</a:t>
            </a:r>
          </a:p>
          <a:p>
            <a:pPr marL="742950" lvl="1" indent="-285750">
              <a:lnSpc>
                <a:spcPct val="150000"/>
              </a:lnSpc>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4307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Random Forest</a:t>
            </a:r>
          </a:p>
        </p:txBody>
      </p:sp>
      <p:pic>
        <p:nvPicPr>
          <p:cNvPr id="5" name="Picture 4">
            <a:extLst>
              <a:ext uri="{FF2B5EF4-FFF2-40B4-BE49-F238E27FC236}">
                <a16:creationId xmlns:a16="http://schemas.microsoft.com/office/drawing/2014/main" id="{D32EBE43-9F4E-674C-AF2F-BFB3C971E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427" y="1509083"/>
            <a:ext cx="7394713" cy="3758978"/>
          </a:xfrm>
          <a:prstGeom prst="rect">
            <a:avLst/>
          </a:prstGeom>
        </p:spPr>
      </p:pic>
    </p:spTree>
    <p:extLst>
      <p:ext uri="{BB962C8B-B14F-4D97-AF65-F5344CB8AC3E}">
        <p14:creationId xmlns:p14="http://schemas.microsoft.com/office/powerpoint/2010/main" val="1624535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5306261"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Applications of Random Forest</a:t>
            </a:r>
          </a:p>
        </p:txBody>
      </p:sp>
      <p:sp>
        <p:nvSpPr>
          <p:cNvPr id="3" name="TextBox 2">
            <a:extLst>
              <a:ext uri="{FF2B5EF4-FFF2-40B4-BE49-F238E27FC236}">
                <a16:creationId xmlns:a16="http://schemas.microsoft.com/office/drawing/2014/main" id="{0380D1DD-8D7B-9E4C-A72A-083E008477B6}"/>
              </a:ext>
            </a:extLst>
          </p:cNvPr>
          <p:cNvSpPr txBox="1"/>
          <p:nvPr/>
        </p:nvSpPr>
        <p:spPr>
          <a:xfrm>
            <a:off x="916360" y="1222629"/>
            <a:ext cx="10938510" cy="2585323"/>
          </a:xfrm>
          <a:prstGeom prst="rect">
            <a:avLst/>
          </a:prstGeom>
          <a:noFill/>
        </p:spPr>
        <p:txBody>
          <a:bodyPr wrap="square" rtlCol="0">
            <a:spAutoFit/>
          </a:bodyPr>
          <a:lstStyle/>
          <a:p>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Fraud detection for bank accounts, credit card</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Detect and predict the drug sensitivity of a medicine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Identify a patient’s disease by analysing their medical records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Predict estimated loss or profit while purchasing a particular stock</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3857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055371"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References</a:t>
            </a:r>
          </a:p>
        </p:txBody>
      </p:sp>
      <p:sp>
        <p:nvSpPr>
          <p:cNvPr id="4" name="CasellaDiTesto 3">
            <a:extLst>
              <a:ext uri="{FF2B5EF4-FFF2-40B4-BE49-F238E27FC236}">
                <a16:creationId xmlns:a16="http://schemas.microsoft.com/office/drawing/2014/main" id="{8519307F-431E-49B8-A738-71685E1A4C5F}"/>
              </a:ext>
            </a:extLst>
          </p:cNvPr>
          <p:cNvSpPr txBox="1"/>
          <p:nvPr/>
        </p:nvSpPr>
        <p:spPr>
          <a:xfrm>
            <a:off x="742315" y="1324660"/>
            <a:ext cx="10659110" cy="6186309"/>
          </a:xfrm>
          <a:prstGeom prst="rect">
            <a:avLst/>
          </a:prstGeom>
          <a:noFill/>
        </p:spPr>
        <p:txBody>
          <a:bodyPr wrap="square">
            <a:spAutoFit/>
          </a:bodyPr>
          <a:lstStyle/>
          <a:p>
            <a:r>
              <a:rPr lang="en-US" b="0" i="0" dirty="0">
                <a:solidFill>
                  <a:srgbClr val="222222"/>
                </a:solidFill>
                <a:effectLst/>
                <a:latin typeface="Arial" panose="020B0604020202020204" pitchFamily="34" charset="0"/>
              </a:rPr>
              <a:t>Kingsford, C., &amp; </a:t>
            </a:r>
            <a:r>
              <a:rPr lang="en-US" b="0" i="0" dirty="0" err="1">
                <a:solidFill>
                  <a:srgbClr val="222222"/>
                </a:solidFill>
                <a:effectLst/>
                <a:latin typeface="Arial" panose="020B0604020202020204" pitchFamily="34" charset="0"/>
              </a:rPr>
              <a:t>Salzberg</a:t>
            </a:r>
            <a:r>
              <a:rPr lang="en-US" b="0" i="0" dirty="0">
                <a:solidFill>
                  <a:srgbClr val="222222"/>
                </a:solidFill>
                <a:effectLst/>
                <a:latin typeface="Arial" panose="020B0604020202020204" pitchFamily="34" charset="0"/>
              </a:rPr>
              <a:t>, S. L. (2008). What are decision trees?. </a:t>
            </a:r>
            <a:r>
              <a:rPr lang="en-US" b="0" i="1" dirty="0">
                <a:solidFill>
                  <a:srgbClr val="222222"/>
                </a:solidFill>
                <a:effectLst/>
                <a:latin typeface="Arial" panose="020B0604020202020204" pitchFamily="34" charset="0"/>
              </a:rPr>
              <a:t>Nature biotechnology</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26</a:t>
            </a:r>
            <a:r>
              <a:rPr lang="en-US" b="0" i="0" dirty="0">
                <a:solidFill>
                  <a:srgbClr val="222222"/>
                </a:solidFill>
                <a:effectLst/>
                <a:latin typeface="Arial" panose="020B0604020202020204" pitchFamily="34" charset="0"/>
              </a:rPr>
              <a:t>(9), 1011-1013.</a:t>
            </a:r>
          </a:p>
          <a:p>
            <a:endParaRPr lang="en-US" dirty="0">
              <a:solidFill>
                <a:srgbClr val="222222"/>
              </a:solidFill>
              <a:latin typeface="Arial" panose="020B0604020202020204" pitchFamily="34" charset="0"/>
            </a:endParaRPr>
          </a:p>
          <a:p>
            <a:r>
              <a:rPr lang="it-IT" b="0" i="0" dirty="0">
                <a:solidFill>
                  <a:srgbClr val="222222"/>
                </a:solidFill>
                <a:effectLst/>
                <a:latin typeface="Arial" panose="020B0604020202020204" pitchFamily="34" charset="0"/>
              </a:rPr>
              <a:t>Cheng, J., </a:t>
            </a:r>
            <a:r>
              <a:rPr lang="it-IT" b="0" i="0" dirty="0" err="1">
                <a:solidFill>
                  <a:srgbClr val="222222"/>
                </a:solidFill>
                <a:effectLst/>
                <a:latin typeface="Arial" panose="020B0604020202020204" pitchFamily="34" charset="0"/>
              </a:rPr>
              <a:t>Fayyad</a:t>
            </a:r>
            <a:r>
              <a:rPr lang="it-IT" b="0" i="0" dirty="0">
                <a:solidFill>
                  <a:srgbClr val="222222"/>
                </a:solidFill>
                <a:effectLst/>
                <a:latin typeface="Arial" panose="020B0604020202020204" pitchFamily="34" charset="0"/>
              </a:rPr>
              <a:t>, U. M., </a:t>
            </a:r>
            <a:r>
              <a:rPr lang="it-IT" b="0" i="0" dirty="0" err="1">
                <a:solidFill>
                  <a:srgbClr val="222222"/>
                </a:solidFill>
                <a:effectLst/>
                <a:latin typeface="Arial" panose="020B0604020202020204" pitchFamily="34" charset="0"/>
              </a:rPr>
              <a:t>Irani</a:t>
            </a:r>
            <a:r>
              <a:rPr lang="it-IT" b="0" i="0" dirty="0">
                <a:solidFill>
                  <a:srgbClr val="222222"/>
                </a:solidFill>
                <a:effectLst/>
                <a:latin typeface="Arial" panose="020B0604020202020204" pitchFamily="34" charset="0"/>
              </a:rPr>
              <a:t>, K. B., &amp; Qian, Z. (1988). </a:t>
            </a:r>
            <a:r>
              <a:rPr lang="it-IT" b="0" i="0" dirty="0" err="1">
                <a:solidFill>
                  <a:srgbClr val="222222"/>
                </a:solidFill>
                <a:effectLst/>
                <a:latin typeface="Arial" panose="020B0604020202020204" pitchFamily="34" charset="0"/>
              </a:rPr>
              <a:t>Improved</a:t>
            </a:r>
            <a:r>
              <a:rPr lang="it-IT" b="0" i="0" dirty="0">
                <a:solidFill>
                  <a:srgbClr val="222222"/>
                </a:solidFill>
                <a:effectLst/>
                <a:latin typeface="Arial" panose="020B0604020202020204" pitchFamily="34" charset="0"/>
              </a:rPr>
              <a:t> </a:t>
            </a:r>
            <a:r>
              <a:rPr lang="it-IT" b="0" i="0" dirty="0" err="1">
                <a:solidFill>
                  <a:srgbClr val="222222"/>
                </a:solidFill>
                <a:effectLst/>
                <a:latin typeface="Arial" panose="020B0604020202020204" pitchFamily="34" charset="0"/>
              </a:rPr>
              <a:t>decision</a:t>
            </a:r>
            <a:r>
              <a:rPr lang="it-IT" b="0" i="0" dirty="0">
                <a:solidFill>
                  <a:srgbClr val="222222"/>
                </a:solidFill>
                <a:effectLst/>
                <a:latin typeface="Arial" panose="020B0604020202020204" pitchFamily="34" charset="0"/>
              </a:rPr>
              <a:t> </a:t>
            </a:r>
            <a:r>
              <a:rPr lang="it-IT" b="0" i="0" dirty="0" err="1">
                <a:solidFill>
                  <a:srgbClr val="222222"/>
                </a:solidFill>
                <a:effectLst/>
                <a:latin typeface="Arial" panose="020B0604020202020204" pitchFamily="34" charset="0"/>
              </a:rPr>
              <a:t>trees</a:t>
            </a:r>
            <a:r>
              <a:rPr lang="it-IT" b="0" i="0" dirty="0">
                <a:solidFill>
                  <a:srgbClr val="222222"/>
                </a:solidFill>
                <a:effectLst/>
                <a:latin typeface="Arial" panose="020B0604020202020204" pitchFamily="34" charset="0"/>
              </a:rPr>
              <a:t>: a </a:t>
            </a:r>
            <a:r>
              <a:rPr lang="it-IT" b="0" i="0" dirty="0" err="1">
                <a:solidFill>
                  <a:srgbClr val="222222"/>
                </a:solidFill>
                <a:effectLst/>
                <a:latin typeface="Arial" panose="020B0604020202020204" pitchFamily="34" charset="0"/>
              </a:rPr>
              <a:t>generalized</a:t>
            </a:r>
            <a:r>
              <a:rPr lang="it-IT" b="0" i="0" dirty="0">
                <a:solidFill>
                  <a:srgbClr val="222222"/>
                </a:solidFill>
                <a:effectLst/>
                <a:latin typeface="Arial" panose="020B0604020202020204" pitchFamily="34" charset="0"/>
              </a:rPr>
              <a:t> </a:t>
            </a:r>
            <a:r>
              <a:rPr lang="it-IT" b="0" i="0" dirty="0" err="1">
                <a:solidFill>
                  <a:srgbClr val="222222"/>
                </a:solidFill>
                <a:effectLst/>
                <a:latin typeface="Arial" panose="020B0604020202020204" pitchFamily="34" charset="0"/>
              </a:rPr>
              <a:t>version</a:t>
            </a:r>
            <a:r>
              <a:rPr lang="it-IT" b="0" i="0" dirty="0">
                <a:solidFill>
                  <a:srgbClr val="222222"/>
                </a:solidFill>
                <a:effectLst/>
                <a:latin typeface="Arial" panose="020B0604020202020204" pitchFamily="34" charset="0"/>
              </a:rPr>
              <a:t> of id3. In </a:t>
            </a:r>
            <a:r>
              <a:rPr lang="it-IT" b="0" i="1" dirty="0">
                <a:solidFill>
                  <a:srgbClr val="222222"/>
                </a:solidFill>
                <a:effectLst/>
                <a:latin typeface="Arial" panose="020B0604020202020204" pitchFamily="34" charset="0"/>
              </a:rPr>
              <a:t>Machine Learning </a:t>
            </a:r>
            <a:r>
              <a:rPr lang="it-IT" b="0" i="1" dirty="0" err="1">
                <a:solidFill>
                  <a:srgbClr val="222222"/>
                </a:solidFill>
                <a:effectLst/>
                <a:latin typeface="Arial" panose="020B0604020202020204" pitchFamily="34" charset="0"/>
              </a:rPr>
              <a:t>Proceedings</a:t>
            </a:r>
            <a:r>
              <a:rPr lang="it-IT" b="0" i="1" dirty="0">
                <a:solidFill>
                  <a:srgbClr val="222222"/>
                </a:solidFill>
                <a:effectLst/>
                <a:latin typeface="Arial" panose="020B0604020202020204" pitchFamily="34" charset="0"/>
              </a:rPr>
              <a:t> 1988</a:t>
            </a:r>
            <a:r>
              <a:rPr lang="it-IT" b="0" i="0" dirty="0">
                <a:solidFill>
                  <a:srgbClr val="222222"/>
                </a:solidFill>
                <a:effectLst/>
                <a:latin typeface="Arial" panose="020B0604020202020204" pitchFamily="34" charset="0"/>
              </a:rPr>
              <a:t> (pp. 100-106). Morgan Kaufmann.</a:t>
            </a:r>
          </a:p>
          <a:p>
            <a:endParaRPr lang="it-IT" dirty="0">
              <a:solidFill>
                <a:srgbClr val="222222"/>
              </a:solidFill>
              <a:latin typeface="Arial" panose="020B0604020202020204" pitchFamily="34" charset="0"/>
            </a:endParaRPr>
          </a:p>
          <a:p>
            <a:r>
              <a:rPr lang="en-US" b="0" i="0" dirty="0">
                <a:solidFill>
                  <a:srgbClr val="222222"/>
                </a:solidFill>
                <a:effectLst/>
                <a:latin typeface="Arial" panose="020B0604020202020204" pitchFamily="34" charset="0"/>
              </a:rPr>
              <a:t>Oshiro, T. M., Perez, P. S., &amp; </a:t>
            </a:r>
            <a:r>
              <a:rPr lang="en-US" b="0" i="0" dirty="0" err="1">
                <a:solidFill>
                  <a:srgbClr val="222222"/>
                </a:solidFill>
                <a:effectLst/>
                <a:latin typeface="Arial" panose="020B0604020202020204" pitchFamily="34" charset="0"/>
              </a:rPr>
              <a:t>Baranauskas</a:t>
            </a:r>
            <a:r>
              <a:rPr lang="en-US" b="0" i="0" dirty="0">
                <a:solidFill>
                  <a:srgbClr val="222222"/>
                </a:solidFill>
                <a:effectLst/>
                <a:latin typeface="Arial" panose="020B0604020202020204" pitchFamily="34" charset="0"/>
              </a:rPr>
              <a:t>, J. A. (2012, July). How many trees in a random forest?. In </a:t>
            </a:r>
            <a:r>
              <a:rPr lang="en-US" b="0" i="1" dirty="0">
                <a:solidFill>
                  <a:srgbClr val="222222"/>
                </a:solidFill>
                <a:effectLst/>
                <a:latin typeface="Arial" panose="020B0604020202020204" pitchFamily="34" charset="0"/>
              </a:rPr>
              <a:t>International workshop on machine learning and data mining in pattern recognition</a:t>
            </a:r>
            <a:r>
              <a:rPr lang="en-US" b="0" i="0" dirty="0">
                <a:solidFill>
                  <a:srgbClr val="222222"/>
                </a:solidFill>
                <a:effectLst/>
                <a:latin typeface="Arial" panose="020B0604020202020204" pitchFamily="34" charset="0"/>
              </a:rPr>
              <a:t> (pp. 154-168). Springer, Berlin, Heidelberg.</a:t>
            </a: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it-IT" dirty="0"/>
          </a:p>
        </p:txBody>
      </p:sp>
    </p:spTree>
    <p:extLst>
      <p:ext uri="{BB962C8B-B14F-4D97-AF65-F5344CB8AC3E}">
        <p14:creationId xmlns:p14="http://schemas.microsoft.com/office/powerpoint/2010/main" val="3039928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
            <a:extLst>
              <a:ext uri="{FF2B5EF4-FFF2-40B4-BE49-F238E27FC236}">
                <a16:creationId xmlns:a16="http://schemas.microsoft.com/office/drawing/2014/main" id="{08B8BC86-E7B4-4F4F-B52E-2642B6C18DD0}"/>
              </a:ext>
            </a:extLst>
          </p:cNvPr>
          <p:cNvSpPr txBox="1">
            <a:spLocks/>
          </p:cNvSpPr>
          <p:nvPr/>
        </p:nvSpPr>
        <p:spPr>
          <a:xfrm>
            <a:off x="304221" y="866204"/>
            <a:ext cx="4846899" cy="125723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Francesco </a:t>
            </a:r>
            <a:r>
              <a:rPr lang="en-US" b="1" dirty="0"/>
              <a:t>Pugliese</a:t>
            </a:r>
            <a:endParaRPr lang="en-US" sz="2200" b="1" dirty="0"/>
          </a:p>
        </p:txBody>
      </p:sp>
      <p:cxnSp>
        <p:nvCxnSpPr>
          <p:cNvPr id="31" name="Connettore diritto 30">
            <a:extLst>
              <a:ext uri="{FF2B5EF4-FFF2-40B4-BE49-F238E27FC236}">
                <a16:creationId xmlns:a16="http://schemas.microsoft.com/office/drawing/2014/main" id="{A13E1488-69E9-4935-961A-90E9EA9453E7}"/>
              </a:ext>
            </a:extLst>
          </p:cNvPr>
          <p:cNvCxnSpPr>
            <a:cxnSpLocks/>
          </p:cNvCxnSpPr>
          <p:nvPr/>
        </p:nvCxnSpPr>
        <p:spPr>
          <a:xfrm>
            <a:off x="0" y="6065240"/>
            <a:ext cx="12192000" cy="0"/>
          </a:xfrm>
          <a:prstGeom prst="line">
            <a:avLst/>
          </a:prstGeom>
          <a:ln w="38100">
            <a:solidFill>
              <a:srgbClr val="BE2B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77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292889" cy="492443"/>
          </a:xfrm>
          <a:prstGeom prst="rect">
            <a:avLst/>
          </a:prstGeom>
          <a:noFill/>
        </p:spPr>
        <p:txBody>
          <a:bodyPr wrap="none" rtlCol="0">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Alberi</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4801314"/>
          </a:xfrm>
          <a:prstGeom prst="rect">
            <a:avLst/>
          </a:prstGeom>
          <a:noFill/>
        </p:spPr>
        <p:txBody>
          <a:bodyPr wrap="square" rtlCol="0">
            <a:spAutoFit/>
          </a:bodyPr>
          <a:lstStyle/>
          <a:p>
            <a:pPr marL="285750" indent="-285750">
              <a:buFont typeface="Wingdings" pitchFamily="2" charset="2"/>
              <a:buChar char="ü"/>
            </a:pPr>
            <a:r>
              <a:rPr lang="en-GB" dirty="0" smtClean="0">
                <a:latin typeface="Tahoma" panose="020B0604030504040204" pitchFamily="34" charset="0"/>
                <a:ea typeface="Tahoma" panose="020B0604030504040204" pitchFamily="34" charset="0"/>
                <a:cs typeface="Tahoma" panose="020B0604030504040204" pitchFamily="34" charset="0"/>
              </a:rPr>
              <a:t>Un </a:t>
            </a:r>
            <a:r>
              <a:rPr lang="en-GB" dirty="0" err="1" smtClean="0">
                <a:latin typeface="Tahoma" panose="020B0604030504040204" pitchFamily="34" charset="0"/>
                <a:ea typeface="Tahoma" panose="020B0604030504040204" pitchFamily="34" charset="0"/>
                <a:cs typeface="Tahoma" panose="020B0604030504040204" pitchFamily="34" charset="0"/>
              </a:rPr>
              <a:t>albero</a:t>
            </a:r>
            <a:r>
              <a:rPr lang="en-GB" dirty="0" smtClean="0">
                <a:latin typeface="Tahoma" panose="020B0604030504040204" pitchFamily="34" charset="0"/>
                <a:ea typeface="Tahoma" panose="020B0604030504040204" pitchFamily="34" charset="0"/>
                <a:cs typeface="Tahoma" panose="020B0604030504040204" pitchFamily="34" charset="0"/>
              </a:rPr>
              <a:t> di </a:t>
            </a:r>
            <a:r>
              <a:rPr lang="en-GB" dirty="0" err="1" smtClean="0">
                <a:latin typeface="Tahoma" panose="020B0604030504040204" pitchFamily="34" charset="0"/>
                <a:ea typeface="Tahoma" panose="020B0604030504040204" pitchFamily="34" charset="0"/>
                <a:cs typeface="Tahoma" panose="020B0604030504040204" pitchFamily="34" charset="0"/>
              </a:rPr>
              <a:t>decisione</a:t>
            </a:r>
            <a:r>
              <a:rPr lang="en-GB" dirty="0" smtClean="0">
                <a:latin typeface="Tahoma" panose="020B0604030504040204" pitchFamily="34" charset="0"/>
                <a:ea typeface="Tahoma" panose="020B0604030504040204" pitchFamily="34" charset="0"/>
                <a:cs typeface="Tahoma" panose="020B0604030504040204" pitchFamily="34" charset="0"/>
              </a:rPr>
              <a:t> è un tool di </a:t>
            </a:r>
            <a:r>
              <a:rPr lang="en-GB" b="1" dirty="0" err="1" smtClean="0">
                <a:latin typeface="Tahoma" panose="020B0604030504040204" pitchFamily="34" charset="0"/>
                <a:ea typeface="Tahoma" panose="020B0604030504040204" pitchFamily="34" charset="0"/>
                <a:cs typeface="Tahoma" panose="020B0604030504040204" pitchFamily="34" charset="0"/>
              </a:rPr>
              <a:t>supporto</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alle</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decisioni</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che</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usa</a:t>
            </a:r>
            <a:r>
              <a:rPr lang="en-GB" dirty="0" smtClean="0">
                <a:latin typeface="Tahoma" panose="020B0604030504040204" pitchFamily="34" charset="0"/>
                <a:ea typeface="Tahoma" panose="020B0604030504040204" pitchFamily="34" charset="0"/>
                <a:cs typeface="Tahoma" panose="020B0604030504040204" pitchFamily="34" charset="0"/>
              </a:rPr>
              <a:t> un </a:t>
            </a:r>
            <a:r>
              <a:rPr lang="en-GB" dirty="0" err="1" smtClean="0">
                <a:latin typeface="Tahoma" panose="020B0604030504040204" pitchFamily="34" charset="0"/>
                <a:ea typeface="Tahoma" panose="020B0604030504040204" pitchFamily="34" charset="0"/>
                <a:cs typeface="Tahoma" panose="020B0604030504040204" pitchFamily="34" charset="0"/>
              </a:rPr>
              <a:t>modello</a:t>
            </a:r>
            <a:r>
              <a:rPr lang="en-GB" dirty="0" smtClean="0">
                <a:latin typeface="Tahoma" panose="020B0604030504040204" pitchFamily="34" charset="0"/>
                <a:ea typeface="Tahoma" panose="020B0604030504040204" pitchFamily="34" charset="0"/>
                <a:cs typeface="Tahoma" panose="020B0604030504040204" pitchFamily="34" charset="0"/>
              </a:rPr>
              <a:t> ad </a:t>
            </a:r>
            <a:r>
              <a:rPr lang="en-GB" dirty="0" err="1" smtClean="0">
                <a:latin typeface="Tahoma" panose="020B0604030504040204" pitchFamily="34" charset="0"/>
                <a:ea typeface="Tahoma" panose="020B0604030504040204" pitchFamily="34" charset="0"/>
                <a:cs typeface="Tahoma" panose="020B0604030504040204" pitchFamily="34" charset="0"/>
              </a:rPr>
              <a:t>albero</a:t>
            </a:r>
            <a:r>
              <a:rPr lang="en-GB" dirty="0" smtClean="0">
                <a:latin typeface="Tahoma" panose="020B0604030504040204" pitchFamily="34" charset="0"/>
                <a:ea typeface="Tahoma" panose="020B0604030504040204" pitchFamily="34" charset="0"/>
                <a:cs typeface="Tahoma" panose="020B0604030504040204" pitchFamily="34" charset="0"/>
              </a:rPr>
              <a:t> per </a:t>
            </a:r>
            <a:r>
              <a:rPr lang="en-GB" dirty="0" err="1" smtClean="0">
                <a:latin typeface="Tahoma" panose="020B0604030504040204" pitchFamily="34" charset="0"/>
                <a:ea typeface="Tahoma" panose="020B0604030504040204" pitchFamily="34" charset="0"/>
                <a:cs typeface="Tahoma" panose="020B0604030504040204" pitchFamily="34" charset="0"/>
              </a:rPr>
              <a:t>il</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processo</a:t>
            </a:r>
            <a:r>
              <a:rPr lang="en-GB" dirty="0" smtClean="0">
                <a:latin typeface="Tahoma" panose="020B0604030504040204" pitchFamily="34" charset="0"/>
                <a:ea typeface="Tahoma" panose="020B0604030504040204" pitchFamily="34" charset="0"/>
                <a:cs typeface="Tahoma" panose="020B0604030504040204" pitchFamily="34" charset="0"/>
              </a:rPr>
              <a:t> di decision-making </a:t>
            </a:r>
            <a:r>
              <a:rPr lang="en-GB" dirty="0">
                <a:latin typeface="Tahoma" panose="020B0604030504040204" pitchFamily="34" charset="0"/>
                <a:ea typeface="Tahoma" panose="020B0604030504040204" pitchFamily="34" charset="0"/>
                <a:cs typeface="Tahoma" panose="020B0604030504040204" pitchFamily="34" charset="0"/>
              </a:rPr>
              <a:t>process </a:t>
            </a:r>
            <a:r>
              <a:rPr lang="en-GB" dirty="0" smtClean="0">
                <a:latin typeface="Tahoma" panose="020B0604030504040204" pitchFamily="34" charset="0"/>
                <a:ea typeface="Tahoma" panose="020B0604030504040204" pitchFamily="34" charset="0"/>
                <a:cs typeface="Tahoma" panose="020B0604030504040204" pitchFamily="34" charset="0"/>
              </a:rPr>
              <a:t>e </a:t>
            </a:r>
            <a:r>
              <a:rPr lang="en-GB" dirty="0" err="1" smtClean="0">
                <a:latin typeface="Tahoma" panose="020B0604030504040204" pitchFamily="34" charset="0"/>
                <a:ea typeface="Tahoma" panose="020B0604030504040204" pitchFamily="34" charset="0"/>
                <a:cs typeface="Tahoma" panose="020B0604030504040204" pitchFamily="34" charset="0"/>
              </a:rPr>
              <a:t>tutte</a:t>
            </a:r>
            <a:r>
              <a:rPr lang="en-GB" dirty="0" smtClean="0">
                <a:latin typeface="Tahoma" panose="020B0604030504040204" pitchFamily="34" charset="0"/>
                <a:ea typeface="Tahoma" panose="020B0604030504040204" pitchFamily="34" charset="0"/>
                <a:cs typeface="Tahoma" panose="020B0604030504040204" pitchFamily="34" charset="0"/>
              </a:rPr>
              <a:t> le </a:t>
            </a:r>
            <a:r>
              <a:rPr lang="en-GB" dirty="0" err="1" smtClean="0">
                <a:latin typeface="Tahoma" panose="020B0604030504040204" pitchFamily="34" charset="0"/>
                <a:ea typeface="Tahoma" panose="020B0604030504040204" pitchFamily="34" charset="0"/>
                <a:cs typeface="Tahoma" panose="020B0604030504040204" pitchFamily="34" charset="0"/>
              </a:rPr>
              <a:t>possibili</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conseguenze</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derivanti</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dalla</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decisione</a:t>
            </a:r>
            <a:r>
              <a:rPr lang="en-GB" dirty="0" smtClean="0">
                <a:latin typeface="Tahoma" panose="020B0604030504040204" pitchFamily="34" charset="0"/>
                <a:ea typeface="Tahoma" panose="020B0604030504040204" pitchFamily="34" charset="0"/>
                <a:cs typeface="Tahoma" panose="020B0604030504040204" pitchFamily="34" charset="0"/>
              </a:rPr>
              <a:t>. </a:t>
            </a:r>
            <a:endParaRPr lang="en-GB" dirty="0">
              <a:latin typeface="Tahoma" panose="020B0604030504040204" pitchFamily="34" charset="0"/>
              <a:ea typeface="Tahoma" panose="020B0604030504040204" pitchFamily="34" charset="0"/>
              <a:cs typeface="Tahoma" panose="020B0604030504040204" pitchFamily="34" charset="0"/>
            </a:endParaRPr>
          </a:p>
          <a:p>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smtClean="0">
                <a:latin typeface="Tahoma" panose="020B0604030504040204" pitchFamily="34" charset="0"/>
                <a:ea typeface="Tahoma" panose="020B0604030504040204" pitchFamily="34" charset="0"/>
                <a:cs typeface="Tahoma" panose="020B0604030504040204" pitchFamily="34" charset="0"/>
              </a:rPr>
              <a:t>Esso </a:t>
            </a:r>
            <a:r>
              <a:rPr lang="en-GB" dirty="0" err="1" smtClean="0">
                <a:latin typeface="Tahoma" panose="020B0604030504040204" pitchFamily="34" charset="0"/>
                <a:ea typeface="Tahoma" panose="020B0604030504040204" pitchFamily="34" charset="0"/>
                <a:cs typeface="Tahoma" panose="020B0604030504040204" pitchFamily="34" charset="0"/>
              </a:rPr>
              <a:t>copre</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risultati</a:t>
            </a:r>
            <a:r>
              <a:rPr lang="en-GB" dirty="0" smtClean="0">
                <a:latin typeface="Tahoma" panose="020B0604030504040204" pitchFamily="34" charset="0"/>
                <a:ea typeface="Tahoma" panose="020B0604030504040204" pitchFamily="34" charset="0"/>
                <a:cs typeface="Tahoma" panose="020B0604030504040204" pitchFamily="34" charset="0"/>
              </a:rPr>
              <a:t> di </a:t>
            </a:r>
            <a:r>
              <a:rPr lang="en-GB" dirty="0" err="1" smtClean="0">
                <a:latin typeface="Tahoma" panose="020B0604030504040204" pitchFamily="34" charset="0"/>
                <a:ea typeface="Tahoma" panose="020B0604030504040204" pitchFamily="34" charset="0"/>
                <a:cs typeface="Tahoma" panose="020B0604030504040204" pitchFamily="34" charset="0"/>
              </a:rPr>
              <a:t>eventi</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riduzione</a:t>
            </a:r>
            <a:r>
              <a:rPr lang="en-GB" dirty="0" smtClean="0">
                <a:latin typeface="Tahoma" panose="020B0604030504040204" pitchFamily="34" charset="0"/>
                <a:ea typeface="Tahoma" panose="020B0604030504040204" pitchFamily="34" charset="0"/>
                <a:cs typeface="Tahoma" panose="020B0604030504040204" pitchFamily="34" charset="0"/>
              </a:rPr>
              <a:t> di </a:t>
            </a:r>
            <a:r>
              <a:rPr lang="en-GB" dirty="0" err="1" smtClean="0">
                <a:latin typeface="Tahoma" panose="020B0604030504040204" pitchFamily="34" charset="0"/>
                <a:ea typeface="Tahoma" panose="020B0604030504040204" pitchFamily="34" charset="0"/>
                <a:cs typeface="Tahoma" panose="020B0604030504040204" pitchFamily="34" charset="0"/>
              </a:rPr>
              <a:t>costo</a:t>
            </a:r>
            <a:r>
              <a:rPr lang="en-GB" dirty="0" smtClean="0">
                <a:latin typeface="Tahoma" panose="020B0604030504040204" pitchFamily="34" charset="0"/>
                <a:ea typeface="Tahoma" panose="020B0604030504040204" pitchFamily="34" charset="0"/>
                <a:cs typeface="Tahoma" panose="020B0604030504040204" pitchFamily="34" charset="0"/>
              </a:rPr>
              <a:t> e </a:t>
            </a:r>
            <a:r>
              <a:rPr lang="en-GB" dirty="0" err="1" smtClean="0">
                <a:latin typeface="Tahoma" panose="020B0604030504040204" pitchFamily="34" charset="0"/>
                <a:ea typeface="Tahoma" panose="020B0604030504040204" pitchFamily="34" charset="0"/>
                <a:cs typeface="Tahoma" panose="020B0604030504040204" pitchFamily="34" charset="0"/>
              </a:rPr>
              <a:t>utilità</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nelle</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decisioni</a:t>
            </a:r>
            <a:r>
              <a:rPr lang="en-GB" dirty="0" smtClean="0">
                <a:latin typeface="Tahoma" panose="020B0604030504040204" pitchFamily="34" charset="0"/>
                <a:ea typeface="Tahoma" panose="020B0604030504040204" pitchFamily="34" charset="0"/>
                <a:cs typeface="Tahoma" panose="020B0604030504040204" pitchFamily="34" charset="0"/>
              </a:rPr>
              <a:t>.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err="1" smtClean="0">
                <a:latin typeface="Tahoma" panose="020B0604030504040204" pitchFamily="34" charset="0"/>
                <a:ea typeface="Tahoma" panose="020B0604030504040204" pitchFamily="34" charset="0"/>
                <a:cs typeface="Tahoma" panose="020B0604030504040204" pitchFamily="34" charset="0"/>
              </a:rPr>
              <a:t>Ricorda</a:t>
            </a:r>
            <a:r>
              <a:rPr lang="en-GB" dirty="0" smtClean="0">
                <a:latin typeface="Tahoma" panose="020B0604030504040204" pitchFamily="34" charset="0"/>
                <a:ea typeface="Tahoma" panose="020B0604030504040204" pitchFamily="34" charset="0"/>
                <a:cs typeface="Tahoma" panose="020B0604030504040204" pitchFamily="34" charset="0"/>
              </a:rPr>
              <a:t> un </a:t>
            </a:r>
            <a:r>
              <a:rPr lang="en-GB" dirty="0" err="1" smtClean="0">
                <a:latin typeface="Tahoma" panose="020B0604030504040204" pitchFamily="34" charset="0"/>
                <a:ea typeface="Tahoma" panose="020B0604030504040204" pitchFamily="34" charset="0"/>
                <a:cs typeface="Tahoma" panose="020B0604030504040204" pitchFamily="34" charset="0"/>
              </a:rPr>
              <a:t>algoritmo</a:t>
            </a:r>
            <a:r>
              <a:rPr lang="en-GB" dirty="0" smtClean="0">
                <a:latin typeface="Tahoma" panose="020B0604030504040204" pitchFamily="34" charset="0"/>
                <a:ea typeface="Tahoma" panose="020B0604030504040204" pitchFamily="34" charset="0"/>
                <a:cs typeface="Tahoma" panose="020B0604030504040204" pitchFamily="34" charset="0"/>
              </a:rPr>
              <a:t> o un </a:t>
            </a:r>
            <a:r>
              <a:rPr lang="en-GB" b="1" dirty="0" err="1" smtClean="0">
                <a:latin typeface="Tahoma" panose="020B0604030504040204" pitchFamily="34" charset="0"/>
                <a:ea typeface="Tahoma" panose="020B0604030504040204" pitchFamily="34" charset="0"/>
                <a:cs typeface="Tahoma" panose="020B0604030504040204" pitchFamily="34" charset="0"/>
              </a:rPr>
              <a:t>diagramma</a:t>
            </a:r>
            <a:r>
              <a:rPr lang="en-GB" b="1" dirty="0" smtClean="0">
                <a:latin typeface="Tahoma" panose="020B0604030504040204" pitchFamily="34" charset="0"/>
                <a:ea typeface="Tahoma" panose="020B0604030504040204" pitchFamily="34" charset="0"/>
                <a:cs typeface="Tahoma" panose="020B0604030504040204" pitchFamily="34" charset="0"/>
              </a:rPr>
              <a:t> di </a:t>
            </a:r>
            <a:r>
              <a:rPr lang="en-GB" b="1" dirty="0" err="1" smtClean="0">
                <a:latin typeface="Tahoma" panose="020B0604030504040204" pitchFamily="34" charset="0"/>
                <a:ea typeface="Tahoma" panose="020B0604030504040204" pitchFamily="34" charset="0"/>
                <a:cs typeface="Tahoma" panose="020B0604030504040204" pitchFamily="34" charset="0"/>
              </a:rPr>
              <a:t>flusso</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che</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contiene</a:t>
            </a:r>
            <a:r>
              <a:rPr lang="en-GB" dirty="0" smtClean="0">
                <a:latin typeface="Tahoma" panose="020B0604030504040204" pitchFamily="34" charset="0"/>
                <a:ea typeface="Tahoma" panose="020B0604030504040204" pitchFamily="34" charset="0"/>
                <a:cs typeface="Tahoma" panose="020B0604030504040204" pitchFamily="34" charset="0"/>
              </a:rPr>
              <a:t> solo statement di </a:t>
            </a:r>
            <a:r>
              <a:rPr lang="en-GB" dirty="0" err="1" smtClean="0">
                <a:latin typeface="Tahoma" panose="020B0604030504040204" pitchFamily="34" charset="0"/>
                <a:ea typeface="Tahoma" panose="020B0604030504040204" pitchFamily="34" charset="0"/>
                <a:cs typeface="Tahoma" panose="020B0604030504040204" pitchFamily="34" charset="0"/>
              </a:rPr>
              <a:t>controllo</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condizionale</a:t>
            </a:r>
            <a:r>
              <a:rPr lang="en-GB" dirty="0" smtClean="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err="1" smtClean="0">
                <a:latin typeface="Tahoma" panose="020B0604030504040204" pitchFamily="34" charset="0"/>
                <a:ea typeface="Tahoma" panose="020B0604030504040204" pitchFamily="34" charset="0"/>
                <a:cs typeface="Tahoma" panose="020B0604030504040204" pitchFamily="34" charset="0"/>
              </a:rPr>
              <a:t>Ciascun</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albero</a:t>
            </a:r>
            <a:r>
              <a:rPr lang="en-GB" dirty="0" smtClean="0">
                <a:latin typeface="Tahoma" panose="020B0604030504040204" pitchFamily="34" charset="0"/>
                <a:ea typeface="Tahoma" panose="020B0604030504040204" pitchFamily="34" charset="0"/>
                <a:cs typeface="Tahoma" panose="020B0604030504040204" pitchFamily="34" charset="0"/>
              </a:rPr>
              <a:t> di </a:t>
            </a:r>
            <a:r>
              <a:rPr lang="en-GB" dirty="0" err="1" smtClean="0">
                <a:latin typeface="Tahoma" panose="020B0604030504040204" pitchFamily="34" charset="0"/>
                <a:ea typeface="Tahoma" panose="020B0604030504040204" pitchFamily="34" charset="0"/>
                <a:cs typeface="Tahoma" panose="020B0604030504040204" pitchFamily="34" charset="0"/>
              </a:rPr>
              <a:t>decisione</a:t>
            </a:r>
            <a:r>
              <a:rPr lang="en-GB" dirty="0" smtClean="0">
                <a:latin typeface="Tahoma" panose="020B0604030504040204" pitchFamily="34" charset="0"/>
                <a:ea typeface="Tahoma" panose="020B0604030504040204" pitchFamily="34" charset="0"/>
                <a:cs typeface="Tahoma" panose="020B0604030504040204" pitchFamily="34" charset="0"/>
              </a:rPr>
              <a:t> è </a:t>
            </a:r>
            <a:r>
              <a:rPr lang="en-GB" dirty="0" err="1" smtClean="0">
                <a:latin typeface="Tahoma" panose="020B0604030504040204" pitchFamily="34" charset="0"/>
                <a:ea typeface="Tahoma" panose="020B0604030504040204" pitchFamily="34" charset="0"/>
                <a:cs typeface="Tahoma" panose="020B0604030504040204" pitchFamily="34" charset="0"/>
              </a:rPr>
              <a:t>costituito</a:t>
            </a:r>
            <a:r>
              <a:rPr lang="en-GB" dirty="0" smtClean="0">
                <a:latin typeface="Tahoma" panose="020B0604030504040204" pitchFamily="34" charset="0"/>
                <a:ea typeface="Tahoma" panose="020B0604030504040204" pitchFamily="34" charset="0"/>
                <a:cs typeface="Tahoma" panose="020B0604030504040204" pitchFamily="34" charset="0"/>
              </a:rPr>
              <a:t> da 3 </a:t>
            </a:r>
            <a:r>
              <a:rPr lang="en-GB" dirty="0" err="1" smtClean="0">
                <a:latin typeface="Tahoma" panose="020B0604030504040204" pitchFamily="34" charset="0"/>
                <a:ea typeface="Tahoma" panose="020B0604030504040204" pitchFamily="34" charset="0"/>
                <a:cs typeface="Tahoma" panose="020B0604030504040204" pitchFamily="34" charset="0"/>
              </a:rPr>
              <a:t>parti</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principali</a:t>
            </a:r>
            <a:r>
              <a:rPr lang="en-GB" dirty="0" smtClean="0">
                <a:latin typeface="Tahoma" panose="020B0604030504040204" pitchFamily="34" charset="0"/>
                <a:ea typeface="Tahoma" panose="020B0604030504040204" pitchFamily="34" charset="0"/>
                <a:cs typeface="Tahoma" panose="020B0604030504040204" pitchFamily="34" charset="0"/>
              </a:rPr>
              <a:t>: un </a:t>
            </a:r>
            <a:r>
              <a:rPr lang="en-GB" dirty="0" err="1" smtClean="0">
                <a:latin typeface="Tahoma" panose="020B0604030504040204" pitchFamily="34" charset="0"/>
                <a:ea typeface="Tahoma" panose="020B0604030504040204" pitchFamily="34" charset="0"/>
                <a:cs typeface="Tahoma" panose="020B0604030504040204" pitchFamily="34" charset="0"/>
              </a:rPr>
              <a:t>nodo</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b="1" dirty="0" smtClean="0">
                <a:latin typeface="Tahoma" panose="020B0604030504040204" pitchFamily="34" charset="0"/>
                <a:ea typeface="Tahoma" panose="020B0604030504040204" pitchFamily="34" charset="0"/>
                <a:cs typeface="Tahoma" panose="020B0604030504040204" pitchFamily="34" charset="0"/>
              </a:rPr>
              <a:t>root</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nodi</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foglia</a:t>
            </a:r>
            <a:r>
              <a:rPr lang="en-GB" dirty="0" smtClean="0">
                <a:latin typeface="Tahoma" panose="020B0604030504040204" pitchFamily="34" charset="0"/>
                <a:ea typeface="Tahoma" panose="020B0604030504040204" pitchFamily="34" charset="0"/>
                <a:cs typeface="Tahoma" panose="020B0604030504040204" pitchFamily="34" charset="0"/>
              </a:rPr>
              <a:t>, e </a:t>
            </a:r>
            <a:r>
              <a:rPr lang="en-GB" b="1" dirty="0" smtClean="0">
                <a:latin typeface="Tahoma" panose="020B0604030504040204" pitchFamily="34" charset="0"/>
                <a:ea typeface="Tahoma" panose="020B0604030504040204" pitchFamily="34" charset="0"/>
                <a:cs typeface="Tahoma" panose="020B0604030504040204" pitchFamily="34" charset="0"/>
              </a:rPr>
              <a:t>rami</a:t>
            </a:r>
            <a:r>
              <a:rPr lang="en-GB" dirty="0" smtClean="0">
                <a:latin typeface="Tahoma" panose="020B0604030504040204" pitchFamily="34" charset="0"/>
                <a:ea typeface="Tahoma" panose="020B0604030504040204" pitchFamily="34" charset="0"/>
                <a:cs typeface="Tahoma" panose="020B0604030504040204" pitchFamily="34" charset="0"/>
              </a:rPr>
              <a:t>.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smtClean="0">
                <a:latin typeface="Tahoma" panose="020B0604030504040204" pitchFamily="34" charset="0"/>
                <a:ea typeface="Tahoma" panose="020B0604030504040204" pitchFamily="34" charset="0"/>
                <a:cs typeface="Tahoma" panose="020B0604030504040204" pitchFamily="34" charset="0"/>
              </a:rPr>
              <a:t>In un </a:t>
            </a:r>
            <a:r>
              <a:rPr lang="en-GB" dirty="0" err="1" smtClean="0">
                <a:latin typeface="Tahoma" panose="020B0604030504040204" pitchFamily="34" charset="0"/>
                <a:ea typeface="Tahoma" panose="020B0604030504040204" pitchFamily="34" charset="0"/>
                <a:cs typeface="Tahoma" panose="020B0604030504040204" pitchFamily="34" charset="0"/>
              </a:rPr>
              <a:t>albero</a:t>
            </a:r>
            <a:r>
              <a:rPr lang="en-GB" dirty="0" smtClean="0">
                <a:latin typeface="Tahoma" panose="020B0604030504040204" pitchFamily="34" charset="0"/>
                <a:ea typeface="Tahoma" panose="020B0604030504040204" pitchFamily="34" charset="0"/>
                <a:cs typeface="Tahoma" panose="020B0604030504040204" pitchFamily="34" charset="0"/>
              </a:rPr>
              <a:t> di </a:t>
            </a:r>
            <a:r>
              <a:rPr lang="en-GB" dirty="0" err="1" smtClean="0">
                <a:latin typeface="Tahoma" panose="020B0604030504040204" pitchFamily="34" charset="0"/>
                <a:ea typeface="Tahoma" panose="020B0604030504040204" pitchFamily="34" charset="0"/>
                <a:cs typeface="Tahoma" panose="020B0604030504040204" pitchFamily="34" charset="0"/>
              </a:rPr>
              <a:t>decisione</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ciascun</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nodo</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interno</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rappresenta</a:t>
            </a:r>
            <a:r>
              <a:rPr lang="en-GB" dirty="0" smtClean="0">
                <a:latin typeface="Tahoma" panose="020B0604030504040204" pitchFamily="34" charset="0"/>
                <a:ea typeface="Tahoma" panose="020B0604030504040204" pitchFamily="34" charset="0"/>
                <a:cs typeface="Tahoma" panose="020B0604030504040204" pitchFamily="34" charset="0"/>
              </a:rPr>
              <a:t> un test o un </a:t>
            </a:r>
            <a:r>
              <a:rPr lang="en-GB" dirty="0" err="1" smtClean="0">
                <a:latin typeface="Tahoma" panose="020B0604030504040204" pitchFamily="34" charset="0"/>
                <a:ea typeface="Tahoma" panose="020B0604030504040204" pitchFamily="34" charset="0"/>
                <a:cs typeface="Tahoma" panose="020B0604030504040204" pitchFamily="34" charset="0"/>
              </a:rPr>
              <a:t>evento</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Diciamo</a:t>
            </a:r>
            <a:r>
              <a:rPr lang="en-GB" dirty="0" smtClean="0">
                <a:latin typeface="Tahoma" panose="020B0604030504040204" pitchFamily="34" charset="0"/>
                <a:ea typeface="Tahoma" panose="020B0604030504040204" pitchFamily="34" charset="0"/>
                <a:cs typeface="Tahoma" panose="020B0604030504040204" pitchFamily="34" charset="0"/>
              </a:rPr>
              <a:t> un </a:t>
            </a:r>
            <a:r>
              <a:rPr lang="en-GB" dirty="0" err="1" smtClean="0">
                <a:latin typeface="Tahoma" panose="020B0604030504040204" pitchFamily="34" charset="0"/>
                <a:ea typeface="Tahoma" panose="020B0604030504040204" pitchFamily="34" charset="0"/>
                <a:cs typeface="Tahoma" panose="020B0604030504040204" pitchFamily="34" charset="0"/>
              </a:rPr>
              <a:t>testa</a:t>
            </a:r>
            <a:r>
              <a:rPr lang="en-GB" dirty="0" smtClean="0">
                <a:latin typeface="Tahoma" panose="020B0604030504040204" pitchFamily="34" charset="0"/>
                <a:ea typeface="Tahoma" panose="020B0604030504040204" pitchFamily="34" charset="0"/>
                <a:cs typeface="Tahoma" panose="020B0604030504040204" pitchFamily="34" charset="0"/>
              </a:rPr>
              <a:t> o </a:t>
            </a:r>
            <a:r>
              <a:rPr lang="en-GB" dirty="0" err="1" smtClean="0">
                <a:latin typeface="Tahoma" panose="020B0604030504040204" pitchFamily="34" charset="0"/>
                <a:ea typeface="Tahoma" panose="020B0604030504040204" pitchFamily="34" charset="0"/>
                <a:cs typeface="Tahoma" panose="020B0604030504040204" pitchFamily="34" charset="0"/>
              </a:rPr>
              <a:t>croce</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nel</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lancio</a:t>
            </a:r>
            <a:r>
              <a:rPr lang="en-GB" dirty="0" smtClean="0">
                <a:latin typeface="Tahoma" panose="020B0604030504040204" pitchFamily="34" charset="0"/>
                <a:ea typeface="Tahoma" panose="020B0604030504040204" pitchFamily="34" charset="0"/>
                <a:cs typeface="Tahoma" panose="020B0604030504040204" pitchFamily="34" charset="0"/>
              </a:rPr>
              <a:t> di </a:t>
            </a:r>
            <a:r>
              <a:rPr lang="en-GB" dirty="0" err="1" smtClean="0">
                <a:latin typeface="Tahoma" panose="020B0604030504040204" pitchFamily="34" charset="0"/>
                <a:ea typeface="Tahoma" panose="020B0604030504040204" pitchFamily="34" charset="0"/>
                <a:cs typeface="Tahoma" panose="020B0604030504040204" pitchFamily="34" charset="0"/>
              </a:rPr>
              <a:t>una</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monetina</a:t>
            </a:r>
            <a:r>
              <a:rPr lang="en-GB" dirty="0" smtClean="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err="1" smtClean="0">
                <a:latin typeface="Tahoma" panose="020B0604030504040204" pitchFamily="34" charset="0"/>
                <a:ea typeface="Tahoma" panose="020B0604030504040204" pitchFamily="34" charset="0"/>
                <a:cs typeface="Tahoma" panose="020B0604030504040204" pitchFamily="34" charset="0"/>
              </a:rPr>
              <a:t>Ciascun</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ramo</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rappresenta</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l’output</a:t>
            </a:r>
            <a:r>
              <a:rPr lang="en-GB" dirty="0" smtClean="0">
                <a:latin typeface="Tahoma" panose="020B0604030504040204" pitchFamily="34" charset="0"/>
                <a:ea typeface="Tahoma" panose="020B0604030504040204" pitchFamily="34" charset="0"/>
                <a:cs typeface="Tahoma" panose="020B0604030504040204" pitchFamily="34" charset="0"/>
              </a:rPr>
              <a:t> del test e </a:t>
            </a:r>
            <a:r>
              <a:rPr lang="en-GB" dirty="0" err="1" smtClean="0">
                <a:latin typeface="Tahoma" panose="020B0604030504040204" pitchFamily="34" charset="0"/>
                <a:ea typeface="Tahoma" panose="020B0604030504040204" pitchFamily="34" charset="0"/>
                <a:cs typeface="Tahoma" panose="020B0604030504040204" pitchFamily="34" charset="0"/>
              </a:rPr>
              <a:t>ciascun</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nodo</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rappresenta</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una</a:t>
            </a:r>
            <a:r>
              <a:rPr lang="en-GB" dirty="0" smtClean="0">
                <a:latin typeface="Tahoma" panose="020B0604030504040204" pitchFamily="34" charset="0"/>
                <a:ea typeface="Tahoma" panose="020B0604030504040204" pitchFamily="34" charset="0"/>
                <a:cs typeface="Tahoma" panose="020B0604030504040204" pitchFamily="34" charset="0"/>
              </a:rPr>
              <a:t> label di </a:t>
            </a:r>
            <a:r>
              <a:rPr lang="en-GB" b="1" dirty="0" err="1" smtClean="0">
                <a:latin typeface="Tahoma" panose="020B0604030504040204" pitchFamily="34" charset="0"/>
                <a:ea typeface="Tahoma" panose="020B0604030504040204" pitchFamily="34" charset="0"/>
                <a:cs typeface="Tahoma" panose="020B0604030504040204" pitchFamily="34" charset="0"/>
              </a:rPr>
              <a:t>classe</a:t>
            </a:r>
            <a:r>
              <a:rPr lang="en-GB" b="1" dirty="0" smtClean="0">
                <a:latin typeface="Tahoma" panose="020B0604030504040204" pitchFamily="34" charset="0"/>
                <a:ea typeface="Tahoma" panose="020B0604030504040204" pitchFamily="34" charset="0"/>
                <a:cs typeface="Tahoma" panose="020B0604030504040204" pitchFamily="34" charset="0"/>
              </a:rPr>
              <a:t> – </a:t>
            </a:r>
            <a:r>
              <a:rPr lang="en-GB" b="1" dirty="0" err="1" smtClean="0">
                <a:latin typeface="Tahoma" panose="020B0604030504040204" pitchFamily="34" charset="0"/>
                <a:ea typeface="Tahoma" panose="020B0604030504040204" pitchFamily="34" charset="0"/>
                <a:cs typeface="Tahoma" panose="020B0604030504040204" pitchFamily="34" charset="0"/>
              </a:rPr>
              <a:t>ossia</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una</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decisione</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presa</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dopo</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l’elaborazione</a:t>
            </a:r>
            <a:r>
              <a:rPr lang="en-GB" b="1" dirty="0" smtClean="0">
                <a:latin typeface="Tahoma" panose="020B0604030504040204" pitchFamily="34" charset="0"/>
                <a:ea typeface="Tahoma" panose="020B0604030504040204" pitchFamily="34" charset="0"/>
                <a:cs typeface="Tahoma" panose="020B0604030504040204" pitchFamily="34" charset="0"/>
              </a:rPr>
              <a:t> di </a:t>
            </a:r>
            <a:r>
              <a:rPr lang="en-GB" b="1" dirty="0" err="1" smtClean="0">
                <a:latin typeface="Tahoma" panose="020B0604030504040204" pitchFamily="34" charset="0"/>
                <a:ea typeface="Tahoma" panose="020B0604030504040204" pitchFamily="34" charset="0"/>
                <a:cs typeface="Tahoma" panose="020B0604030504040204" pitchFamily="34" charset="0"/>
              </a:rPr>
              <a:t>tutti</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b="1" dirty="0" err="1" smtClean="0">
                <a:latin typeface="Tahoma" panose="020B0604030504040204" pitchFamily="34" charset="0"/>
                <a:ea typeface="Tahoma" panose="020B0604030504040204" pitchFamily="34" charset="0"/>
                <a:cs typeface="Tahoma" panose="020B0604030504040204" pitchFamily="34" charset="0"/>
              </a:rPr>
              <a:t>gli</a:t>
            </a:r>
            <a:r>
              <a:rPr lang="en-GB" b="1" dirty="0" smtClean="0">
                <a:latin typeface="Tahoma" panose="020B0604030504040204" pitchFamily="34" charset="0"/>
                <a:ea typeface="Tahoma" panose="020B0604030504040204" pitchFamily="34" charset="0"/>
                <a:cs typeface="Tahoma" panose="020B0604030504040204" pitchFamily="34" charset="0"/>
              </a:rPr>
              <a:t> attribute.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itchFamily="2" charset="2"/>
              <a:buChar char="ü"/>
            </a:pPr>
            <a:r>
              <a:rPr lang="en-GB" dirty="0" smtClean="0">
                <a:latin typeface="Tahoma" panose="020B0604030504040204" pitchFamily="34" charset="0"/>
                <a:ea typeface="Tahoma" panose="020B0604030504040204" pitchFamily="34" charset="0"/>
                <a:cs typeface="Tahoma" panose="020B0604030504040204" pitchFamily="34" charset="0"/>
              </a:rPr>
              <a:t>I </a:t>
            </a:r>
            <a:r>
              <a:rPr lang="en-GB" b="1" dirty="0" err="1" smtClean="0">
                <a:latin typeface="Tahoma" panose="020B0604030504040204" pitchFamily="34" charset="0"/>
                <a:ea typeface="Tahoma" panose="020B0604030504040204" pitchFamily="34" charset="0"/>
                <a:cs typeface="Tahoma" panose="020B0604030504040204" pitchFamily="34" charset="0"/>
              </a:rPr>
              <a:t>percorsi</a:t>
            </a:r>
            <a:r>
              <a:rPr lang="en-GB" b="1"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dalla</a:t>
            </a:r>
            <a:r>
              <a:rPr lang="en-GB" dirty="0" smtClean="0">
                <a:latin typeface="Tahoma" panose="020B0604030504040204" pitchFamily="34" charset="0"/>
                <a:ea typeface="Tahoma" panose="020B0604030504040204" pitchFamily="34" charset="0"/>
                <a:cs typeface="Tahoma" panose="020B0604030504040204" pitchFamily="34" charset="0"/>
              </a:rPr>
              <a:t> root </a:t>
            </a:r>
            <a:r>
              <a:rPr lang="en-GB" dirty="0" err="1" smtClean="0">
                <a:latin typeface="Tahoma" panose="020B0604030504040204" pitchFamily="34" charset="0"/>
                <a:ea typeface="Tahoma" panose="020B0604030504040204" pitchFamily="34" charset="0"/>
                <a:cs typeface="Tahoma" panose="020B0604030504040204" pitchFamily="34" charset="0"/>
              </a:rPr>
              <a:t>ai</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nodi</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foglia</a:t>
            </a:r>
            <a:r>
              <a:rPr lang="en-GB" dirty="0" smtClean="0">
                <a:latin typeface="Tahoma" panose="020B0604030504040204" pitchFamily="34" charset="0"/>
                <a:ea typeface="Tahoma" panose="020B0604030504040204" pitchFamily="34" charset="0"/>
                <a:cs typeface="Tahoma" panose="020B0604030504040204" pitchFamily="34" charset="0"/>
              </a:rPr>
              <a:t> </a:t>
            </a:r>
            <a:r>
              <a:rPr lang="en-GB" dirty="0" err="1" smtClean="0">
                <a:latin typeface="Tahoma" panose="020B0604030504040204" pitchFamily="34" charset="0"/>
                <a:ea typeface="Tahoma" panose="020B0604030504040204" pitchFamily="34" charset="0"/>
                <a:cs typeface="Tahoma" panose="020B0604030504040204" pitchFamily="34" charset="0"/>
              </a:rPr>
              <a:t>rappresentano</a:t>
            </a:r>
            <a:r>
              <a:rPr lang="en-GB" dirty="0" smtClean="0">
                <a:latin typeface="Tahoma" panose="020B0604030504040204" pitchFamily="34" charset="0"/>
                <a:ea typeface="Tahoma" panose="020B0604030504040204" pitchFamily="34" charset="0"/>
                <a:cs typeface="Tahoma" panose="020B0604030504040204" pitchFamily="34" charset="0"/>
              </a:rPr>
              <a:t> le </a:t>
            </a:r>
            <a:r>
              <a:rPr lang="en-GB" b="1" dirty="0" err="1" smtClean="0">
                <a:latin typeface="Tahoma" panose="020B0604030504040204" pitchFamily="34" charset="0"/>
                <a:ea typeface="Tahoma" panose="020B0604030504040204" pitchFamily="34" charset="0"/>
                <a:cs typeface="Tahoma" panose="020B0604030504040204" pitchFamily="34" charset="0"/>
              </a:rPr>
              <a:t>regole</a:t>
            </a:r>
            <a:r>
              <a:rPr lang="en-GB" b="1" dirty="0" smtClean="0">
                <a:latin typeface="Tahoma" panose="020B0604030504040204" pitchFamily="34" charset="0"/>
                <a:ea typeface="Tahoma" panose="020B0604030504040204" pitchFamily="34" charset="0"/>
                <a:cs typeface="Tahoma" panose="020B0604030504040204" pitchFamily="34" charset="0"/>
              </a:rPr>
              <a:t> di </a:t>
            </a:r>
            <a:r>
              <a:rPr lang="en-GB" b="1" dirty="0" err="1" smtClean="0">
                <a:latin typeface="Tahoma" panose="020B0604030504040204" pitchFamily="34" charset="0"/>
                <a:ea typeface="Tahoma" panose="020B0604030504040204" pitchFamily="34" charset="0"/>
                <a:cs typeface="Tahoma" panose="020B0604030504040204" pitchFamily="34" charset="0"/>
              </a:rPr>
              <a:t>classificazione</a:t>
            </a:r>
            <a:r>
              <a:rPr lang="en-GB" dirty="0" smtClean="0">
                <a:latin typeface="Tahoma" panose="020B0604030504040204" pitchFamily="34" charset="0"/>
                <a:ea typeface="Tahoma" panose="020B0604030504040204" pitchFamily="34" charset="0"/>
                <a:cs typeface="Tahoma" panose="020B0604030504040204" pitchFamily="34" charset="0"/>
              </a:rPr>
              <a:t>. </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1223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292889" cy="492443"/>
          </a:xfrm>
          <a:prstGeom prst="rect">
            <a:avLst/>
          </a:prstGeom>
          <a:noFill/>
        </p:spPr>
        <p:txBody>
          <a:bodyPr wrap="none" rtlCol="0">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Alberi</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D32EBE43-9F4E-674C-AF2F-BFB3C971E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85" y="1203293"/>
            <a:ext cx="4713260" cy="4451413"/>
          </a:xfrm>
          <a:prstGeom prst="rect">
            <a:avLst/>
          </a:prstGeom>
        </p:spPr>
      </p:pic>
      <p:sp>
        <p:nvSpPr>
          <p:cNvPr id="3" name="CasellaDiTesto 2">
            <a:extLst>
              <a:ext uri="{FF2B5EF4-FFF2-40B4-BE49-F238E27FC236}">
                <a16:creationId xmlns:a16="http://schemas.microsoft.com/office/drawing/2014/main" id="{04168F4E-C064-49B4-8281-3D222D60D381}"/>
              </a:ext>
            </a:extLst>
          </p:cNvPr>
          <p:cNvSpPr txBox="1"/>
          <p:nvPr/>
        </p:nvSpPr>
        <p:spPr>
          <a:xfrm>
            <a:off x="5626200" y="1441132"/>
            <a:ext cx="623775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In un </a:t>
            </a:r>
            <a:r>
              <a:rPr lang="en-US" b="1" dirty="0" err="1" smtClean="0">
                <a:latin typeface="Tahoma" panose="020B0604030504040204" pitchFamily="34" charset="0"/>
                <a:ea typeface="Tahoma" panose="020B0604030504040204" pitchFamily="34" charset="0"/>
                <a:cs typeface="Tahoma" panose="020B0604030504040204" pitchFamily="34" charset="0"/>
              </a:rPr>
              <a:t>Albero</a:t>
            </a:r>
            <a:r>
              <a:rPr lang="en-US" b="1" dirty="0" smtClean="0">
                <a:latin typeface="Tahoma" panose="020B0604030504040204" pitchFamily="34" charset="0"/>
                <a:ea typeface="Tahoma" panose="020B0604030504040204" pitchFamily="34" charset="0"/>
                <a:cs typeface="Tahoma" panose="020B0604030504040204" pitchFamily="34" charset="0"/>
              </a:rPr>
              <a:t> di </a:t>
            </a:r>
            <a:r>
              <a:rPr lang="en-US" b="1" dirty="0" err="1" smtClean="0">
                <a:latin typeface="Tahoma" panose="020B0604030504040204" pitchFamily="34" charset="0"/>
                <a:ea typeface="Tahoma" panose="020B0604030504040204" pitchFamily="34" charset="0"/>
                <a:cs typeface="Tahoma" panose="020B0604030504040204" pitchFamily="34" charset="0"/>
              </a:rPr>
              <a:t>Decisione</a:t>
            </a:r>
            <a:r>
              <a:rPr lang="en-US" dirty="0" smtClean="0">
                <a:latin typeface="Tahoma" panose="020B0604030504040204" pitchFamily="34" charset="0"/>
                <a:ea typeface="Tahoma" panose="020B0604030504040204" pitchFamily="34" charset="0"/>
                <a:cs typeface="Tahoma" panose="020B0604030504040204" pitchFamily="34" charset="0"/>
              </a:rPr>
              <a:t>, per </a:t>
            </a:r>
            <a:r>
              <a:rPr lang="en-US" dirty="0" err="1" smtClean="0">
                <a:latin typeface="Tahoma" panose="020B0604030504040204" pitchFamily="34" charset="0"/>
                <a:ea typeface="Tahoma" panose="020B0604030504040204" pitchFamily="34" charset="0"/>
                <a:cs typeface="Tahoma" panose="020B0604030504040204" pitchFamily="34" charset="0"/>
              </a:rPr>
              <a:t>predire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assegnare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una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etichetta</a:t>
            </a:r>
            <a:r>
              <a:rPr lang="en-US" dirty="0" smtClean="0">
                <a:latin typeface="Tahoma" panose="020B0604030504040204" pitchFamily="34" charset="0"/>
                <a:ea typeface="Tahoma" panose="020B0604030504040204" pitchFamily="34" charset="0"/>
                <a:cs typeface="Tahoma" panose="020B0604030504040204" pitchFamily="34" charset="0"/>
              </a:rPr>
              <a:t> di </a:t>
            </a:r>
            <a:r>
              <a:rPr lang="en-US" b="1" dirty="0" err="1" smtClean="0">
                <a:latin typeface="Tahoma" panose="020B0604030504040204" pitchFamily="34" charset="0"/>
                <a:ea typeface="Tahoma" panose="020B0604030504040204" pitchFamily="34" charset="0"/>
                <a:cs typeface="Tahoma" panose="020B0604030504040204" pitchFamily="34" charset="0"/>
              </a:rPr>
              <a:t>classe</a:t>
            </a:r>
            <a:r>
              <a:rPr lang="en-US" dirty="0" smtClean="0">
                <a:latin typeface="Tahoma" panose="020B0604030504040204" pitchFamily="34" charset="0"/>
                <a:ea typeface="Tahoma" panose="020B0604030504040204" pitchFamily="34" charset="0"/>
                <a:cs typeface="Tahoma" panose="020B0604030504040204" pitchFamily="34" charset="0"/>
              </a:rPr>
              <a:t> per un </a:t>
            </a:r>
            <a:r>
              <a:rPr lang="en-US" dirty="0" err="1" smtClean="0">
                <a:latin typeface="Tahoma" panose="020B0604030504040204" pitchFamily="34" charset="0"/>
                <a:ea typeface="Tahoma" panose="020B0604030504040204" pitchFamily="34" charset="0"/>
                <a:cs typeface="Tahoma" panose="020B0604030504040204" pitchFamily="34" charset="0"/>
              </a:rPr>
              <a:t>dato</a:t>
            </a:r>
            <a:r>
              <a:rPr lang="en-US" dirty="0" smtClean="0">
                <a:latin typeface="Tahoma" panose="020B0604030504040204" pitchFamily="34" charset="0"/>
                <a:ea typeface="Tahoma" panose="020B0604030504040204" pitchFamily="34" charset="0"/>
                <a:cs typeface="Tahoma" panose="020B0604030504040204" pitchFamily="34" charset="0"/>
              </a:rPr>
              <a:t> record (</a:t>
            </a:r>
            <a:r>
              <a:rPr lang="en-US" dirty="0" err="1" smtClean="0">
                <a:latin typeface="Tahoma" panose="020B0604030504040204" pitchFamily="34" charset="0"/>
                <a:ea typeface="Tahoma" panose="020B0604030504040204" pitchFamily="34" charset="0"/>
                <a:cs typeface="Tahoma" panose="020B0604030504040204" pitchFamily="34" charset="0"/>
              </a:rPr>
              <a:t>riga</a:t>
            </a:r>
            <a:r>
              <a:rPr lang="en-US" dirty="0" smtClean="0">
                <a:latin typeface="Tahoma" panose="020B0604030504040204" pitchFamily="34" charset="0"/>
                <a:ea typeface="Tahoma" panose="020B0604030504040204" pitchFamily="34" charset="0"/>
                <a:cs typeface="Tahoma" panose="020B0604030504040204" pitchFamily="34" charset="0"/>
              </a:rPr>
              <a:t> o data point) </a:t>
            </a:r>
            <a:r>
              <a:rPr lang="en-US" dirty="0" err="1" smtClean="0">
                <a:latin typeface="Tahoma" panose="020B0604030504040204" pitchFamily="34" charset="0"/>
                <a:ea typeface="Tahoma" panose="020B0604030504040204" pitchFamily="34" charset="0"/>
                <a:cs typeface="Tahoma" panose="020B0604030504040204" pitchFamily="34" charset="0"/>
              </a:rPr>
              <a:t>possiamo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partire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dalla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radice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dell’albero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Confrontiamo</a:t>
            </a:r>
            <a:r>
              <a:rPr lang="en-US" dirty="0" smtClean="0">
                <a:latin typeface="Tahoma" panose="020B0604030504040204" pitchFamily="34" charset="0"/>
                <a:ea typeface="Tahoma" panose="020B0604030504040204" pitchFamily="34" charset="0"/>
                <a:cs typeface="Tahoma" panose="020B0604030504040204" pitchFamily="34" charset="0"/>
              </a:rPr>
              <a:t> I </a:t>
            </a:r>
            <a:r>
              <a:rPr lang="en-US" dirty="0" err="1" smtClean="0">
                <a:latin typeface="Tahoma" panose="020B0604030504040204" pitchFamily="34" charset="0"/>
                <a:ea typeface="Tahoma" panose="020B0604030504040204" pitchFamily="34" charset="0"/>
                <a:cs typeface="Tahoma" panose="020B0604030504040204" pitchFamily="34" charset="0"/>
              </a:rPr>
              <a:t>valori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dell’attributo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radice</a:t>
            </a:r>
            <a:r>
              <a:rPr lang="en-US" dirty="0" smtClean="0">
                <a:latin typeface="Tahoma" panose="020B0604030504040204" pitchFamily="34" charset="0"/>
                <a:ea typeface="Tahoma" panose="020B0604030504040204" pitchFamily="34" charset="0"/>
                <a:cs typeface="Tahoma" panose="020B0604030504040204" pitchFamily="34" charset="0"/>
              </a:rPr>
              <a:t> con </a:t>
            </a:r>
            <a:r>
              <a:rPr lang="en-US" dirty="0" err="1" smtClean="0">
                <a:latin typeface="Tahoma" panose="020B0604030504040204" pitchFamily="34" charset="0"/>
                <a:ea typeface="Tahoma" panose="020B0604030504040204" pitchFamily="34" charset="0"/>
                <a:cs typeface="Tahoma" panose="020B0604030504040204" pitchFamily="34" charset="0"/>
              </a:rPr>
              <a:t>gli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attributi</a:t>
            </a:r>
            <a:r>
              <a:rPr lang="en-US" dirty="0" smtClean="0">
                <a:latin typeface="Tahoma" panose="020B0604030504040204" pitchFamily="34" charset="0"/>
                <a:ea typeface="Tahoma" panose="020B0604030504040204" pitchFamily="34" charset="0"/>
                <a:cs typeface="Tahoma" panose="020B0604030504040204" pitchFamily="34" charset="0"/>
              </a:rPr>
              <a:t> del record. Sulla base del </a:t>
            </a:r>
            <a:r>
              <a:rPr lang="en-US" dirty="0" err="1" smtClean="0">
                <a:latin typeface="Tahoma" panose="020B0604030504040204" pitchFamily="34" charset="0"/>
                <a:ea typeface="Tahoma" panose="020B0604030504040204" pitchFamily="34" charset="0"/>
                <a:cs typeface="Tahoma" panose="020B0604030504040204" pitchFamily="34" charset="0"/>
              </a:rPr>
              <a:t>confronto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seguiamo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il</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ramo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corrispondente</a:t>
            </a:r>
            <a:r>
              <a:rPr lang="en-US" dirty="0" smtClean="0">
                <a:latin typeface="Tahoma" panose="020B0604030504040204" pitchFamily="34" charset="0"/>
                <a:ea typeface="Tahoma" panose="020B0604030504040204" pitchFamily="34" charset="0"/>
                <a:cs typeface="Tahoma" panose="020B0604030504040204" pitchFamily="34" charset="0"/>
              </a:rPr>
              <a:t> a </a:t>
            </a:r>
            <a:r>
              <a:rPr lang="en-US" dirty="0" err="1" smtClean="0">
                <a:latin typeface="Tahoma" panose="020B0604030504040204" pitchFamily="34" charset="0"/>
                <a:ea typeface="Tahoma" panose="020B0604030504040204" pitchFamily="34" charset="0"/>
                <a:cs typeface="Tahoma" panose="020B0604030504040204" pitchFamily="34" charset="0"/>
              </a:rPr>
              <a:t>quel</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valore</a:t>
            </a:r>
            <a:r>
              <a:rPr lang="en-US" dirty="0" smtClean="0">
                <a:latin typeface="Tahoma" panose="020B0604030504040204" pitchFamily="34" charset="0"/>
                <a:ea typeface="Tahoma" panose="020B0604030504040204" pitchFamily="34" charset="0"/>
                <a:cs typeface="Tahoma" panose="020B0604030504040204" pitchFamily="34" charset="0"/>
              </a:rPr>
              <a:t> e </a:t>
            </a:r>
            <a:r>
              <a:rPr lang="en-US" dirty="0" err="1" smtClean="0">
                <a:latin typeface="Tahoma" panose="020B0604030504040204" pitchFamily="34" charset="0"/>
                <a:ea typeface="Tahoma" panose="020B0604030504040204" pitchFamily="34" charset="0"/>
                <a:cs typeface="Tahoma" panose="020B0604030504040204" pitchFamily="34" charset="0"/>
              </a:rPr>
              <a:t>saltiamo</a:t>
            </a:r>
            <a:r>
              <a:rPr lang="en-US" dirty="0" smtClean="0">
                <a:latin typeface="Tahoma" panose="020B0604030504040204" pitchFamily="34" charset="0"/>
                <a:ea typeface="Tahoma" panose="020B0604030504040204" pitchFamily="34" charset="0"/>
                <a:cs typeface="Tahoma" panose="020B0604030504040204" pitchFamily="34" charset="0"/>
              </a:rPr>
              <a:t> al </a:t>
            </a:r>
            <a:r>
              <a:rPr lang="en-US" dirty="0" err="1" smtClean="0">
                <a:latin typeface="Tahoma" panose="020B0604030504040204" pitchFamily="34" charset="0"/>
                <a:ea typeface="Tahoma" panose="020B0604030504040204" pitchFamily="34" charset="0"/>
                <a:cs typeface="Tahoma" panose="020B0604030504040204" pitchFamily="34" charset="0"/>
              </a:rPr>
              <a:t>nodo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successivo</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it-IT" dirty="0">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19F2AE87-4924-486C-B592-B99BC47C13AD}"/>
              </a:ext>
            </a:extLst>
          </p:cNvPr>
          <p:cNvSpPr txBox="1"/>
          <p:nvPr/>
        </p:nvSpPr>
        <p:spPr>
          <a:xfrm>
            <a:off x="5697075" y="3900380"/>
            <a:ext cx="6096000" cy="2031325"/>
          </a:xfrm>
          <a:prstGeom prst="rect">
            <a:avLst/>
          </a:prstGeom>
          <a:noFill/>
        </p:spPr>
        <p:txBody>
          <a:bodyPr wrap="square">
            <a:spAutoFit/>
          </a:bodyPr>
          <a:lstStyle/>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Gli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Alberi</a:t>
            </a:r>
            <a:r>
              <a:rPr lang="en-US" b="1" dirty="0" smtClean="0">
                <a:latin typeface="Tahoma" panose="020B0604030504040204" pitchFamily="34" charset="0"/>
                <a:ea typeface="Tahoma" panose="020B0604030504040204" pitchFamily="34" charset="0"/>
                <a:cs typeface="Tahoma" panose="020B0604030504040204" pitchFamily="34" charset="0"/>
              </a:rPr>
              <a:t> di </a:t>
            </a:r>
            <a:r>
              <a:rPr lang="en-US" b="1" dirty="0" err="1" smtClean="0">
                <a:latin typeface="Tahoma" panose="020B0604030504040204" pitchFamily="34" charset="0"/>
                <a:ea typeface="Tahoma" panose="020B0604030504040204" pitchFamily="34" charset="0"/>
                <a:cs typeface="Tahoma" panose="020B0604030504040204" pitchFamily="34" charset="0"/>
              </a:rPr>
              <a:t>Decisione</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come </a:t>
            </a:r>
            <a:r>
              <a:rPr lang="en-US" dirty="0" err="1" smtClean="0">
                <a:latin typeface="Tahoma" panose="020B0604030504040204" pitchFamily="34" charset="0"/>
                <a:ea typeface="Tahoma" panose="020B0604030504040204" pitchFamily="34" charset="0"/>
                <a:cs typeface="Tahoma" panose="020B0604030504040204" pitchFamily="34" charset="0"/>
              </a:rPr>
              <a:t>suggerisce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il</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nome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lavorano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su</a:t>
            </a:r>
            <a:r>
              <a:rPr lang="en-US" dirty="0" smtClean="0">
                <a:latin typeface="Tahoma" panose="020B0604030504040204" pitchFamily="34" charset="0"/>
                <a:ea typeface="Tahoma" panose="020B0604030504040204" pitchFamily="34" charset="0"/>
                <a:cs typeface="Tahoma" panose="020B0604030504040204" pitchFamily="34" charset="0"/>
              </a:rPr>
              <a:t> un </a:t>
            </a:r>
            <a:r>
              <a:rPr lang="en-US" dirty="0" err="1" smtClean="0">
                <a:latin typeface="Tahoma" panose="020B0604030504040204" pitchFamily="34" charset="0"/>
                <a:ea typeface="Tahoma" panose="020B0604030504040204" pitchFamily="34" charset="0"/>
                <a:cs typeface="Tahoma" panose="020B0604030504040204" pitchFamily="34" charset="0"/>
              </a:rPr>
              <a:t>insieme</a:t>
            </a:r>
            <a:r>
              <a:rPr lang="en-US" dirty="0" smtClean="0">
                <a:latin typeface="Tahoma" panose="020B0604030504040204" pitchFamily="34" charset="0"/>
                <a:ea typeface="Tahoma" panose="020B0604030504040204" pitchFamily="34" charset="0"/>
                <a:cs typeface="Tahoma" panose="020B0604030504040204" pitchFamily="34" charset="0"/>
              </a:rPr>
              <a:t> di </a:t>
            </a:r>
            <a:r>
              <a:rPr lang="en-US" dirty="0" err="1" smtClean="0">
                <a:latin typeface="Tahoma" panose="020B0604030504040204" pitchFamily="34" charset="0"/>
                <a:ea typeface="Tahoma" panose="020B0604030504040204" pitchFamily="34" charset="0"/>
                <a:cs typeface="Tahoma" panose="020B0604030504040204" pitchFamily="34" charset="0"/>
              </a:rPr>
              <a:t>decisioni</a:t>
            </a:r>
            <a:r>
              <a:rPr lang="en-US" dirty="0" smtClean="0">
                <a:latin typeface="Tahoma" panose="020B0604030504040204" pitchFamily="34" charset="0"/>
                <a:ea typeface="Tahoma" panose="020B0604030504040204" pitchFamily="34" charset="0"/>
                <a:cs typeface="Tahoma" panose="020B0604030504040204" pitchFamily="34" charset="0"/>
              </a:rPr>
              <a:t> derivate </a:t>
            </a:r>
            <a:r>
              <a:rPr lang="en-US" dirty="0" err="1" smtClean="0">
                <a:latin typeface="Tahoma" panose="020B0604030504040204" pitchFamily="34" charset="0"/>
                <a:ea typeface="Tahoma" panose="020B0604030504040204" pitchFamily="34" charset="0"/>
                <a:cs typeface="Tahoma" panose="020B0604030504040204" pitchFamily="34" charset="0"/>
              </a:rPr>
              <a:t>dai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dati</a:t>
            </a:r>
            <a:r>
              <a:rPr lang="en-US" dirty="0" smtClean="0">
                <a:latin typeface="Tahoma" panose="020B0604030504040204" pitchFamily="34" charset="0"/>
                <a:ea typeface="Tahoma" panose="020B0604030504040204" pitchFamily="34" charset="0"/>
                <a:cs typeface="Tahoma" panose="020B0604030504040204" pitchFamily="34" charset="0"/>
              </a:rPr>
              <a:t> e dal </a:t>
            </a:r>
            <a:r>
              <a:rPr lang="en-US" dirty="0" err="1" smtClean="0">
                <a:latin typeface="Tahoma" panose="020B0604030504040204" pitchFamily="34" charset="0"/>
                <a:ea typeface="Tahoma" panose="020B0604030504040204" pitchFamily="34" charset="0"/>
                <a:cs typeface="Tahoma" panose="020B0604030504040204" pitchFamily="34" charset="0"/>
              </a:rPr>
              <a:t>suo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comportamento</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Essi</a:t>
            </a:r>
            <a:r>
              <a:rPr lang="en-US" dirty="0" smtClean="0">
                <a:latin typeface="Tahoma" panose="020B0604030504040204" pitchFamily="34" charset="0"/>
                <a:ea typeface="Tahoma" panose="020B0604030504040204" pitchFamily="34" charset="0"/>
                <a:cs typeface="Tahoma" panose="020B0604030504040204" pitchFamily="34" charset="0"/>
              </a:rPr>
              <a:t> non </a:t>
            </a:r>
            <a:r>
              <a:rPr lang="en-US" dirty="0" err="1" smtClean="0">
                <a:latin typeface="Tahoma" panose="020B0604030504040204" pitchFamily="34" charset="0"/>
                <a:ea typeface="Tahoma" panose="020B0604030504040204" pitchFamily="34" charset="0"/>
                <a:cs typeface="Tahoma" panose="020B0604030504040204" pitchFamily="34" charset="0"/>
              </a:rPr>
              <a:t>usano</a:t>
            </a:r>
            <a:r>
              <a:rPr lang="en-US" dirty="0" smtClean="0">
                <a:latin typeface="Tahoma" panose="020B0604030504040204" pitchFamily="34" charset="0"/>
                <a:ea typeface="Tahoma" panose="020B0604030504040204" pitchFamily="34" charset="0"/>
                <a:cs typeface="Tahoma" panose="020B0604030504040204" pitchFamily="34" charset="0"/>
              </a:rPr>
              <a:t> un </a:t>
            </a:r>
            <a:r>
              <a:rPr lang="en-US" dirty="0" err="1" smtClean="0">
                <a:latin typeface="Tahoma" panose="020B0604030504040204" pitchFamily="34" charset="0"/>
                <a:ea typeface="Tahoma" panose="020B0604030504040204" pitchFamily="34" charset="0"/>
                <a:cs typeface="Tahoma" panose="020B0604030504040204" pitchFamily="34" charset="0"/>
              </a:rPr>
              <a:t>classificatore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lineare</a:t>
            </a:r>
            <a:r>
              <a:rPr lang="en-US" dirty="0" smtClean="0">
                <a:latin typeface="Tahoma" panose="020B0604030504040204" pitchFamily="34" charset="0"/>
                <a:ea typeface="Tahoma" panose="020B0604030504040204" pitchFamily="34" charset="0"/>
                <a:cs typeface="Tahoma" panose="020B0604030504040204" pitchFamily="34" charset="0"/>
              </a:rPr>
              <a:t> o un </a:t>
            </a:r>
            <a:r>
              <a:rPr lang="en-US" dirty="0" err="1" smtClean="0">
                <a:latin typeface="Tahoma" panose="020B0604030504040204" pitchFamily="34" charset="0"/>
                <a:ea typeface="Tahoma" panose="020B0604030504040204" pitchFamily="34" charset="0"/>
                <a:cs typeface="Tahoma" panose="020B0604030504040204" pitchFamily="34" charset="0"/>
              </a:rPr>
              <a:t>regressore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pertanto</a:t>
            </a:r>
            <a:r>
              <a:rPr lang="en-US" dirty="0" smtClean="0">
                <a:latin typeface="Tahoma" panose="020B0604030504040204" pitchFamily="34" charset="0"/>
                <a:ea typeface="Tahoma" panose="020B0604030504040204" pitchFamily="34" charset="0"/>
                <a:cs typeface="Tahoma" panose="020B0604030504040204" pitchFamily="34" charset="0"/>
              </a:rPr>
              <a:t> le sue </a:t>
            </a:r>
            <a:r>
              <a:rPr lang="en-US" dirty="0" err="1" smtClean="0">
                <a:latin typeface="Tahoma" panose="020B0604030504040204" pitchFamily="34" charset="0"/>
                <a:ea typeface="Tahoma" panose="020B0604030504040204" pitchFamily="34" charset="0"/>
                <a:cs typeface="Tahoma" panose="020B0604030504040204" pitchFamily="34" charset="0"/>
              </a:rPr>
              <a:t>prestazioni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sono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indipendenti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dalla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natura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lineare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dei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dati</a:t>
            </a:r>
            <a:r>
              <a:rPr lang="en-US" dirty="0" smtClean="0">
                <a:latin typeface="Tahoma" panose="020B0604030504040204" pitchFamily="34" charset="0"/>
                <a:ea typeface="Tahoma" panose="020B0604030504040204" pitchFamily="34" charset="0"/>
                <a:cs typeface="Tahoma" panose="020B0604030504040204" pitchFamily="34" charset="0"/>
              </a:rPr>
              <a:t> o </a:t>
            </a:r>
            <a:r>
              <a:rPr lang="en-US" dirty="0" err="1" smtClean="0">
                <a:latin typeface="Tahoma" panose="020B0604030504040204" pitchFamily="34" charset="0"/>
                <a:ea typeface="Tahoma" panose="020B0604030504040204" pitchFamily="34" charset="0"/>
                <a:cs typeface="Tahoma" panose="020B0604030504040204" pitchFamily="34" charset="0"/>
              </a:rPr>
              <a:t>meno</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it-IT"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4359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7996100" cy="492443"/>
          </a:xfrm>
          <a:prstGeom prst="rect">
            <a:avLst/>
          </a:prstGeom>
          <a:noFill/>
        </p:spPr>
        <p:txBody>
          <a:bodyPr wrap="none" rtlCol="0">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Alcuni</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Concetti</a:t>
            </a:r>
            <a:r>
              <a:rPr lang="en-GB" sz="2600" b="1" dirty="0" smtClean="0">
                <a:latin typeface="Tahoma" panose="020B0604030504040204" pitchFamily="34" charset="0"/>
                <a:ea typeface="Tahoma" panose="020B0604030504040204" pitchFamily="34" charset="0"/>
                <a:cs typeface="Tahoma" panose="020B0604030504040204" pitchFamily="34" charset="0"/>
              </a:rPr>
              <a:t> relative </a:t>
            </a:r>
            <a:r>
              <a:rPr lang="en-GB" sz="2600" b="1" dirty="0" err="1" smtClean="0">
                <a:latin typeface="Tahoma" panose="020B0604030504040204" pitchFamily="34" charset="0"/>
                <a:ea typeface="Tahoma" panose="020B0604030504040204" pitchFamily="34" charset="0"/>
                <a:cs typeface="Tahoma" panose="020B0604030504040204" pitchFamily="34" charset="0"/>
              </a:rPr>
              <a:t>agli</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Alberi</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C689B0E2-48B1-40B5-ABDE-5EA301AEC8B0}"/>
              </a:ext>
            </a:extLst>
          </p:cNvPr>
          <p:cNvSpPr txBox="1"/>
          <p:nvPr/>
        </p:nvSpPr>
        <p:spPr>
          <a:xfrm>
            <a:off x="5924550" y="1133118"/>
            <a:ext cx="5786804" cy="5632311"/>
          </a:xfrm>
          <a:prstGeom prst="rect">
            <a:avLst/>
          </a:prstGeom>
          <a:noFill/>
        </p:spPr>
        <p:txBody>
          <a:bodyPr wrap="square">
            <a:spAutoFit/>
          </a:bodyPr>
          <a:lstStyle/>
          <a:p>
            <a:pPr algn="l">
              <a:buFont typeface="+mj-lt"/>
              <a:buAutoNum type="arabicPeriod"/>
            </a:pPr>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Radice</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1"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Esso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rappresenta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l’intera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popolazione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o un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campio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ulteriormente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divide in due o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insiemi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omogenei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p>
          <a:p>
            <a:pPr algn="l">
              <a:buFont typeface="+mj-lt"/>
              <a:buAutoNum type="arabicPeriod"/>
            </a:pP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Splitting</a:t>
            </a:r>
            <a:r>
              <a:rPr lang="en-US" b="1"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Rappresenta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processo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divisione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un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in due o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p>
          <a:p>
            <a:pPr algn="l">
              <a:buFont typeface="+mj-lt"/>
              <a:buAutoNum type="arabicPeriod"/>
            </a:pPr>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Decisionale</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1"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Quando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un sotto-</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suddivide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ulteriori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prende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decisionale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Nodi</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Foglia</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o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Terminali</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1"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che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non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sono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splittati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ulteriori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prendono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Foglia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Terminali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Potatura</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dell’Albero</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(Pruning)</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1"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Quando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rimuoviamo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da un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decisionale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processo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prende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pruning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potatura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altre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parole è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l’opposto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del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processo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splitting. </a:t>
            </a: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Branch</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Sotto-</a:t>
            </a:r>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Albero</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1"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sottosezione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un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intero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viene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chiamata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branch o sotto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Padre e </a:t>
            </a:r>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Figlio</a:t>
            </a: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Un </a:t>
            </a:r>
            <a:r>
              <a:rPr lang="en-US"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che</a:t>
            </a:r>
            <a:r>
              <a:rPr lang="en-US"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viene</a:t>
            </a:r>
            <a:r>
              <a:rPr lang="en-US"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diviso</a:t>
            </a:r>
            <a:r>
              <a:rPr lang="en-US"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in sotto-</a:t>
            </a:r>
            <a:r>
              <a:rPr lang="en-US"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nodi</a:t>
            </a:r>
            <a:r>
              <a:rPr lang="en-US"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viene</a:t>
            </a:r>
            <a:r>
              <a:rPr lang="en-US"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chiama</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to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padre </a:t>
            </a:r>
            <a:r>
              <a:rPr lang="en-US"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mentre</a:t>
            </a:r>
            <a:r>
              <a:rPr lang="en-US"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suoi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prendono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figli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8" name="Immagine 7">
            <a:extLst>
              <a:ext uri="{FF2B5EF4-FFF2-40B4-BE49-F238E27FC236}">
                <a16:creationId xmlns:a16="http://schemas.microsoft.com/office/drawing/2014/main" id="{E326786C-03D8-4250-8FC0-F79C09BB9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15" y="1776412"/>
            <a:ext cx="5182235" cy="4281488"/>
          </a:xfrm>
          <a:prstGeom prst="rect">
            <a:avLst/>
          </a:prstGeom>
        </p:spPr>
      </p:pic>
    </p:spTree>
    <p:extLst>
      <p:ext uri="{BB962C8B-B14F-4D97-AF65-F5344CB8AC3E}">
        <p14:creationId xmlns:p14="http://schemas.microsoft.com/office/powerpoint/2010/main" val="399569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DCCA8B6-60BF-4340-B047-A9CF29D45AAB}"/>
              </a:ext>
            </a:extLst>
          </p:cNvPr>
          <p:cNvPicPr>
            <a:picLocks noChangeAspect="1"/>
          </p:cNvPicPr>
          <p:nvPr/>
        </p:nvPicPr>
        <p:blipFill>
          <a:blip r:embed="rId2"/>
          <a:stretch>
            <a:fillRect/>
          </a:stretch>
        </p:blipFill>
        <p:spPr>
          <a:xfrm>
            <a:off x="742315" y="1190625"/>
            <a:ext cx="10553700" cy="5229225"/>
          </a:xfrm>
          <a:prstGeom prst="rect">
            <a:avLst/>
          </a:prstGeom>
        </p:spPr>
      </p:pic>
      <p:sp>
        <p:nvSpPr>
          <p:cNvPr id="5" name="TextBox 1">
            <a:extLst>
              <a:ext uri="{FF2B5EF4-FFF2-40B4-BE49-F238E27FC236}">
                <a16:creationId xmlns:a16="http://schemas.microsoft.com/office/drawing/2014/main" id="{CD66B97C-0A36-0349-934A-919AB73A851D}"/>
              </a:ext>
            </a:extLst>
          </p:cNvPr>
          <p:cNvSpPr txBox="1"/>
          <p:nvPr/>
        </p:nvSpPr>
        <p:spPr>
          <a:xfrm>
            <a:off x="742315" y="438150"/>
            <a:ext cx="7996100" cy="492443"/>
          </a:xfrm>
          <a:prstGeom prst="rect">
            <a:avLst/>
          </a:prstGeom>
          <a:noFill/>
        </p:spPr>
        <p:txBody>
          <a:bodyPr wrap="none" rtlCol="0">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Alcuni</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Concetti</a:t>
            </a:r>
            <a:r>
              <a:rPr lang="en-GB" sz="2600" b="1" dirty="0" smtClean="0">
                <a:latin typeface="Tahoma" panose="020B0604030504040204" pitchFamily="34" charset="0"/>
                <a:ea typeface="Tahoma" panose="020B0604030504040204" pitchFamily="34" charset="0"/>
                <a:cs typeface="Tahoma" panose="020B0604030504040204" pitchFamily="34" charset="0"/>
              </a:rPr>
              <a:t> relative </a:t>
            </a:r>
            <a:r>
              <a:rPr lang="en-GB" sz="2600" b="1" dirty="0" err="1" smtClean="0">
                <a:latin typeface="Tahoma" panose="020B0604030504040204" pitchFamily="34" charset="0"/>
                <a:ea typeface="Tahoma" panose="020B0604030504040204" pitchFamily="34" charset="0"/>
                <a:cs typeface="Tahoma" panose="020B0604030504040204" pitchFamily="34" charset="0"/>
              </a:rPr>
              <a:t>agli</a:t>
            </a:r>
            <a:r>
              <a:rPr lang="en-GB" sz="2600" b="1" dirty="0" smtClean="0">
                <a:latin typeface="Tahoma" panose="020B0604030504040204" pitchFamily="34" charset="0"/>
                <a:ea typeface="Tahoma" panose="020B0604030504040204" pitchFamily="34" charset="0"/>
                <a:cs typeface="Tahoma" panose="020B0604030504040204" pitchFamily="34" charset="0"/>
              </a:rPr>
              <a:t> </a:t>
            </a:r>
            <a:r>
              <a:rPr lang="en-GB" sz="2600" b="1" dirty="0" err="1" smtClean="0">
                <a:latin typeface="Tahoma" panose="020B0604030504040204" pitchFamily="34" charset="0"/>
                <a:ea typeface="Tahoma" panose="020B0604030504040204" pitchFamily="34" charset="0"/>
                <a:cs typeface="Tahoma" panose="020B0604030504040204" pitchFamily="34" charset="0"/>
              </a:rPr>
              <a:t>Alberi</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549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9324616" cy="492443"/>
          </a:xfrm>
          <a:prstGeom prst="rect">
            <a:avLst/>
          </a:prstGeom>
          <a:noFill/>
        </p:spPr>
        <p:txBody>
          <a:bodyPr wrap="square">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Addestramento</a:t>
            </a:r>
            <a:r>
              <a:rPr lang="en-GB" sz="2600" b="1" dirty="0" smtClean="0">
                <a:latin typeface="Tahoma" panose="020B0604030504040204" pitchFamily="34" charset="0"/>
                <a:ea typeface="Tahoma" panose="020B0604030504040204" pitchFamily="34" charset="0"/>
                <a:cs typeface="Tahoma" panose="020B0604030504040204" pitchFamily="34" charset="0"/>
              </a:rPr>
              <a:t> di un </a:t>
            </a:r>
            <a:r>
              <a:rPr lang="en-GB" sz="2600" b="1" dirty="0" err="1" smtClean="0">
                <a:latin typeface="Tahoma" panose="020B0604030504040204" pitchFamily="34" charset="0"/>
                <a:ea typeface="Tahoma" panose="020B0604030504040204" pitchFamily="34" charset="0"/>
                <a:cs typeface="Tahoma" panose="020B0604030504040204" pitchFamily="34" charset="0"/>
              </a:rPr>
              <a:t>Albero</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11" name="CasellaDiTesto 10">
            <a:extLst>
              <a:ext uri="{FF2B5EF4-FFF2-40B4-BE49-F238E27FC236}">
                <a16:creationId xmlns:a16="http://schemas.microsoft.com/office/drawing/2014/main" id="{17DCB7FD-180C-4252-88BF-ABF7CB86D4E1}"/>
              </a:ext>
            </a:extLst>
          </p:cNvPr>
          <p:cNvSpPr txBox="1"/>
          <p:nvPr/>
        </p:nvSpPr>
        <p:spPr>
          <a:xfrm>
            <a:off x="5200650" y="1433036"/>
            <a:ext cx="6096000" cy="4801314"/>
          </a:xfrm>
          <a:prstGeom prst="rect">
            <a:avLst/>
          </a:prstGeom>
          <a:noFill/>
        </p:spPr>
        <p:txBody>
          <a:bodyPr wrap="square">
            <a:spAutoFit/>
          </a:bodyPr>
          <a:lstStyle/>
          <a:p>
            <a:pPr marL="285750" indent="-285750">
              <a:buFont typeface="Arial" panose="020B0604020202020204" pitchFamily="34" charset="0"/>
              <a:buChar char="•"/>
            </a:pP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Gli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alberi</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usano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un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algoritmo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CART</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a:solidFill>
                  <a:srgbClr val="111111"/>
                </a:solidFill>
                <a:latin typeface="Tahoma" panose="020B0604030504040204" pitchFamily="34" charset="0"/>
                <a:ea typeface="Tahoma" panose="020B0604030504040204" pitchFamily="34" charset="0"/>
                <a:cs typeface="Tahoma" panose="020B0604030504040204" pitchFamily="34" charset="0"/>
              </a:rPr>
              <a:t>Classification and Regression Trees). </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In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entrambi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casi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sono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basate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ognuna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della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feature. </a:t>
            </a:r>
          </a:p>
          <a:p>
            <a:pPr marL="285750" indent="-285750">
              <a:buFont typeface="Arial" panose="020B0604020202020204" pitchFamily="34" charset="0"/>
              <a:buChar char="•"/>
            </a:pPr>
            <a:endParaRPr lang="en-US"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interni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rappresentano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foglia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rappresentano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la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basata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sulle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endParaRPr lang="en-US" dirty="0">
              <a:solidFill>
                <a:srgbClr val="292929"/>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Un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b="1" dirty="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di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è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rappresentazione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grafica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tutte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possibili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soluzioni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ad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basata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certe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Su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ciascuno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step o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un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usato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per la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classificazione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cerchiamo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creare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condizione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sulle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feature per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separare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tutte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le label o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classi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contenute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nel</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dataset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dalla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purezza</a:t>
            </a:r>
            <a:r>
              <a:rPr lang="en-US" b="1" dirty="0" smtClean="0">
                <a:solidFill>
                  <a:srgbClr val="111111"/>
                </a:solidFill>
                <a:latin typeface="Tahoma" panose="020B0604030504040204" pitchFamily="34" charset="0"/>
                <a:ea typeface="Tahoma" panose="020B0604030504040204" pitchFamily="34" charset="0"/>
                <a:cs typeface="Tahoma" panose="020B0604030504040204" pitchFamily="34" charset="0"/>
              </a:rPr>
              <a:t> (purity)</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completa. </a:t>
            </a:r>
            <a:endParaRPr lang="it-IT" dirty="0">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Immagine 12">
            <a:extLst>
              <a:ext uri="{FF2B5EF4-FFF2-40B4-BE49-F238E27FC236}">
                <a16:creationId xmlns:a16="http://schemas.microsoft.com/office/drawing/2014/main" id="{15B2D2D6-E1AE-4D7C-8857-B8473B8F2EF2}"/>
              </a:ext>
            </a:extLst>
          </p:cNvPr>
          <p:cNvPicPr>
            <a:picLocks noChangeAspect="1"/>
          </p:cNvPicPr>
          <p:nvPr/>
        </p:nvPicPr>
        <p:blipFill>
          <a:blip r:embed="rId2"/>
          <a:stretch>
            <a:fillRect/>
          </a:stretch>
        </p:blipFill>
        <p:spPr>
          <a:xfrm>
            <a:off x="385763" y="1433036"/>
            <a:ext cx="4548187" cy="4271962"/>
          </a:xfrm>
          <a:prstGeom prst="rect">
            <a:avLst/>
          </a:prstGeom>
        </p:spPr>
      </p:pic>
    </p:spTree>
    <p:extLst>
      <p:ext uri="{BB962C8B-B14F-4D97-AF65-F5344CB8AC3E}">
        <p14:creationId xmlns:p14="http://schemas.microsoft.com/office/powerpoint/2010/main" val="57881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3B2C5F2-5840-4DB8-9CB8-84D33FF8F21B}"/>
              </a:ext>
            </a:extLst>
          </p:cNvPr>
          <p:cNvSpPr txBox="1"/>
          <p:nvPr/>
        </p:nvSpPr>
        <p:spPr>
          <a:xfrm>
            <a:off x="1285874" y="1351687"/>
            <a:ext cx="10201275" cy="1477328"/>
          </a:xfrm>
          <a:prstGeom prst="rect">
            <a:avLst/>
          </a:prstGeom>
          <a:noFill/>
        </p:spPr>
        <p:txBody>
          <a:bodyPr wrap="square">
            <a:spAutoFit/>
          </a:bodyPr>
          <a:lstStyle/>
          <a:p>
            <a:pPr marL="285750" indent="-285750">
              <a:buFont typeface="Arial" panose="020B0604020202020204" pitchFamily="34" charset="0"/>
              <a:buChar char="•"/>
            </a:pP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La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creazione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incrementa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l’omogeneità</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risultanti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altre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parole,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possiamo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dire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che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la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purezza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del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incrementa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con la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variabile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target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presa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esame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endParaRPr lang="en-US"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Un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divide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tutte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variabili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disponibili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seleziona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la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ripartizione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che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sfocia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nella</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maggior</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parte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omogenei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it-IT" dirty="0">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C19BED92-CEF1-49BF-8AE6-2C49E1DF3FE9}"/>
              </a:ext>
            </a:extLst>
          </p:cNvPr>
          <p:cNvPicPr>
            <a:picLocks noChangeAspect="1"/>
          </p:cNvPicPr>
          <p:nvPr/>
        </p:nvPicPr>
        <p:blipFill>
          <a:blip r:embed="rId2"/>
          <a:stretch>
            <a:fillRect/>
          </a:stretch>
        </p:blipFill>
        <p:spPr>
          <a:xfrm>
            <a:off x="2395538" y="3231000"/>
            <a:ext cx="7177088" cy="2986485"/>
          </a:xfrm>
          <a:prstGeom prst="rect">
            <a:avLst/>
          </a:prstGeom>
        </p:spPr>
      </p:pic>
      <p:sp>
        <p:nvSpPr>
          <p:cNvPr id="7" name="CasellaDiTesto 6">
            <a:extLst>
              <a:ext uri="{FF2B5EF4-FFF2-40B4-BE49-F238E27FC236}">
                <a16:creationId xmlns:a16="http://schemas.microsoft.com/office/drawing/2014/main" id="{549C0853-1E1B-4D7F-95EF-47938C7EE2B5}"/>
              </a:ext>
            </a:extLst>
          </p:cNvPr>
          <p:cNvSpPr txBox="1"/>
          <p:nvPr/>
        </p:nvSpPr>
        <p:spPr>
          <a:xfrm>
            <a:off x="1285875" y="453509"/>
            <a:ext cx="9324616" cy="492443"/>
          </a:xfrm>
          <a:prstGeom prst="rect">
            <a:avLst/>
          </a:prstGeom>
          <a:noFill/>
        </p:spPr>
        <p:txBody>
          <a:bodyPr wrap="square">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Addestramento</a:t>
            </a:r>
            <a:r>
              <a:rPr lang="en-GB" sz="2600" b="1" dirty="0" smtClean="0">
                <a:latin typeface="Tahoma" panose="020B0604030504040204" pitchFamily="34" charset="0"/>
                <a:ea typeface="Tahoma" panose="020B0604030504040204" pitchFamily="34" charset="0"/>
                <a:cs typeface="Tahoma" panose="020B0604030504040204" pitchFamily="34" charset="0"/>
              </a:rPr>
              <a:t> di un </a:t>
            </a:r>
            <a:r>
              <a:rPr lang="en-GB" sz="2600" b="1" dirty="0" err="1" smtClean="0">
                <a:latin typeface="Tahoma" panose="020B0604030504040204" pitchFamily="34" charset="0"/>
                <a:ea typeface="Tahoma" panose="020B0604030504040204" pitchFamily="34" charset="0"/>
                <a:cs typeface="Tahoma" panose="020B0604030504040204" pitchFamily="34" charset="0"/>
              </a:rPr>
              <a:t>Albero</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9582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20933E1-35A9-4D5F-BE40-871673597669}"/>
              </a:ext>
            </a:extLst>
          </p:cNvPr>
          <p:cNvSpPr txBox="1"/>
          <p:nvPr/>
        </p:nvSpPr>
        <p:spPr>
          <a:xfrm>
            <a:off x="6505575" y="1464439"/>
            <a:ext cx="5029200" cy="4247317"/>
          </a:xfrm>
          <a:prstGeom prst="rect">
            <a:avLst/>
          </a:prstGeom>
          <a:noFill/>
        </p:spPr>
        <p:txBody>
          <a:bodyPr wrap="square">
            <a:spAutoFit/>
          </a:bodyPr>
          <a:lstStyle/>
          <a:p>
            <a:pPr algn="l"/>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La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selezione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di un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algoritmo</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è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basata</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sul</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tipo</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variabili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targer</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p>
          <a:p>
            <a:pPr algn="l"/>
            <a:endParaRPr lang="en-US"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algn="l"/>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Alcuni</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algoritmi</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usati</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negli</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Alberi</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dirty="0"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111111"/>
                </a:solidFill>
                <a:latin typeface="Tahoma" panose="020B0604030504040204" pitchFamily="34" charset="0"/>
                <a:ea typeface="Tahoma" panose="020B0604030504040204" pitchFamily="34" charset="0"/>
                <a:cs typeface="Tahoma" panose="020B0604030504040204" pitchFamily="34" charset="0"/>
              </a:rPr>
              <a:t>sono</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p>
          <a:p>
            <a:pPr algn="l"/>
            <a:endPar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ID3</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estensione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di D3)</a:t>
            </a:r>
          </a:p>
          <a:p>
            <a:pPr marL="285750" indent="-285750" algn="l">
              <a:buFont typeface="Arial" panose="020B0604020202020204" pitchFamily="34" charset="0"/>
              <a:buChar char="•"/>
            </a:pPr>
            <a:r>
              <a:rPr lang="en-US" b="1"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C4.5</a:t>
            </a:r>
            <a:r>
              <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 </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successore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di ID3</a:t>
            </a:r>
            <a:r>
              <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a:t>
            </a:r>
          </a:p>
          <a:p>
            <a:pPr marL="285750" indent="-285750" algn="l">
              <a:buFont typeface="Arial" panose="020B0604020202020204" pitchFamily="34" charset="0"/>
              <a:buChar char="•"/>
            </a:pPr>
            <a:r>
              <a:rPr lang="en-US" b="1"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CART</a:t>
            </a:r>
            <a:r>
              <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 (Classification And Regression Tree)</a:t>
            </a:r>
          </a:p>
          <a:p>
            <a:pPr marL="285750" indent="-285750" algn="l">
              <a:buFont typeface="Arial" panose="020B0604020202020204" pitchFamily="34" charset="0"/>
              <a:buChar char="•"/>
            </a:pPr>
            <a:r>
              <a:rPr lang="en-US" b="1"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CHAID</a:t>
            </a:r>
            <a:r>
              <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 </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(Detect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dell’interazione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automatica</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Chi-</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quadrorforms</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multi-level trees</a:t>
            </a:r>
            <a:r>
              <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a:t>
            </a:r>
          </a:p>
          <a:p>
            <a:pPr marL="285750" indent="-285750" algn="l">
              <a:buFont typeface="Arial" panose="020B0604020202020204" pitchFamily="34" charset="0"/>
              <a:buChar char="•"/>
            </a:pPr>
            <a:r>
              <a:rPr lang="en-US" b="1"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MARS</a:t>
            </a:r>
            <a:r>
              <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rPr>
              <a:t> → </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(Curve di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regressione</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dirty="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adattiva</a:t>
            </a:r>
            <a:r>
              <a:rPr lang="en-US" b="0" i="0" dirty="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multivariate)</a:t>
            </a:r>
            <a:endParaRPr lang="en-US"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DCE04B5D-02B1-4A2D-B421-70B0AAF2420A}"/>
              </a:ext>
            </a:extLst>
          </p:cNvPr>
          <p:cNvPicPr>
            <a:picLocks noChangeAspect="1"/>
          </p:cNvPicPr>
          <p:nvPr/>
        </p:nvPicPr>
        <p:blipFill>
          <a:blip r:embed="rId2"/>
          <a:stretch>
            <a:fillRect/>
          </a:stretch>
        </p:blipFill>
        <p:spPr>
          <a:xfrm>
            <a:off x="657225" y="1550194"/>
            <a:ext cx="5514975" cy="3757612"/>
          </a:xfrm>
          <a:prstGeom prst="rect">
            <a:avLst/>
          </a:prstGeom>
        </p:spPr>
      </p:pic>
      <p:sp>
        <p:nvSpPr>
          <p:cNvPr id="7" name="CasellaDiTesto 6">
            <a:extLst>
              <a:ext uri="{FF2B5EF4-FFF2-40B4-BE49-F238E27FC236}">
                <a16:creationId xmlns:a16="http://schemas.microsoft.com/office/drawing/2014/main" id="{549C0853-1E1B-4D7F-95EF-47938C7EE2B5}"/>
              </a:ext>
            </a:extLst>
          </p:cNvPr>
          <p:cNvSpPr txBox="1"/>
          <p:nvPr/>
        </p:nvSpPr>
        <p:spPr>
          <a:xfrm>
            <a:off x="1285875" y="453509"/>
            <a:ext cx="9324616" cy="492443"/>
          </a:xfrm>
          <a:prstGeom prst="rect">
            <a:avLst/>
          </a:prstGeom>
          <a:noFill/>
        </p:spPr>
        <p:txBody>
          <a:bodyPr wrap="square">
            <a:spAutoFit/>
          </a:bodyPr>
          <a:lstStyle/>
          <a:p>
            <a:r>
              <a:rPr lang="en-GB" sz="2600" b="1" dirty="0" err="1" smtClean="0">
                <a:latin typeface="Tahoma" panose="020B0604030504040204" pitchFamily="34" charset="0"/>
                <a:ea typeface="Tahoma" panose="020B0604030504040204" pitchFamily="34" charset="0"/>
                <a:cs typeface="Tahoma" panose="020B0604030504040204" pitchFamily="34" charset="0"/>
              </a:rPr>
              <a:t>Addestramento</a:t>
            </a:r>
            <a:r>
              <a:rPr lang="en-GB" sz="2600" b="1" dirty="0" smtClean="0">
                <a:latin typeface="Tahoma" panose="020B0604030504040204" pitchFamily="34" charset="0"/>
                <a:ea typeface="Tahoma" panose="020B0604030504040204" pitchFamily="34" charset="0"/>
                <a:cs typeface="Tahoma" panose="020B0604030504040204" pitchFamily="34" charset="0"/>
              </a:rPr>
              <a:t> di un </a:t>
            </a:r>
            <a:r>
              <a:rPr lang="en-GB" sz="2600" b="1" dirty="0" err="1" smtClean="0">
                <a:latin typeface="Tahoma" panose="020B0604030504040204" pitchFamily="34" charset="0"/>
                <a:ea typeface="Tahoma" panose="020B0604030504040204" pitchFamily="34" charset="0"/>
                <a:cs typeface="Tahoma" panose="020B0604030504040204" pitchFamily="34" charset="0"/>
              </a:rPr>
              <a:t>Albero</a:t>
            </a:r>
            <a:r>
              <a:rPr lang="en-GB" sz="2600" b="1" dirty="0" smtClean="0">
                <a:latin typeface="Tahoma" panose="020B0604030504040204" pitchFamily="34" charset="0"/>
                <a:ea typeface="Tahoma" panose="020B0604030504040204" pitchFamily="34" charset="0"/>
                <a:cs typeface="Tahoma" panose="020B0604030504040204" pitchFamily="34" charset="0"/>
              </a:rPr>
              <a:t> di </a:t>
            </a:r>
            <a:r>
              <a:rPr lang="en-GB" sz="2600" b="1" dirty="0" err="1" smtClean="0">
                <a:latin typeface="Tahoma" panose="020B0604030504040204" pitchFamily="34" charset="0"/>
                <a:ea typeface="Tahoma" panose="020B0604030504040204" pitchFamily="34" charset="0"/>
                <a:cs typeface="Tahoma" panose="020B0604030504040204" pitchFamily="34" charset="0"/>
              </a:rPr>
              <a:t>Decisione</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492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1888</TotalTime>
  <Words>3569</Words>
  <Application>Microsoft Office PowerPoint</Application>
  <PresentationFormat>Widescreen</PresentationFormat>
  <Paragraphs>259</Paragraphs>
  <Slides>29</Slides>
  <Notes>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29</vt:i4>
      </vt:variant>
    </vt:vector>
  </HeadingPairs>
  <TitlesOfParts>
    <vt:vector size="38" baseType="lpstr">
      <vt:lpstr>Arial</vt:lpstr>
      <vt:lpstr>Calibri</vt:lpstr>
      <vt:lpstr>Calibri Light</vt:lpstr>
      <vt:lpstr>charter</vt:lpstr>
      <vt:lpstr>Helvetica Neue</vt:lpstr>
      <vt:lpstr>open sans</vt:lpstr>
      <vt:lpstr>Tahoma</vt:lpstr>
      <vt:lpstr>Wingdings</vt:lpstr>
      <vt:lpstr>Office Theme</vt:lpstr>
      <vt:lpstr>Machine Learning  Alberi di Decisione Random Forest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Maura</dc:creator>
  <cp:lastModifiedBy>Francesco Pugliese</cp:lastModifiedBy>
  <cp:revision>99</cp:revision>
  <dcterms:created xsi:type="dcterms:W3CDTF">2017-09-12T16:14:28Z</dcterms:created>
  <dcterms:modified xsi:type="dcterms:W3CDTF">2022-06-30T13:34:16Z</dcterms:modified>
</cp:coreProperties>
</file>