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2" r:id="rId2"/>
    <p:sldId id="262" r:id="rId3"/>
    <p:sldId id="305" r:id="rId4"/>
    <p:sldId id="333" r:id="rId5"/>
    <p:sldId id="331" r:id="rId6"/>
    <p:sldId id="334" r:id="rId7"/>
    <p:sldId id="332" r:id="rId8"/>
    <p:sldId id="335" r:id="rId9"/>
    <p:sldId id="330" r:id="rId10"/>
    <p:sldId id="323" r:id="rId11"/>
    <p:sldId id="306" r:id="rId12"/>
    <p:sldId id="307" r:id="rId13"/>
    <p:sldId id="324" r:id="rId14"/>
    <p:sldId id="308" r:id="rId15"/>
    <p:sldId id="325" r:id="rId16"/>
    <p:sldId id="326" r:id="rId17"/>
    <p:sldId id="328" r:id="rId18"/>
    <p:sldId id="336" r:id="rId19"/>
    <p:sldId id="329" r:id="rId20"/>
    <p:sldId id="337" r:id="rId21"/>
    <p:sldId id="309" r:id="rId22"/>
    <p:sldId id="339" r:id="rId23"/>
    <p:sldId id="338" r:id="rId24"/>
    <p:sldId id="310" r:id="rId25"/>
    <p:sldId id="340" r:id="rId26"/>
    <p:sldId id="311" r:id="rId27"/>
    <p:sldId id="312" r:id="rId28"/>
    <p:sldId id="313" r:id="rId29"/>
    <p:sldId id="314" r:id="rId30"/>
    <p:sldId id="315" r:id="rId31"/>
    <p:sldId id="316" r:id="rId32"/>
    <p:sldId id="318" r:id="rId33"/>
    <p:sldId id="317" r:id="rId34"/>
    <p:sldId id="319" r:id="rId35"/>
    <p:sldId id="320" r:id="rId36"/>
    <p:sldId id="321" r:id="rId37"/>
    <p:sldId id="322" r:id="rId38"/>
    <p:sldId id="267" r:id="rId39"/>
    <p:sldId id="341"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12" autoAdjust="0"/>
    <p:restoredTop sz="94660"/>
  </p:normalViewPr>
  <p:slideViewPr>
    <p:cSldViewPr snapToGrid="0">
      <p:cViewPr varScale="1">
        <p:scale>
          <a:sx n="67" d="100"/>
          <a:sy n="67"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70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08/07/2022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08/07/2022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puglie@istat.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hyperlink" Target="https://medium.com/cracking-the-data-science-interview/an-introduction-to-big-data-data-integration-40715baa7961" TargetMode="External"/><Relationship Id="rId3" Type="http://schemas.openxmlformats.org/officeDocument/2006/relationships/hyperlink" Target="https://medium.com/code-heroku/introduction-to-exploratory-data-analysis-eda-c0257f888676" TargetMode="External"/><Relationship Id="rId7" Type="http://schemas.openxmlformats.org/officeDocument/2006/relationships/hyperlink" Target="https://subscription.packtpub.com/book/data/9781838552862/1/ch01lvl1sec07/data-transformation" TargetMode="External"/><Relationship Id="rId2" Type="http://schemas.openxmlformats.org/officeDocument/2006/relationships/hyperlink" Target="https://medium.com/analytics-vidhya/introduction-to-data-wrangling-88c1b5e747cb" TargetMode="External"/><Relationship Id="rId1" Type="http://schemas.openxmlformats.org/officeDocument/2006/relationships/slideLayout" Target="../slideLayouts/slideLayout7.xml"/><Relationship Id="rId6" Type="http://schemas.openxmlformats.org/officeDocument/2006/relationships/hyperlink" Target="https://towardsdatascience.com/data-types-in-statistics-347e152e8bee" TargetMode="External"/><Relationship Id="rId5" Type="http://schemas.openxmlformats.org/officeDocument/2006/relationships/hyperlink" Target="https://medium.com/analytics-vidhya/normalization-vs-standardization-8937f45b3e20" TargetMode="External"/><Relationship Id="rId4" Type="http://schemas.openxmlformats.org/officeDocument/2006/relationships/hyperlink" Target="https://medium.com/@klopmp/etl-using-python-and-pandas-90804bc541e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dirty="0"/>
              <a:t>Data preprocessing</a:t>
            </a:r>
          </a:p>
        </p:txBody>
      </p:sp>
      <p:sp>
        <p:nvSpPr>
          <p:cNvPr id="3" name="Sottotitolo 2"/>
          <p:cNvSpPr>
            <a:spLocks noGrp="1"/>
          </p:cNvSpPr>
          <p:nvPr>
            <p:ph type="subTitle" idx="1"/>
          </p:nvPr>
        </p:nvSpPr>
        <p:spPr/>
        <p:txBody>
          <a:bodyPr/>
          <a:lstStyle/>
          <a:p>
            <a:r>
              <a:rPr lang="it-IT" dirty="0"/>
              <a:t>Francesco Pugliese, </a:t>
            </a:r>
            <a:r>
              <a:rPr lang="it-IT" dirty="0" err="1"/>
              <a:t>PhD</a:t>
            </a:r>
            <a:endParaRPr lang="it-IT" dirty="0"/>
          </a:p>
          <a:p>
            <a:r>
              <a:rPr lang="it-IT" sz="1800" dirty="0">
                <a:latin typeface="Tahoma" panose="020B0604030504040204" pitchFamily="34" charset="0"/>
                <a:ea typeface="Tahoma" panose="020B0604030504040204" pitchFamily="34" charset="0"/>
                <a:cs typeface="Tahoma" panose="020B0604030504040204" pitchFamily="34" charset="0"/>
                <a:hlinkClick r:id="rId2"/>
              </a:rPr>
              <a:t>frpuglie@istat.it</a:t>
            </a:r>
            <a:endParaRPr lang="it-IT" sz="1800" dirty="0">
              <a:latin typeface="Tahoma" panose="020B0604030504040204" pitchFamily="34" charset="0"/>
              <a:ea typeface="Tahoma" panose="020B0604030504040204" pitchFamily="34" charset="0"/>
              <a:cs typeface="Tahoma" panose="020B0604030504040204" pitchFamily="34" charset="0"/>
            </a:endParaRPr>
          </a:p>
          <a:p>
            <a:endParaRPr lang="it-IT" sz="1800" dirty="0">
              <a:latin typeface="Tahoma" panose="020B0604030504040204" pitchFamily="34" charset="0"/>
              <a:ea typeface="Tahoma" panose="020B0604030504040204" pitchFamily="34" charset="0"/>
              <a:cs typeface="Tahoma" panose="020B0604030504040204" pitchFamily="34" charset="0"/>
            </a:endParaRPr>
          </a:p>
          <a:p>
            <a:endParaRPr lang="it-IT" dirty="0"/>
          </a:p>
        </p:txBody>
      </p:sp>
    </p:spTree>
    <p:extLst>
      <p:ext uri="{BB962C8B-B14F-4D97-AF65-F5344CB8AC3E}">
        <p14:creationId xmlns:p14="http://schemas.microsoft.com/office/powerpoint/2010/main" val="121226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2481257" cy="523220"/>
          </a:xfrm>
          <a:prstGeom prst="rect">
            <a:avLst/>
          </a:prstGeom>
          <a:noFill/>
        </p:spPr>
        <p:txBody>
          <a:bodyPr wrap="none" rtlCol="0">
            <a:spAutoFit/>
          </a:bodyPr>
          <a:lstStyle/>
          <a:p>
            <a:r>
              <a:rPr lang="it-IT" sz="2800" b="1" dirty="0"/>
              <a:t>Data </a:t>
            </a:r>
            <a:r>
              <a:rPr lang="it-IT" sz="2800" b="1" dirty="0" err="1"/>
              <a:t>Wrangling</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247317"/>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When we perform data wrangling, we are taking our input data from its original state to a format where we can perform </a:t>
            </a:r>
            <a:r>
              <a:rPr lang="en-GB" b="1" dirty="0">
                <a:latin typeface="Tahoma" panose="020B0604030504040204" pitchFamily="34" charset="0"/>
                <a:ea typeface="Tahoma" panose="020B0604030504040204" pitchFamily="34" charset="0"/>
                <a:cs typeface="Tahoma" panose="020B0604030504040204" pitchFamily="34" charset="0"/>
              </a:rPr>
              <a:t>meaningful</a:t>
            </a:r>
            <a:r>
              <a:rPr lang="en-GB" dirty="0">
                <a:latin typeface="Tahoma" panose="020B0604030504040204" pitchFamily="34" charset="0"/>
                <a:ea typeface="Tahoma" panose="020B0604030504040204" pitchFamily="34" charset="0"/>
                <a:cs typeface="Tahoma" panose="020B0604030504040204" pitchFamily="34" charset="0"/>
              </a:rPr>
              <a:t> analysis on it.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b="1" dirty="0">
                <a:latin typeface="Tahoma" panose="020B0604030504040204" pitchFamily="34" charset="0"/>
                <a:ea typeface="Tahoma" panose="020B0604030504040204" pitchFamily="34" charset="0"/>
                <a:cs typeface="Tahoma" panose="020B0604030504040204" pitchFamily="34" charset="0"/>
              </a:rPr>
              <a:t>Data </a:t>
            </a:r>
            <a:r>
              <a:rPr lang="it-IT" b="1" dirty="0" err="1">
                <a:latin typeface="Tahoma" panose="020B0604030504040204" pitchFamily="34" charset="0"/>
                <a:ea typeface="Tahoma" panose="020B0604030504040204" pitchFamily="34" charset="0"/>
                <a:cs typeface="Tahoma" panose="020B0604030504040204" pitchFamily="34" charset="0"/>
              </a:rPr>
              <a:t>manipulation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another</a:t>
            </a:r>
            <a:r>
              <a:rPr lang="it-IT" dirty="0">
                <a:latin typeface="Tahoma" panose="020B0604030504040204" pitchFamily="34" charset="0"/>
                <a:ea typeface="Tahoma" panose="020B0604030504040204" pitchFamily="34" charset="0"/>
                <a:cs typeface="Tahoma" panose="020B0604030504040204" pitchFamily="34" charset="0"/>
              </a:rPr>
              <a:t> way to </a:t>
            </a:r>
            <a:r>
              <a:rPr lang="it-IT" dirty="0" err="1">
                <a:latin typeface="Tahoma" panose="020B0604030504040204" pitchFamily="34" charset="0"/>
                <a:ea typeface="Tahoma" panose="020B0604030504040204" pitchFamily="34" charset="0"/>
                <a:cs typeface="Tahoma" panose="020B0604030504040204" pitchFamily="34" charset="0"/>
              </a:rPr>
              <a:t>refer</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this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process</a:t>
            </a:r>
            <a:r>
              <a:rPr lang="it-IT"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err="1">
                <a:latin typeface="Tahoma" panose="020B0604030504040204" pitchFamily="34" charset="0"/>
                <a:ea typeface="Tahoma" panose="020B0604030504040204" pitchFamily="34" charset="0"/>
                <a:cs typeface="Tahoma" panose="020B0604030504040204" pitchFamily="34" charset="0"/>
              </a:rPr>
              <a:t>There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is</a:t>
            </a:r>
            <a:r>
              <a:rPr lang="it-IT" dirty="0">
                <a:latin typeface="Tahoma" panose="020B0604030504040204" pitchFamily="34" charset="0"/>
                <a:ea typeface="Tahoma" panose="020B0604030504040204" pitchFamily="34" charset="0"/>
                <a:cs typeface="Tahoma" panose="020B0604030504040204" pitchFamily="34" charset="0"/>
              </a:rPr>
              <a:t> no set list or </a:t>
            </a:r>
            <a:r>
              <a:rPr lang="it-IT" dirty="0" err="1">
                <a:latin typeface="Tahoma" panose="020B0604030504040204" pitchFamily="34" charset="0"/>
                <a:ea typeface="Tahoma" panose="020B0604030504040204" pitchFamily="34" charset="0"/>
                <a:cs typeface="Tahoma" panose="020B0604030504040204" pitchFamily="34" charset="0"/>
              </a:rPr>
              <a:t>order</a:t>
            </a:r>
            <a:r>
              <a:rPr lang="it-IT" dirty="0">
                <a:latin typeface="Tahoma" panose="020B0604030504040204" pitchFamily="34" charset="0"/>
                <a:ea typeface="Tahoma" panose="020B0604030504040204" pitchFamily="34" charset="0"/>
                <a:cs typeface="Tahoma" panose="020B0604030504040204" pitchFamily="34" charset="0"/>
              </a:rPr>
              <a:t> of </a:t>
            </a:r>
            <a:r>
              <a:rPr lang="it-IT" dirty="0" err="1">
                <a:latin typeface="Tahoma" panose="020B0604030504040204" pitchFamily="34" charset="0"/>
                <a:ea typeface="Tahoma" panose="020B0604030504040204" pitchFamily="34" charset="0"/>
                <a:cs typeface="Tahoma" panose="020B0604030504040204" pitchFamily="34" charset="0"/>
              </a:rPr>
              <a:t>operations</a:t>
            </a:r>
            <a:r>
              <a:rPr lang="it-IT" dirty="0">
                <a:latin typeface="Tahoma" panose="020B0604030504040204" pitchFamily="34" charset="0"/>
                <a:ea typeface="Tahoma" panose="020B0604030504040204" pitchFamily="34" charset="0"/>
                <a:cs typeface="Tahoma" panose="020B0604030504040204" pitchFamily="34" charset="0"/>
              </a:rPr>
              <a:t>; the </a:t>
            </a:r>
            <a:r>
              <a:rPr lang="it-IT" dirty="0" err="1">
                <a:latin typeface="Tahoma" panose="020B0604030504040204" pitchFamily="34" charset="0"/>
                <a:ea typeface="Tahoma" panose="020B0604030504040204" pitchFamily="34" charset="0"/>
                <a:cs typeface="Tahoma" panose="020B0604030504040204" pitchFamily="34" charset="0"/>
              </a:rPr>
              <a:t>only</a:t>
            </a:r>
            <a:r>
              <a:rPr lang="it-IT" dirty="0">
                <a:latin typeface="Tahoma" panose="020B0604030504040204" pitchFamily="34" charset="0"/>
                <a:ea typeface="Tahoma" panose="020B0604030504040204" pitchFamily="34" charset="0"/>
                <a:cs typeface="Tahoma" panose="020B0604030504040204" pitchFamily="34" charset="0"/>
              </a:rPr>
              <a:t> </a:t>
            </a:r>
            <a:r>
              <a:rPr lang="it-IT" b="1" dirty="0">
                <a:latin typeface="Tahoma" panose="020B0604030504040204" pitchFamily="34" charset="0"/>
                <a:ea typeface="Tahoma" panose="020B0604030504040204" pitchFamily="34" charset="0"/>
                <a:cs typeface="Tahoma" panose="020B0604030504040204" pitchFamily="34" charset="0"/>
              </a:rPr>
              <a:t>goal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that</a:t>
            </a:r>
            <a:r>
              <a:rPr lang="it-IT" dirty="0">
                <a:latin typeface="Tahoma" panose="020B0604030504040204" pitchFamily="34" charset="0"/>
                <a:ea typeface="Tahoma" panose="020B0604030504040204" pitchFamily="34" charset="0"/>
                <a:cs typeface="Tahoma" panose="020B0604030504040204" pitchFamily="34" charset="0"/>
              </a:rPr>
              <a:t> the data post-</a:t>
            </a:r>
            <a:r>
              <a:rPr lang="it-IT" dirty="0" err="1">
                <a:latin typeface="Tahoma" panose="020B0604030504040204" pitchFamily="34" charset="0"/>
                <a:ea typeface="Tahoma" panose="020B0604030504040204" pitchFamily="34" charset="0"/>
                <a:cs typeface="Tahoma" panose="020B0604030504040204" pitchFamily="34" charset="0"/>
              </a:rPr>
              <a:t>wrangling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is</a:t>
            </a:r>
            <a:r>
              <a:rPr lang="it-IT" dirty="0">
                <a:latin typeface="Tahoma" panose="020B0604030504040204" pitchFamily="34" charset="0"/>
                <a:ea typeface="Tahoma" panose="020B0604030504040204" pitchFamily="34" charset="0"/>
                <a:cs typeface="Tahoma" panose="020B0604030504040204" pitchFamily="34" charset="0"/>
              </a:rPr>
              <a:t> more </a:t>
            </a:r>
            <a:r>
              <a:rPr lang="it-IT" dirty="0" err="1">
                <a:latin typeface="Tahoma" panose="020B0604030504040204" pitchFamily="34" charset="0"/>
                <a:ea typeface="Tahoma" panose="020B0604030504040204" pitchFamily="34" charset="0"/>
                <a:cs typeface="Tahoma" panose="020B0604030504040204" pitchFamily="34" charset="0"/>
              </a:rPr>
              <a:t>useful</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us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than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when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started</a:t>
            </a:r>
            <a:r>
              <a:rPr lang="it-IT"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There are three common tasks involved in the data wrangling process: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cleaning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transformation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enrichment</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lvl="1"/>
            <a:r>
              <a:rPr lang="en-GB" dirty="0">
                <a:latin typeface="Tahoma" panose="020B0604030504040204" pitchFamily="34" charset="0"/>
                <a:ea typeface="Tahoma" panose="020B0604030504040204" pitchFamily="34" charset="0"/>
                <a:cs typeface="Tahoma" panose="020B0604030504040204" pitchFamily="34" charset="0"/>
              </a:rPr>
              <a:t>Let us see what each of these 3 tasks involve</a:t>
            </a:r>
          </a:p>
        </p:txBody>
      </p:sp>
    </p:spTree>
    <p:extLst>
      <p:ext uri="{BB962C8B-B14F-4D97-AF65-F5344CB8AC3E}">
        <p14:creationId xmlns:p14="http://schemas.microsoft.com/office/powerpoint/2010/main" val="291351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2207207" cy="523220"/>
          </a:xfrm>
          <a:prstGeom prst="rect">
            <a:avLst/>
          </a:prstGeom>
          <a:noFill/>
        </p:spPr>
        <p:txBody>
          <a:bodyPr wrap="none" rtlCol="0">
            <a:spAutoFit/>
          </a:bodyPr>
          <a:lstStyle/>
          <a:p>
            <a:r>
              <a:rPr lang="it-IT" sz="2800" b="1" dirty="0"/>
              <a:t>Data </a:t>
            </a:r>
            <a:r>
              <a:rPr lang="it-IT" sz="2800" b="1" dirty="0" err="1"/>
              <a:t>cleaning</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247317"/>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An initial round of data cleaning on our data frame will often give us the bare minimum we need to start exploring our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Some essential data cleaning tasks to master include the following: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Renaming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Sorting and reordering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type conversions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Deduplicating data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Addressing missing or invalid data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Filtering to the desired subset of data</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cleaning is the best starting point for data wrangling since having the data stored as the correct data types and easy-to-reference names will open up many avenues for exploration and wrangling opportunities, such as </a:t>
            </a:r>
            <a:r>
              <a:rPr lang="en-GB" b="1" dirty="0">
                <a:latin typeface="Tahoma" panose="020B0604030504040204" pitchFamily="34" charset="0"/>
                <a:ea typeface="Tahoma" panose="020B0604030504040204" pitchFamily="34" charset="0"/>
                <a:cs typeface="Tahoma" panose="020B0604030504040204" pitchFamily="34" charset="0"/>
              </a:rPr>
              <a:t>summary statistics</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sorting</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filtering</a:t>
            </a:r>
            <a:r>
              <a:rPr lang="en-GB"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67661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3215111" cy="523220"/>
          </a:xfrm>
          <a:prstGeom prst="rect">
            <a:avLst/>
          </a:prstGeom>
          <a:noFill/>
        </p:spPr>
        <p:txBody>
          <a:bodyPr wrap="none" rtlCol="0">
            <a:spAutoFit/>
          </a:bodyPr>
          <a:lstStyle/>
          <a:p>
            <a:r>
              <a:rPr lang="en-GB" sz="2800" b="1" dirty="0"/>
              <a:t>Data transformation</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524315"/>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Frequently, we will reach the data transformation stage after some initial data cleaning, but it is entirely possible that our dataset is </a:t>
            </a:r>
            <a:r>
              <a:rPr lang="en-GB" b="1" dirty="0">
                <a:latin typeface="Tahoma" panose="020B0604030504040204" pitchFamily="34" charset="0"/>
                <a:ea typeface="Tahoma" panose="020B0604030504040204" pitchFamily="34" charset="0"/>
                <a:cs typeface="Tahoma" panose="020B0604030504040204" pitchFamily="34" charset="0"/>
              </a:rPr>
              <a:t>unusable</a:t>
            </a:r>
            <a:r>
              <a:rPr lang="en-GB" dirty="0">
                <a:latin typeface="Tahoma" panose="020B0604030504040204" pitchFamily="34" charset="0"/>
                <a:ea typeface="Tahoma" panose="020B0604030504040204" pitchFamily="34" charset="0"/>
                <a:cs typeface="Tahoma" panose="020B0604030504040204" pitchFamily="34" charset="0"/>
              </a:rPr>
              <a:t> in its current shape, and we must </a:t>
            </a:r>
            <a:r>
              <a:rPr lang="en-GB" b="1" dirty="0">
                <a:latin typeface="Tahoma" panose="020B0604030504040204" pitchFamily="34" charset="0"/>
                <a:ea typeface="Tahoma" panose="020B0604030504040204" pitchFamily="34" charset="0"/>
                <a:cs typeface="Tahoma" panose="020B0604030504040204" pitchFamily="34" charset="0"/>
              </a:rPr>
              <a:t>restructure</a:t>
            </a:r>
            <a:r>
              <a:rPr lang="en-GB" dirty="0">
                <a:latin typeface="Tahoma" panose="020B0604030504040204" pitchFamily="34" charset="0"/>
                <a:ea typeface="Tahoma" panose="020B0604030504040204" pitchFamily="34" charset="0"/>
                <a:cs typeface="Tahoma" panose="020B0604030504040204" pitchFamily="34" charset="0"/>
              </a:rPr>
              <a:t> it before attempting to do any data cleaning.</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We mainly focus on changing our </a:t>
            </a:r>
            <a:r>
              <a:rPr lang="en-GB" b="1" dirty="0">
                <a:latin typeface="Tahoma" panose="020B0604030504040204" pitchFamily="34" charset="0"/>
                <a:ea typeface="Tahoma" panose="020B0604030504040204" pitchFamily="34" charset="0"/>
                <a:cs typeface="Tahoma" panose="020B0604030504040204" pitchFamily="34" charset="0"/>
              </a:rPr>
              <a:t>data’s structure</a:t>
            </a:r>
            <a:r>
              <a:rPr lang="en-GB" dirty="0">
                <a:latin typeface="Tahoma" panose="020B0604030504040204" pitchFamily="34" charset="0"/>
                <a:ea typeface="Tahoma" panose="020B0604030504040204" pitchFamily="34" charset="0"/>
                <a:cs typeface="Tahoma" panose="020B0604030504040204" pitchFamily="34" charset="0"/>
              </a:rPr>
              <a:t> to facilitate our </a:t>
            </a:r>
            <a:r>
              <a:rPr lang="en-GB" b="1" dirty="0">
                <a:latin typeface="Tahoma" panose="020B0604030504040204" pitchFamily="34" charset="0"/>
                <a:ea typeface="Tahoma" panose="020B0604030504040204" pitchFamily="34" charset="0"/>
                <a:cs typeface="Tahoma" panose="020B0604030504040204" pitchFamily="34" charset="0"/>
              </a:rPr>
              <a:t>downstream</a:t>
            </a:r>
            <a:r>
              <a:rPr lang="en-GB" dirty="0">
                <a:latin typeface="Tahoma" panose="020B0604030504040204" pitchFamily="34" charset="0"/>
                <a:ea typeface="Tahoma" panose="020B0604030504040204" pitchFamily="34" charset="0"/>
                <a:cs typeface="Tahoma" panose="020B0604030504040204" pitchFamily="34" charset="0"/>
              </a:rPr>
              <a:t> analyses; this usually involves changing which data goes along the rows and which goes down the columns.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Most data we will find is either in a </a:t>
            </a:r>
            <a:r>
              <a:rPr lang="en-GB" b="1" dirty="0">
                <a:latin typeface="Tahoma" panose="020B0604030504040204" pitchFamily="34" charset="0"/>
                <a:ea typeface="Tahoma" panose="020B0604030504040204" pitchFamily="34" charset="0"/>
                <a:cs typeface="Tahoma" panose="020B0604030504040204" pitchFamily="34" charset="0"/>
              </a:rPr>
              <a:t>wide</a:t>
            </a:r>
            <a:r>
              <a:rPr lang="en-GB" dirty="0">
                <a:latin typeface="Tahoma" panose="020B0604030504040204" pitchFamily="34" charset="0"/>
                <a:ea typeface="Tahoma" panose="020B0604030504040204" pitchFamily="34" charset="0"/>
                <a:cs typeface="Tahoma" panose="020B0604030504040204" pitchFamily="34" charset="0"/>
              </a:rPr>
              <a:t> format or a </a:t>
            </a:r>
            <a:r>
              <a:rPr lang="en-GB" b="1" dirty="0">
                <a:latin typeface="Tahoma" panose="020B0604030504040204" pitchFamily="34" charset="0"/>
                <a:ea typeface="Tahoma" panose="020B0604030504040204" pitchFamily="34" charset="0"/>
                <a:cs typeface="Tahoma" panose="020B0604030504040204" pitchFamily="34" charset="0"/>
              </a:rPr>
              <a:t>long</a:t>
            </a:r>
            <a:r>
              <a:rPr lang="en-GB" dirty="0">
                <a:latin typeface="Tahoma" panose="020B0604030504040204" pitchFamily="34" charset="0"/>
                <a:ea typeface="Tahoma" panose="020B0604030504040204" pitchFamily="34" charset="0"/>
                <a:cs typeface="Tahoma" panose="020B0604030504040204" pitchFamily="34" charset="0"/>
              </a:rPr>
              <a:t> format; each of these formats has its merits, and it’s important to know which one we will need for our analysis.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Often, people will record and present data in the wide format, but there are certain visualizations that require the data to be in the long format.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wide format is preferred for analysis and database design, while the long format is considered poor design because each column should be its own data type and have a singular meaning. When building an API, the long format may be chosen if flexibility is required.</a:t>
            </a:r>
          </a:p>
        </p:txBody>
      </p:sp>
    </p:spTree>
    <p:extLst>
      <p:ext uri="{BB962C8B-B14F-4D97-AF65-F5344CB8AC3E}">
        <p14:creationId xmlns:p14="http://schemas.microsoft.com/office/powerpoint/2010/main" val="184551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3647152"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Wide vs Long format</a:t>
            </a: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2" y="1524177"/>
            <a:ext cx="7409794" cy="3491971"/>
          </a:xfrm>
          <a:prstGeom prst="rect">
            <a:avLst/>
          </a:prstGeom>
        </p:spPr>
      </p:pic>
    </p:spTree>
    <p:extLst>
      <p:ext uri="{BB962C8B-B14F-4D97-AF65-F5344CB8AC3E}">
        <p14:creationId xmlns:p14="http://schemas.microsoft.com/office/powerpoint/2010/main" val="158380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2686376" cy="523220"/>
          </a:xfrm>
          <a:prstGeom prst="rect">
            <a:avLst/>
          </a:prstGeom>
          <a:noFill/>
        </p:spPr>
        <p:txBody>
          <a:bodyPr wrap="none" rtlCol="0">
            <a:spAutoFit/>
          </a:bodyPr>
          <a:lstStyle/>
          <a:p>
            <a:r>
              <a:rPr lang="en-GB" sz="2800" b="1" dirty="0"/>
              <a:t>Data enrichment</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970318"/>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When we’re looking to enrich the data, we can either merge new data with the original data (by appending new rows or columns) or use the original data to create new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following are ways to enhance our data using the original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Adding new columns</a:t>
            </a:r>
            <a:r>
              <a:rPr lang="en-GB" dirty="0">
                <a:latin typeface="Tahoma" panose="020B0604030504040204" pitchFamily="34" charset="0"/>
                <a:ea typeface="Tahoma" panose="020B0604030504040204" pitchFamily="34" charset="0"/>
                <a:cs typeface="Tahoma" panose="020B0604030504040204" pitchFamily="34" charset="0"/>
              </a:rPr>
              <a:t>: Using functions on the data from existing columns to create new values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Binning</a:t>
            </a:r>
            <a:r>
              <a:rPr lang="en-GB" dirty="0">
                <a:latin typeface="Tahoma" panose="020B0604030504040204" pitchFamily="34" charset="0"/>
                <a:ea typeface="Tahoma" panose="020B0604030504040204" pitchFamily="34" charset="0"/>
                <a:cs typeface="Tahoma" panose="020B0604030504040204" pitchFamily="34" charset="0"/>
              </a:rPr>
              <a:t>: Turning continuous data or discrete data with many distinct values into range buckets, which makes the column discrete while letting us control the number of possible values in the column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Aggregating</a:t>
            </a:r>
            <a:r>
              <a:rPr lang="en-GB" dirty="0">
                <a:latin typeface="Tahoma" panose="020B0604030504040204" pitchFamily="34" charset="0"/>
                <a:ea typeface="Tahoma" panose="020B0604030504040204" pitchFamily="34" charset="0"/>
                <a:cs typeface="Tahoma" panose="020B0604030504040204" pitchFamily="34" charset="0"/>
              </a:rPr>
              <a:t>: Rolling up the data and summarizing it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Resampling</a:t>
            </a:r>
            <a:r>
              <a:rPr lang="en-GB" dirty="0">
                <a:latin typeface="Tahoma" panose="020B0604030504040204" pitchFamily="34" charset="0"/>
                <a:ea typeface="Tahoma" panose="020B0604030504040204" pitchFamily="34" charset="0"/>
                <a:cs typeface="Tahoma" panose="020B0604030504040204" pitchFamily="34" charset="0"/>
              </a:rPr>
              <a:t>: Aggregating time series data at specific intervals</a:t>
            </a:r>
          </a:p>
        </p:txBody>
      </p:sp>
    </p:spTree>
    <p:extLst>
      <p:ext uri="{BB962C8B-B14F-4D97-AF65-F5344CB8AC3E}">
        <p14:creationId xmlns:p14="http://schemas.microsoft.com/office/powerpoint/2010/main" val="88676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3080972" cy="523220"/>
          </a:xfrm>
          <a:prstGeom prst="rect">
            <a:avLst/>
          </a:prstGeom>
          <a:noFill/>
        </p:spPr>
        <p:txBody>
          <a:bodyPr wrap="none" rtlCol="0">
            <a:spAutoFit/>
          </a:bodyPr>
          <a:lstStyle/>
          <a:p>
            <a:r>
              <a:rPr lang="en-GB" sz="2800" b="1" dirty="0"/>
              <a:t>Data Normalization</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646331"/>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Also referred to as </a:t>
            </a:r>
            <a:r>
              <a:rPr lang="en-GB" b="1" dirty="0">
                <a:latin typeface="Tahoma" panose="020B0604030504040204" pitchFamily="34" charset="0"/>
                <a:ea typeface="Tahoma" panose="020B0604030504040204" pitchFamily="34" charset="0"/>
                <a:cs typeface="Tahoma" panose="020B0604030504040204" pitchFamily="34" charset="0"/>
              </a:rPr>
              <a:t>Column Normalization</a:t>
            </a:r>
            <a:r>
              <a:rPr lang="en-GB" dirty="0">
                <a:latin typeface="Tahoma" panose="020B0604030504040204" pitchFamily="34" charset="0"/>
                <a:ea typeface="Tahoma" panose="020B0604030504040204" pitchFamily="34" charset="0"/>
                <a:cs typeface="Tahoma" panose="020B0604030504040204" pitchFamily="34" charset="0"/>
              </a:rPr>
              <a:t>. Data Normalization usually means to scale a variable to have a value between 0 and 1, and we can achieve that by using the following formula:</a:t>
            </a:r>
          </a:p>
        </p:txBody>
      </p:sp>
      <p:pic>
        <p:nvPicPr>
          <p:cNvPr id="5" name="Picture 4">
            <a:extLst>
              <a:ext uri="{FF2B5EF4-FFF2-40B4-BE49-F238E27FC236}">
                <a16:creationId xmlns:a16="http://schemas.microsoft.com/office/drawing/2014/main" id="{2C66B64A-18DA-7740-BAC3-289A85957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815" y="2152358"/>
            <a:ext cx="3686906" cy="1327286"/>
          </a:xfrm>
          <a:prstGeom prst="rect">
            <a:avLst/>
          </a:prstGeom>
        </p:spPr>
      </p:pic>
      <p:sp>
        <p:nvSpPr>
          <p:cNvPr id="9" name="TextBox 8">
            <a:extLst>
              <a:ext uri="{FF2B5EF4-FFF2-40B4-BE49-F238E27FC236}">
                <a16:creationId xmlns:a16="http://schemas.microsoft.com/office/drawing/2014/main" id="{D9080BD9-6A3B-8C44-89A2-417F589FD54A}"/>
              </a:ext>
            </a:extLst>
          </p:cNvPr>
          <p:cNvSpPr txBox="1"/>
          <p:nvPr/>
        </p:nvSpPr>
        <p:spPr>
          <a:xfrm>
            <a:off x="1028700" y="3799242"/>
            <a:ext cx="10938510" cy="2031325"/>
          </a:xfrm>
          <a:prstGeom prst="rect">
            <a:avLst/>
          </a:prstGeom>
          <a:noFill/>
        </p:spPr>
        <p:txBody>
          <a:bodyPr wrap="square" rtlCol="0">
            <a:spAutoFit/>
          </a:bodyPr>
          <a:lstStyle/>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Let us consider a list of </a:t>
            </a:r>
            <a:r>
              <a:rPr lang="en-GB" dirty="0" err="1">
                <a:latin typeface="Tahoma" panose="020B0604030504040204" pitchFamily="34" charset="0"/>
                <a:ea typeface="Tahoma" panose="020B0604030504040204" pitchFamily="34" charset="0"/>
                <a:cs typeface="Tahoma" panose="020B0604030504040204" pitchFamily="34" charset="0"/>
              </a:rPr>
              <a:t>numberic</a:t>
            </a:r>
            <a:r>
              <a:rPr lang="en-GB" dirty="0">
                <a:latin typeface="Tahoma" panose="020B0604030504040204" pitchFamily="34" charset="0"/>
                <a:ea typeface="Tahoma" panose="020B0604030504040204" pitchFamily="34" charset="0"/>
                <a:cs typeface="Tahoma" panose="020B0604030504040204" pitchFamily="34" charset="0"/>
              </a:rPr>
              <a:t> values, x[] = </a:t>
            </a:r>
            <a:r>
              <a:rPr lang="en-GB" sz="1600" dirty="0">
                <a:latin typeface="Tahoma" panose="020B0604030504040204" pitchFamily="34" charset="0"/>
                <a:ea typeface="Tahoma" panose="020B0604030504040204" pitchFamily="34" charset="0"/>
                <a:cs typeface="Tahoma" panose="020B0604030504040204" pitchFamily="34" charset="0"/>
              </a:rPr>
              <a:t>[3.5, 3.0, 3.2, 3.1, 3.6, 3.7, 3.4, 3.4, 2.9, 2.7]</a:t>
            </a:r>
          </a:p>
          <a:p>
            <a:r>
              <a:rPr lang="en-GB" dirty="0">
                <a:latin typeface="Tahoma" panose="020B0604030504040204" pitchFamily="34" charset="0"/>
                <a:ea typeface="Tahoma" panose="020B0604030504040204" pitchFamily="34" charset="0"/>
                <a:cs typeface="Tahoma" panose="020B0604030504040204" pitchFamily="34" charset="0"/>
              </a:rPr>
              <a:t>    and apply data normalization using above equation as follows,</a:t>
            </a:r>
          </a:p>
          <a:p>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    x max = </a:t>
            </a:r>
            <a:r>
              <a:rPr lang="it-IT" dirty="0" err="1">
                <a:latin typeface="Tahoma" panose="020B0604030504040204" pitchFamily="34" charset="0"/>
                <a:ea typeface="Tahoma" panose="020B0604030504040204" pitchFamily="34" charset="0"/>
                <a:cs typeface="Tahoma" panose="020B0604030504040204" pitchFamily="34" charset="0"/>
              </a:rPr>
              <a:t>max</a:t>
            </a:r>
            <a:r>
              <a:rPr lang="it-IT" dirty="0">
                <a:latin typeface="Tahoma" panose="020B0604030504040204" pitchFamily="34" charset="0"/>
                <a:ea typeface="Tahoma" panose="020B0604030504040204" pitchFamily="34" charset="0"/>
                <a:cs typeface="Tahoma" panose="020B0604030504040204" pitchFamily="34" charset="0"/>
              </a:rPr>
              <a:t>(</a:t>
            </a:r>
            <a:r>
              <a:rPr lang="it-IT" dirty="0" err="1">
                <a:latin typeface="Tahoma" panose="020B0604030504040204" pitchFamily="34" charset="0"/>
                <a:ea typeface="Tahoma" panose="020B0604030504040204" pitchFamily="34" charset="0"/>
                <a:cs typeface="Tahoma" panose="020B0604030504040204" pitchFamily="34" charset="0"/>
              </a:rPr>
              <a:t>numAry</a:t>
            </a:r>
            <a:r>
              <a:rPr lang="it-IT" dirty="0">
                <a:latin typeface="Tahoma" panose="020B0604030504040204" pitchFamily="34" charset="0"/>
                <a:ea typeface="Tahoma" panose="020B0604030504040204" pitchFamily="34" charset="0"/>
                <a:cs typeface="Tahoma" panose="020B0604030504040204" pitchFamily="34" charset="0"/>
              </a:rPr>
              <a:t>) = 3.7</a:t>
            </a:r>
          </a:p>
          <a:p>
            <a:r>
              <a:rPr lang="it-IT" dirty="0">
                <a:latin typeface="Tahoma" panose="020B0604030504040204" pitchFamily="34" charset="0"/>
                <a:ea typeface="Tahoma" panose="020B0604030504040204" pitchFamily="34" charset="0"/>
                <a:cs typeface="Tahoma" panose="020B0604030504040204" pitchFamily="34" charset="0"/>
              </a:rPr>
              <a:t>    x </a:t>
            </a:r>
            <a:r>
              <a:rPr lang="it-IT" dirty="0" err="1">
                <a:latin typeface="Tahoma" panose="020B0604030504040204" pitchFamily="34" charset="0"/>
                <a:ea typeface="Tahoma" panose="020B0604030504040204" pitchFamily="34" charset="0"/>
                <a:cs typeface="Tahoma" panose="020B0604030504040204" pitchFamily="34" charset="0"/>
              </a:rPr>
              <a:t>min</a:t>
            </a:r>
            <a:r>
              <a:rPr lang="it-IT" dirty="0">
                <a:latin typeface="Tahoma" panose="020B0604030504040204" pitchFamily="34" charset="0"/>
                <a:ea typeface="Tahoma" panose="020B0604030504040204" pitchFamily="34" charset="0"/>
                <a:cs typeface="Tahoma" panose="020B0604030504040204" pitchFamily="34" charset="0"/>
              </a:rPr>
              <a:t> = </a:t>
            </a:r>
            <a:r>
              <a:rPr lang="it-IT" dirty="0" err="1">
                <a:latin typeface="Tahoma" panose="020B0604030504040204" pitchFamily="34" charset="0"/>
                <a:ea typeface="Tahoma" panose="020B0604030504040204" pitchFamily="34" charset="0"/>
                <a:cs typeface="Tahoma" panose="020B0604030504040204" pitchFamily="34" charset="0"/>
              </a:rPr>
              <a:t>min</a:t>
            </a:r>
            <a:r>
              <a:rPr lang="it-IT" dirty="0">
                <a:latin typeface="Tahoma" panose="020B0604030504040204" pitchFamily="34" charset="0"/>
                <a:ea typeface="Tahoma" panose="020B0604030504040204" pitchFamily="34" charset="0"/>
                <a:cs typeface="Tahoma" panose="020B0604030504040204" pitchFamily="34" charset="0"/>
              </a:rPr>
              <a:t>(</a:t>
            </a:r>
            <a:r>
              <a:rPr lang="it-IT" dirty="0" err="1">
                <a:latin typeface="Tahoma" panose="020B0604030504040204" pitchFamily="34" charset="0"/>
                <a:ea typeface="Tahoma" panose="020B0604030504040204" pitchFamily="34" charset="0"/>
                <a:cs typeface="Tahoma" panose="020B0604030504040204" pitchFamily="34" charset="0"/>
              </a:rPr>
              <a:t>numAry</a:t>
            </a:r>
            <a:r>
              <a:rPr lang="it-IT" dirty="0">
                <a:latin typeface="Tahoma" panose="020B0604030504040204" pitchFamily="34" charset="0"/>
                <a:ea typeface="Tahoma" panose="020B0604030504040204" pitchFamily="34" charset="0"/>
                <a:cs typeface="Tahoma" panose="020B0604030504040204" pitchFamily="34" charset="0"/>
              </a:rPr>
              <a:t>) = 2.7 </a:t>
            </a:r>
          </a:p>
          <a:p>
            <a:r>
              <a:rPr lang="it-IT" dirty="0">
                <a:latin typeface="Tahoma" panose="020B0604030504040204" pitchFamily="34" charset="0"/>
                <a:ea typeface="Tahoma" panose="020B0604030504040204" pitchFamily="34" charset="0"/>
                <a:cs typeface="Tahoma" panose="020B0604030504040204" pitchFamily="34" charset="0"/>
              </a:rPr>
              <a:t>    x[] new = [0.7, 0.2, 0.5, 0.3, 0.8, 1.0, 0.6, 0.6, 0.1, 0.0]</a:t>
            </a: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912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006225"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Data Standardization</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646331"/>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Standardization transforms data to have a mean of zero and a standard deviation of 1. Data points can be standardized with the following formula:</a:t>
            </a:r>
          </a:p>
        </p:txBody>
      </p:sp>
      <p:pic>
        <p:nvPicPr>
          <p:cNvPr id="5" name="Picture 4">
            <a:extLst>
              <a:ext uri="{FF2B5EF4-FFF2-40B4-BE49-F238E27FC236}">
                <a16:creationId xmlns:a16="http://schemas.microsoft.com/office/drawing/2014/main" id="{2C66B64A-18DA-7740-BAC3-289A85957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90" y="2152358"/>
            <a:ext cx="2619643" cy="1327286"/>
          </a:xfrm>
          <a:prstGeom prst="rect">
            <a:avLst/>
          </a:prstGeom>
        </p:spPr>
      </p:pic>
      <p:sp>
        <p:nvSpPr>
          <p:cNvPr id="9" name="TextBox 8">
            <a:extLst>
              <a:ext uri="{FF2B5EF4-FFF2-40B4-BE49-F238E27FC236}">
                <a16:creationId xmlns:a16="http://schemas.microsoft.com/office/drawing/2014/main" id="{D9080BD9-6A3B-8C44-89A2-417F589FD54A}"/>
              </a:ext>
            </a:extLst>
          </p:cNvPr>
          <p:cNvSpPr txBox="1"/>
          <p:nvPr/>
        </p:nvSpPr>
        <p:spPr>
          <a:xfrm>
            <a:off x="1028700" y="3799242"/>
            <a:ext cx="10938510" cy="1754326"/>
          </a:xfrm>
          <a:prstGeom prst="rect">
            <a:avLst/>
          </a:prstGeom>
          <a:noFill/>
        </p:spPr>
        <p:txBody>
          <a:bodyPr wrap="square" rtlCol="0">
            <a:spAutoFit/>
          </a:bodyPr>
          <a:lstStyle/>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Let us consider a list of </a:t>
            </a:r>
            <a:r>
              <a:rPr lang="en-GB" dirty="0" err="1">
                <a:latin typeface="Tahoma" panose="020B0604030504040204" pitchFamily="34" charset="0"/>
                <a:ea typeface="Tahoma" panose="020B0604030504040204" pitchFamily="34" charset="0"/>
                <a:cs typeface="Tahoma" panose="020B0604030504040204" pitchFamily="34" charset="0"/>
              </a:rPr>
              <a:t>numberic</a:t>
            </a:r>
            <a:r>
              <a:rPr lang="en-GB" dirty="0">
                <a:latin typeface="Tahoma" panose="020B0604030504040204" pitchFamily="34" charset="0"/>
                <a:ea typeface="Tahoma" panose="020B0604030504040204" pitchFamily="34" charset="0"/>
                <a:cs typeface="Tahoma" panose="020B0604030504040204" pitchFamily="34" charset="0"/>
              </a:rPr>
              <a:t> values, x[] = </a:t>
            </a:r>
            <a:r>
              <a:rPr lang="en-GB" sz="1600" dirty="0">
                <a:latin typeface="Tahoma" panose="020B0604030504040204" pitchFamily="34" charset="0"/>
                <a:ea typeface="Tahoma" panose="020B0604030504040204" pitchFamily="34" charset="0"/>
                <a:cs typeface="Tahoma" panose="020B0604030504040204" pitchFamily="34" charset="0"/>
              </a:rPr>
              <a:t>[3.5, 3.0, 3.2, 3.1, 3.6, 3.7, 3.4, 3.4, 2.9, 2.7]</a:t>
            </a:r>
          </a:p>
          <a:p>
            <a:r>
              <a:rPr lang="en-GB" dirty="0">
                <a:latin typeface="Tahoma" panose="020B0604030504040204" pitchFamily="34" charset="0"/>
                <a:ea typeface="Tahoma" panose="020B0604030504040204" pitchFamily="34" charset="0"/>
                <a:cs typeface="Tahoma" panose="020B0604030504040204" pitchFamily="34" charset="0"/>
              </a:rPr>
              <a:t>    and apply data standardization using above equation as follows,</a:t>
            </a:r>
          </a:p>
          <a:p>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    x̄ = mean(x[]) = 3.25 </a:t>
            </a:r>
          </a:p>
          <a:p>
            <a:r>
              <a:rPr lang="en-GB" dirty="0">
                <a:latin typeface="Tahoma" panose="020B0604030504040204" pitchFamily="34" charset="0"/>
                <a:ea typeface="Tahoma" panose="020B0604030504040204" pitchFamily="34" charset="0"/>
                <a:cs typeface="Tahoma" panose="020B0604030504040204" pitchFamily="34" charset="0"/>
              </a:rPr>
              <a:t>    S = standard deviation(x[]) = 0.32403703492039304</a:t>
            </a:r>
            <a:r>
              <a:rPr lang="it-IT" dirty="0">
                <a:latin typeface="Tahoma" panose="020B0604030504040204" pitchFamily="34" charset="0"/>
                <a:ea typeface="Tahoma" panose="020B0604030504040204" pitchFamily="34" charset="0"/>
                <a:cs typeface="Tahoma" panose="020B0604030504040204" pitchFamily="34" charset="0"/>
              </a:rPr>
              <a:t> </a:t>
            </a:r>
          </a:p>
          <a:p>
            <a:r>
              <a:rPr lang="it-IT" dirty="0">
                <a:latin typeface="Tahoma" panose="020B0604030504040204" pitchFamily="34" charset="0"/>
                <a:ea typeface="Tahoma" panose="020B0604030504040204" pitchFamily="34" charset="0"/>
                <a:cs typeface="Tahoma" panose="020B0604030504040204" pitchFamily="34" charset="0"/>
              </a:rPr>
              <a:t>    x[] new = [0.77, -0.77, -0.15, -0.46, 1.08, 1.38, 0.46, 0.46, -1.0, -1.6]</a:t>
            </a: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0E0B2759-E17F-2C44-9F79-4C1B753EC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2514" y="2037859"/>
            <a:ext cx="3485886" cy="1707268"/>
          </a:xfrm>
          <a:prstGeom prst="rect">
            <a:avLst/>
          </a:prstGeom>
        </p:spPr>
      </p:pic>
      <p:sp>
        <p:nvSpPr>
          <p:cNvPr id="4" name="TextBox 3">
            <a:extLst>
              <a:ext uri="{FF2B5EF4-FFF2-40B4-BE49-F238E27FC236}">
                <a16:creationId xmlns:a16="http://schemas.microsoft.com/office/drawing/2014/main" id="{8BB5DAC2-A998-E549-A4CB-6765AE94C488}"/>
              </a:ext>
            </a:extLst>
          </p:cNvPr>
          <p:cNvSpPr txBox="1"/>
          <p:nvPr/>
        </p:nvSpPr>
        <p:spPr>
          <a:xfrm>
            <a:off x="1721990" y="3441609"/>
            <a:ext cx="2979918" cy="369332"/>
          </a:xfrm>
          <a:prstGeom prst="rect">
            <a:avLst/>
          </a:prstGeom>
          <a:noFill/>
        </p:spPr>
        <p:txBody>
          <a:bodyPr wrap="none" rtlCol="0">
            <a:spAutoFit/>
          </a:bodyPr>
          <a:lstStyle/>
          <a:p>
            <a:r>
              <a:rPr lang="en-GB" dirty="0"/>
              <a:t>Where S is standard deviation</a:t>
            </a:r>
          </a:p>
        </p:txBody>
      </p:sp>
    </p:spTree>
    <p:extLst>
      <p:ext uri="{BB962C8B-B14F-4D97-AF65-F5344CB8AC3E}">
        <p14:creationId xmlns:p14="http://schemas.microsoft.com/office/powerpoint/2010/main" val="373278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3684022"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Data Normalization</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1200329"/>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What we meant by standard deviation by 1 is all the points will lie between -1</a:t>
            </a:r>
            <a:r>
              <a:rPr lang="el-GR" dirty="0">
                <a:latin typeface="Tahoma" panose="020B0604030504040204" pitchFamily="34" charset="0"/>
                <a:ea typeface="Tahoma" panose="020B0604030504040204" pitchFamily="34" charset="0"/>
                <a:cs typeface="Tahoma" panose="020B0604030504040204" pitchFamily="34" charset="0"/>
              </a:rPr>
              <a:t>σ </a:t>
            </a:r>
            <a:r>
              <a:rPr lang="en-GB" dirty="0">
                <a:latin typeface="Tahoma" panose="020B0604030504040204" pitchFamily="34" charset="0"/>
                <a:ea typeface="Tahoma" panose="020B0604030504040204" pitchFamily="34" charset="0"/>
                <a:cs typeface="Tahoma" panose="020B0604030504040204" pitchFamily="34" charset="0"/>
              </a:rPr>
              <a:t>and 1</a:t>
            </a:r>
            <a:r>
              <a:rPr lang="el-GR" dirty="0">
                <a:latin typeface="Tahoma" panose="020B0604030504040204" pitchFamily="34" charset="0"/>
                <a:ea typeface="Tahoma" panose="020B0604030504040204" pitchFamily="34" charset="0"/>
                <a:cs typeface="Tahoma" panose="020B0604030504040204" pitchFamily="34" charset="0"/>
              </a:rPr>
              <a:t>σ</a:t>
            </a:r>
            <a:r>
              <a:rPr lang="en-US" dirty="0">
                <a:latin typeface="Tahoma" panose="020B0604030504040204" pitchFamily="34" charset="0"/>
                <a:ea typeface="Tahoma" panose="020B0604030504040204" pitchFamily="34" charset="0"/>
                <a:cs typeface="Tahoma" panose="020B0604030504040204" pitchFamily="34" charset="0"/>
              </a:rPr>
              <a:t>(as shown below)</a:t>
            </a:r>
            <a:r>
              <a:rPr lang="el-GR"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As 68% of the values lie within one standard deviation of the mean. Here we can say that one standard deviation is between -1.5 and 1.5. </a:t>
            </a:r>
          </a:p>
        </p:txBody>
      </p:sp>
      <p:pic>
        <p:nvPicPr>
          <p:cNvPr id="5" name="Picture 4">
            <a:extLst>
              <a:ext uri="{FF2B5EF4-FFF2-40B4-BE49-F238E27FC236}">
                <a16:creationId xmlns:a16="http://schemas.microsoft.com/office/drawing/2014/main" id="{2C66B64A-18DA-7740-BAC3-289A85957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210" y="2557327"/>
            <a:ext cx="4564675" cy="2269296"/>
          </a:xfrm>
          <a:prstGeom prst="rect">
            <a:avLst/>
          </a:prstGeom>
        </p:spPr>
      </p:pic>
      <p:sp>
        <p:nvSpPr>
          <p:cNvPr id="9" name="TextBox 8">
            <a:extLst>
              <a:ext uri="{FF2B5EF4-FFF2-40B4-BE49-F238E27FC236}">
                <a16:creationId xmlns:a16="http://schemas.microsoft.com/office/drawing/2014/main" id="{D9080BD9-6A3B-8C44-89A2-417F589FD54A}"/>
              </a:ext>
            </a:extLst>
          </p:cNvPr>
          <p:cNvSpPr txBox="1"/>
          <p:nvPr/>
        </p:nvSpPr>
        <p:spPr>
          <a:xfrm>
            <a:off x="1028700" y="4840251"/>
            <a:ext cx="10938510" cy="923330"/>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Column Standardization is also called as Mean </a:t>
            </a:r>
            <a:r>
              <a:rPr lang="en-GB" dirty="0" err="1">
                <a:latin typeface="Tahoma" panose="020B0604030504040204" pitchFamily="34" charset="0"/>
                <a:ea typeface="Tahoma" panose="020B0604030504040204" pitchFamily="34" charset="0"/>
                <a:cs typeface="Tahoma" panose="020B0604030504040204" pitchFamily="34" charset="0"/>
              </a:rPr>
              <a:t>Centering</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Sometimes it’s also known as z-score.</a:t>
            </a:r>
            <a:endParaRPr lang="it-IT"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133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842992"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Encoding categorical data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483858"/>
            <a:ext cx="10938510" cy="3139321"/>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There are some algorithms that can work well with categorical data, such as decision trees. But most machine learning algorithms cannot operate directly with categorical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These algorithms require the input and output both to be in numerical form. If the output to be predicted is categorical, then after prediction we convert them back to categorical data from numerical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There are three simple methods of encoding categorical data:</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Replacing</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Label Encoding</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One-Hot Encoding</a:t>
            </a:r>
          </a:p>
        </p:txBody>
      </p:sp>
    </p:spTree>
    <p:extLst>
      <p:ext uri="{BB962C8B-B14F-4D97-AF65-F5344CB8AC3E}">
        <p14:creationId xmlns:p14="http://schemas.microsoft.com/office/powerpoint/2010/main" val="412199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842992"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Encoding categorical data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115366" y="1276140"/>
            <a:ext cx="10862269" cy="6186309"/>
          </a:xfrm>
          <a:prstGeom prst="rect">
            <a:avLst/>
          </a:prstGeom>
          <a:noFill/>
        </p:spPr>
        <p:txBody>
          <a:bodyPr wrap="square" rtlCol="0">
            <a:spAutoFit/>
          </a:bodyPr>
          <a:lstStyle/>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Replacing</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This is a technique in which we replace the categorical data with a number.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This is a simple manual replacement and does not involve much logical processing</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Label encoding</a:t>
            </a:r>
            <a:r>
              <a:rPr lang="en-GB"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This is a technique in which we replace each value in a categorical column with numbers from 0 to N-1. For example, say we've got a list of employee names in a column. After performing label encoding, each employee name will be assigned a numeric label.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Label encoding is the best method to use for </a:t>
            </a:r>
            <a:r>
              <a:rPr lang="en-GB" b="1" dirty="0">
                <a:latin typeface="Tahoma" panose="020B0604030504040204" pitchFamily="34" charset="0"/>
                <a:ea typeface="Tahoma" panose="020B0604030504040204" pitchFamily="34" charset="0"/>
                <a:cs typeface="Tahoma" panose="020B0604030504040204" pitchFamily="34" charset="0"/>
              </a:rPr>
              <a:t>ordinal data</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a:t>
            </a:r>
            <a:r>
              <a:rPr lang="en-GB" dirty="0" err="1">
                <a:latin typeface="Tahoma" panose="020B0604030504040204" pitchFamily="34" charset="0"/>
                <a:ea typeface="Tahoma" panose="020B0604030504040204" pitchFamily="34" charset="0"/>
                <a:cs typeface="Tahoma" panose="020B0604030504040204" pitchFamily="34" charset="0"/>
              </a:rPr>
              <a:t>scikit</a:t>
            </a:r>
            <a:r>
              <a:rPr lang="en-GB" dirty="0">
                <a:latin typeface="Tahoma" panose="020B0604030504040204" pitchFamily="34" charset="0"/>
                <a:ea typeface="Tahoma" panose="020B0604030504040204" pitchFamily="34" charset="0"/>
                <a:cs typeface="Tahoma" panose="020B0604030504040204" pitchFamily="34" charset="0"/>
              </a:rPr>
              <a:t>-learn library provides </a:t>
            </a:r>
            <a:r>
              <a:rPr lang="en-GB" b="1" dirty="0" err="1">
                <a:latin typeface="Tahoma" panose="020B0604030504040204" pitchFamily="34" charset="0"/>
                <a:ea typeface="Tahoma" panose="020B0604030504040204" pitchFamily="34" charset="0"/>
                <a:cs typeface="Tahoma" panose="020B0604030504040204" pitchFamily="34" charset="0"/>
              </a:rPr>
              <a:t>LabelEncoder</a:t>
            </a:r>
            <a:r>
              <a:rPr lang="en-GB" b="1" dirty="0">
                <a:latin typeface="Tahoma" panose="020B0604030504040204" pitchFamily="34" charset="0"/>
                <a:ea typeface="Tahoma" panose="020B0604030504040204" pitchFamily="34" charset="0"/>
                <a:cs typeface="Tahoma" panose="020B0604030504040204" pitchFamily="34" charset="0"/>
              </a:rPr>
              <a:t>()</a:t>
            </a:r>
            <a:r>
              <a:rPr lang="en-GB" dirty="0">
                <a:latin typeface="Tahoma" panose="020B0604030504040204" pitchFamily="34" charset="0"/>
                <a:ea typeface="Tahoma" panose="020B0604030504040204" pitchFamily="34" charset="0"/>
                <a:cs typeface="Tahoma" panose="020B0604030504040204" pitchFamily="34" charset="0"/>
              </a:rPr>
              <a:t>, which helps with label encoding.</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One hot encoding</a:t>
            </a:r>
            <a:r>
              <a:rPr lang="en-GB"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Here, the label-encoded data is further divided into n number of columns. Here, n denotes the total number of unique labels generated while performing label encoding.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For example, say that three new labels are generated through label encoding. Then, while performing one-hot encoding, the columns will be divided into three parts.</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118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2170787" cy="523220"/>
          </a:xfrm>
          <a:prstGeom prst="rect">
            <a:avLst/>
          </a:prstGeom>
          <a:noFill/>
        </p:spPr>
        <p:txBody>
          <a:bodyPr wrap="none" rtlCol="0">
            <a:spAutoFit/>
          </a:bodyPr>
          <a:lstStyle/>
          <a:p>
            <a:r>
              <a:rPr lang="it-IT" sz="2800" b="1" dirty="0" err="1"/>
              <a:t>Types</a:t>
            </a:r>
            <a:r>
              <a:rPr lang="it-IT" sz="2800" b="1" dirty="0"/>
              <a:t> of data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801314"/>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Having a good understanding of the different data types, also called measurement scales, is a crucial prerequisite for doing </a:t>
            </a:r>
            <a:r>
              <a:rPr lang="en-GB" b="1" dirty="0">
                <a:latin typeface="Tahoma" panose="020B0604030504040204" pitchFamily="34" charset="0"/>
                <a:ea typeface="Tahoma" panose="020B0604030504040204" pitchFamily="34" charset="0"/>
                <a:cs typeface="Tahoma" panose="020B0604030504040204" pitchFamily="34" charset="0"/>
              </a:rPr>
              <a:t>Exploratory Data Analysis</a:t>
            </a:r>
            <a:r>
              <a:rPr lang="en-GB" dirty="0">
                <a:latin typeface="Tahoma" panose="020B0604030504040204" pitchFamily="34" charset="0"/>
                <a:ea typeface="Tahoma" panose="020B0604030504040204" pitchFamily="34" charset="0"/>
                <a:cs typeface="Tahoma" panose="020B0604030504040204" pitchFamily="34" charset="0"/>
              </a:rPr>
              <a:t> (EDA), since you can use certain statistical measurements only for specific data types.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You also need to know which data type you are dealing with to choose the right visualization method.</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err="1">
                <a:latin typeface="Tahoma" panose="020B0604030504040204" pitchFamily="34" charset="0"/>
                <a:ea typeface="Tahoma" panose="020B0604030504040204" pitchFamily="34" charset="0"/>
                <a:cs typeface="Tahoma" panose="020B0604030504040204" pitchFamily="34" charset="0"/>
              </a:rPr>
              <a:t>Think</a:t>
            </a:r>
            <a:r>
              <a:rPr lang="it-IT" dirty="0">
                <a:latin typeface="Tahoma" panose="020B0604030504040204" pitchFamily="34" charset="0"/>
                <a:ea typeface="Tahoma" panose="020B0604030504040204" pitchFamily="34" charset="0"/>
                <a:cs typeface="Tahoma" panose="020B0604030504040204" pitchFamily="34" charset="0"/>
              </a:rPr>
              <a:t> of data </a:t>
            </a:r>
            <a:r>
              <a:rPr lang="it-IT" dirty="0" err="1">
                <a:latin typeface="Tahoma" panose="020B0604030504040204" pitchFamily="34" charset="0"/>
                <a:ea typeface="Tahoma" panose="020B0604030504040204" pitchFamily="34" charset="0"/>
                <a:cs typeface="Tahoma" panose="020B0604030504040204" pitchFamily="34" charset="0"/>
              </a:rPr>
              <a:t>types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as</a:t>
            </a:r>
            <a:r>
              <a:rPr lang="it-IT" dirty="0">
                <a:latin typeface="Tahoma" panose="020B0604030504040204" pitchFamily="34" charset="0"/>
                <a:ea typeface="Tahoma" panose="020B0604030504040204" pitchFamily="34" charset="0"/>
                <a:cs typeface="Tahoma" panose="020B0604030504040204" pitchFamily="34" charset="0"/>
              </a:rPr>
              <a:t> a way to </a:t>
            </a:r>
            <a:r>
              <a:rPr lang="it-IT" dirty="0" err="1">
                <a:latin typeface="Tahoma" panose="020B0604030504040204" pitchFamily="34" charset="0"/>
                <a:ea typeface="Tahoma" panose="020B0604030504040204" pitchFamily="34" charset="0"/>
                <a:cs typeface="Tahoma" panose="020B0604030504040204" pitchFamily="34" charset="0"/>
              </a:rPr>
              <a:t>categorize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different</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types</a:t>
            </a:r>
            <a:r>
              <a:rPr lang="it-IT" dirty="0">
                <a:latin typeface="Tahoma" panose="020B0604030504040204" pitchFamily="34" charset="0"/>
                <a:ea typeface="Tahoma" panose="020B0604030504040204" pitchFamily="34" charset="0"/>
                <a:cs typeface="Tahoma" panose="020B0604030504040204" pitchFamily="34" charset="0"/>
              </a:rPr>
              <a:t> of </a:t>
            </a:r>
            <a:r>
              <a:rPr lang="it-IT" dirty="0" err="1">
                <a:latin typeface="Tahoma" panose="020B0604030504040204" pitchFamily="34" charset="0"/>
                <a:ea typeface="Tahoma" panose="020B0604030504040204" pitchFamily="34" charset="0"/>
                <a:cs typeface="Tahoma" panose="020B0604030504040204" pitchFamily="34" charset="0"/>
              </a:rPr>
              <a:t>variables</a:t>
            </a:r>
            <a:r>
              <a:rPr lang="it-IT" dirty="0">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Taking a broader perspective, data is classified into numerical and categorical data.</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Numerical</a:t>
            </a:r>
            <a:r>
              <a:rPr lang="en-GB" dirty="0">
                <a:latin typeface="Tahoma" panose="020B0604030504040204" pitchFamily="34" charset="0"/>
                <a:ea typeface="Tahoma" panose="020B0604030504040204" pitchFamily="34" charset="0"/>
                <a:cs typeface="Tahoma" panose="020B0604030504040204" pitchFamily="34" charset="0"/>
              </a:rPr>
              <a:t>: As the name suggests, this is numeric data that is quantifiable. Numerical data is further divided into </a:t>
            </a:r>
            <a:r>
              <a:rPr lang="en-GB" b="1" dirty="0">
                <a:latin typeface="Tahoma" panose="020B0604030504040204" pitchFamily="34" charset="0"/>
                <a:ea typeface="Tahoma" panose="020B0604030504040204" pitchFamily="34" charset="0"/>
                <a:cs typeface="Tahoma" panose="020B0604030504040204" pitchFamily="34" charset="0"/>
              </a:rPr>
              <a:t>discrete</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continuous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Categorical</a:t>
            </a:r>
            <a:r>
              <a:rPr lang="en-GB" dirty="0">
                <a:latin typeface="Tahoma" panose="020B0604030504040204" pitchFamily="34" charset="0"/>
                <a:ea typeface="Tahoma" panose="020B0604030504040204" pitchFamily="34" charset="0"/>
                <a:cs typeface="Tahoma" panose="020B0604030504040204" pitchFamily="34" charset="0"/>
              </a:rPr>
              <a:t>: The data is a string or non-numeric data that is qualitative in nature. Categorical</a:t>
            </a:r>
            <a:r>
              <a:rPr lang="en-GB" b="1"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data is further divided into </a:t>
            </a:r>
            <a:r>
              <a:rPr lang="en-GB" b="1" dirty="0">
                <a:latin typeface="Tahoma" panose="020B0604030504040204" pitchFamily="34" charset="0"/>
                <a:ea typeface="Tahoma" panose="020B0604030504040204" pitchFamily="34" charset="0"/>
                <a:cs typeface="Tahoma" panose="020B0604030504040204" pitchFamily="34" charset="0"/>
              </a:rPr>
              <a:t>ordered</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nominal</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8944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3211135"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Data Integration</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249919"/>
            <a:ext cx="10938510" cy="5355312"/>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Integration (or Information Integration) is the problem of </a:t>
            </a:r>
            <a:r>
              <a:rPr lang="en-GB" b="1" dirty="0">
                <a:latin typeface="Tahoma" panose="020B0604030504040204" pitchFamily="34" charset="0"/>
                <a:ea typeface="Tahoma" panose="020B0604030504040204" pitchFamily="34" charset="0"/>
                <a:cs typeface="Tahoma" panose="020B0604030504040204" pitchFamily="34" charset="0"/>
              </a:rPr>
              <a:t>finding and combining data from different sources</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Process of combining data from different sources into a single, unified view.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Integration begins with the ingestion process, and includes steps such as cleansing, ETL mapping, and transformation.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integration ultimately enables analytics tools to </a:t>
            </a:r>
            <a:r>
              <a:rPr lang="en-GB" b="1" dirty="0">
                <a:latin typeface="Tahoma" panose="020B0604030504040204" pitchFamily="34" charset="0"/>
                <a:ea typeface="Tahoma" panose="020B0604030504040204" pitchFamily="34" charset="0"/>
                <a:cs typeface="Tahoma" panose="020B0604030504040204" pitchFamily="34" charset="0"/>
              </a:rPr>
              <a:t>produce effective, actionable business intelligence</a:t>
            </a:r>
            <a:r>
              <a:rPr lang="en-GB" dirty="0">
                <a:latin typeface="Tahoma" panose="020B0604030504040204" pitchFamily="34" charset="0"/>
                <a:ea typeface="Tahoma" panose="020B0604030504040204" pitchFamily="34" charset="0"/>
                <a:cs typeface="Tahoma" panose="020B0604030504040204" pitchFamily="34" charset="0"/>
              </a:rPr>
              <a:t>.</a:t>
            </a:r>
          </a:p>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Abstracting out the differences between individual systems, a typical view-based data integration system (VDIS) conforms to the architecture shown in the next slide.</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69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6882012" cy="461665"/>
          </a:xfrm>
          <a:prstGeom prst="rect">
            <a:avLst/>
          </a:prstGeom>
          <a:noFill/>
        </p:spPr>
        <p:txBody>
          <a:bodyPr wrap="none" rtlCol="0">
            <a:spAutoFit/>
          </a:bodyPr>
          <a:lstStyle/>
          <a:p>
            <a:r>
              <a:rPr lang="en-GB" sz="2400" b="1" dirty="0">
                <a:latin typeface="Tahoma" panose="020B0604030504040204" pitchFamily="34" charset="0"/>
                <a:ea typeface="Tahoma" panose="020B0604030504040204" pitchFamily="34" charset="0"/>
                <a:cs typeface="Tahoma" panose="020B0604030504040204" pitchFamily="34" charset="0"/>
              </a:rPr>
              <a:t>View based data integration system (VDIS)</a:t>
            </a: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540" y="1023168"/>
            <a:ext cx="4689800" cy="4740963"/>
          </a:xfrm>
          <a:prstGeom prst="rect">
            <a:avLst/>
          </a:prstGeom>
        </p:spPr>
      </p:pic>
    </p:spTree>
    <p:extLst>
      <p:ext uri="{BB962C8B-B14F-4D97-AF65-F5344CB8AC3E}">
        <p14:creationId xmlns:p14="http://schemas.microsoft.com/office/powerpoint/2010/main" val="3240229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7996100"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View based data integration system (VDIS)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249919"/>
            <a:ext cx="10938510" cy="5078313"/>
          </a:xfrm>
          <a:prstGeom prst="rect">
            <a:avLst/>
          </a:prstGeom>
          <a:noFill/>
        </p:spPr>
        <p:txBody>
          <a:bodyPr wrap="square" rtlCol="0">
            <a:spAutoFit/>
          </a:bodyPr>
          <a:lstStyle/>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Sources</a:t>
            </a:r>
            <a:r>
              <a:rPr lang="en-GB" dirty="0">
                <a:latin typeface="Tahoma" panose="020B0604030504040204" pitchFamily="34" charset="0"/>
                <a:ea typeface="Tahoma" panose="020B0604030504040204" pitchFamily="34" charset="0"/>
                <a:cs typeface="Tahoma" panose="020B0604030504040204" pitchFamily="34" charset="0"/>
              </a:rPr>
              <a:t>: store the data in a variety of formats (relational databases, text files etc.).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Wrappers</a:t>
            </a:r>
            <a:r>
              <a:rPr lang="en-GB" dirty="0">
                <a:latin typeface="Tahoma" panose="020B0604030504040204" pitchFamily="34" charset="0"/>
                <a:ea typeface="Tahoma" panose="020B0604030504040204" pitchFamily="34" charset="0"/>
                <a:cs typeface="Tahoma" panose="020B0604030504040204" pitchFamily="34" charset="0"/>
              </a:rPr>
              <a:t>: solve the heterogeneity in the formats by transforming each source’s data model to a common data model used by the integration system.</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wrapped data sources are usually referred to as local or source databases, the structure of which is described by corresponding local/source schemas. This is in contrast to the unified view exported by the mediator, also called global/target database.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Finally, mappings expressed in a certain mapping language (depicted as lines between the wrapped sources and the mediator) specify the relationship between the wrapped data sources (i.e. the local schemas) and the unified view exported by the mediator (global schema).</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384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5415265"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Exploratory data analysis(EDA)</a:t>
            </a: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475" y="1192036"/>
            <a:ext cx="6682056" cy="4348936"/>
          </a:xfrm>
          <a:prstGeom prst="rect">
            <a:avLst/>
          </a:prstGeom>
        </p:spPr>
      </p:pic>
    </p:spTree>
    <p:extLst>
      <p:ext uri="{BB962C8B-B14F-4D97-AF65-F5344CB8AC3E}">
        <p14:creationId xmlns:p14="http://schemas.microsoft.com/office/powerpoint/2010/main" val="108152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5816016"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Exploratory data analysis(EDA)</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693319"/>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Exploratory Data Analysis (EDA) is the process of </a:t>
            </a:r>
            <a:r>
              <a:rPr lang="en-GB" b="1" dirty="0">
                <a:latin typeface="Tahoma" panose="020B0604030504040204" pitchFamily="34" charset="0"/>
                <a:ea typeface="Tahoma" panose="020B0604030504040204" pitchFamily="34" charset="0"/>
                <a:cs typeface="Tahoma" panose="020B0604030504040204" pitchFamily="34" charset="0"/>
              </a:rPr>
              <a:t>visualizing</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err="1">
                <a:latin typeface="Tahoma" panose="020B0604030504040204" pitchFamily="34" charset="0"/>
                <a:ea typeface="Tahoma" panose="020B0604030504040204" pitchFamily="34" charset="0"/>
                <a:cs typeface="Tahoma" panose="020B0604030504040204" pitchFamily="34" charset="0"/>
              </a:rPr>
              <a:t>analyzing</a:t>
            </a:r>
            <a:r>
              <a:rPr lang="en-GB" dirty="0">
                <a:latin typeface="Tahoma" panose="020B0604030504040204" pitchFamily="34" charset="0"/>
                <a:ea typeface="Tahoma" panose="020B0604030504040204" pitchFamily="34" charset="0"/>
                <a:cs typeface="Tahoma" panose="020B0604030504040204" pitchFamily="34" charset="0"/>
              </a:rPr>
              <a:t> data to extract insights from it. In other words, EDA is the process of </a:t>
            </a:r>
            <a:r>
              <a:rPr lang="en-GB" b="1" dirty="0">
                <a:latin typeface="Tahoma" panose="020B0604030504040204" pitchFamily="34" charset="0"/>
                <a:ea typeface="Tahoma" panose="020B0604030504040204" pitchFamily="34" charset="0"/>
                <a:cs typeface="Tahoma" panose="020B0604030504040204" pitchFamily="34" charset="0"/>
              </a:rPr>
              <a:t>summarizing</a:t>
            </a:r>
            <a:r>
              <a:rPr lang="en-GB" dirty="0">
                <a:latin typeface="Tahoma" panose="020B0604030504040204" pitchFamily="34" charset="0"/>
                <a:ea typeface="Tahoma" panose="020B0604030504040204" pitchFamily="34" charset="0"/>
                <a:cs typeface="Tahoma" panose="020B0604030504040204" pitchFamily="34" charset="0"/>
              </a:rPr>
              <a:t> important characteristics of data in order to gain better </a:t>
            </a:r>
            <a:r>
              <a:rPr lang="en-GB" b="1" dirty="0">
                <a:latin typeface="Tahoma" panose="020B0604030504040204" pitchFamily="34" charset="0"/>
                <a:ea typeface="Tahoma" panose="020B0604030504040204" pitchFamily="34" charset="0"/>
                <a:cs typeface="Tahoma" panose="020B0604030504040204" pitchFamily="34" charset="0"/>
              </a:rPr>
              <a:t>understanding</a:t>
            </a:r>
            <a:r>
              <a:rPr lang="en-GB" dirty="0">
                <a:latin typeface="Tahoma" panose="020B0604030504040204" pitchFamily="34" charset="0"/>
                <a:ea typeface="Tahoma" panose="020B0604030504040204" pitchFamily="34" charset="0"/>
                <a:cs typeface="Tahoma" panose="020B0604030504040204" pitchFamily="34" charset="0"/>
              </a:rPr>
              <a:t> of the dataset.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Methods for EDA:</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Descriptive Statistics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Grouping of Data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Handling missing values in dataset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ANOVA: Analysis of variance Correlation</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lvl="1"/>
            <a:r>
              <a:rPr lang="en-GB" dirty="0">
                <a:latin typeface="Tahoma" panose="020B0604030504040204" pitchFamily="34" charset="0"/>
                <a:ea typeface="Tahoma" panose="020B0604030504040204" pitchFamily="34" charset="0"/>
                <a:cs typeface="Tahoma" panose="020B0604030504040204" pitchFamily="34" charset="0"/>
              </a:rPr>
              <a:t>Lets understand each of the above methods</a:t>
            </a:r>
          </a:p>
        </p:txBody>
      </p:sp>
    </p:spTree>
    <p:extLst>
      <p:ext uri="{BB962C8B-B14F-4D97-AF65-F5344CB8AC3E}">
        <p14:creationId xmlns:p14="http://schemas.microsoft.com/office/powerpoint/2010/main" val="775365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5415265"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Exploratory data analysis(EDA)</a:t>
            </a: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625" y="1192036"/>
            <a:ext cx="6675755" cy="4348936"/>
          </a:xfrm>
          <a:prstGeom prst="rect">
            <a:avLst/>
          </a:prstGeom>
        </p:spPr>
      </p:pic>
    </p:spTree>
    <p:extLst>
      <p:ext uri="{BB962C8B-B14F-4D97-AF65-F5344CB8AC3E}">
        <p14:creationId xmlns:p14="http://schemas.microsoft.com/office/powerpoint/2010/main" val="421446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5322676"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Method 1: </a:t>
            </a:r>
            <a:r>
              <a:rPr lang="en-GB" sz="2800" dirty="0">
                <a:latin typeface="Tahoma" panose="020B0604030504040204" pitchFamily="34" charset="0"/>
                <a:ea typeface="Tahoma" panose="020B0604030504040204" pitchFamily="34" charset="0"/>
                <a:cs typeface="Tahoma" panose="020B0604030504040204" pitchFamily="34" charset="0"/>
              </a:rPr>
              <a:t>Descriptive statistics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524315"/>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Descriptive statistics analysis helps to describe the basic features of dataset and obtain a brief summary of the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describe() method in Pandas library helps us to have a brief summary of the dataset. It automatically calculates basic statistics for all numerical variables excluding values.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But, what if we have </a:t>
            </a:r>
            <a:r>
              <a:rPr lang="en-GB" b="1" dirty="0">
                <a:latin typeface="Tahoma" panose="020B0604030504040204" pitchFamily="34" charset="0"/>
                <a:ea typeface="Tahoma" panose="020B0604030504040204" pitchFamily="34" charset="0"/>
                <a:cs typeface="Tahoma" panose="020B0604030504040204" pitchFamily="34" charset="0"/>
              </a:rPr>
              <a:t>categorical</a:t>
            </a:r>
            <a:r>
              <a:rPr lang="en-GB" dirty="0">
                <a:latin typeface="Tahoma" panose="020B0604030504040204" pitchFamily="34" charset="0"/>
                <a:ea typeface="Tahoma" panose="020B0604030504040204" pitchFamily="34" charset="0"/>
                <a:cs typeface="Tahoma" panose="020B0604030504040204" pitchFamily="34" charset="0"/>
              </a:rPr>
              <a:t> data? How can we get a summary of categorical data? The </a:t>
            </a:r>
            <a:r>
              <a:rPr lang="en-GB" b="1" dirty="0" err="1">
                <a:latin typeface="Tahoma" panose="020B0604030504040204" pitchFamily="34" charset="0"/>
                <a:ea typeface="Tahoma" panose="020B0604030504040204" pitchFamily="34" charset="0"/>
                <a:cs typeface="Tahoma" panose="020B0604030504040204" pitchFamily="34" charset="0"/>
              </a:rPr>
              <a:t>value_counts</a:t>
            </a:r>
            <a:r>
              <a:rPr lang="en-GB" b="1" dirty="0">
                <a:latin typeface="Tahoma" panose="020B0604030504040204" pitchFamily="34" charset="0"/>
                <a:ea typeface="Tahoma" panose="020B0604030504040204" pitchFamily="34" charset="0"/>
                <a:cs typeface="Tahoma" panose="020B0604030504040204" pitchFamily="34" charset="0"/>
              </a:rPr>
              <a:t>()</a:t>
            </a:r>
            <a:r>
              <a:rPr lang="en-GB" dirty="0">
                <a:latin typeface="Tahoma" panose="020B0604030504040204" pitchFamily="34" charset="0"/>
                <a:ea typeface="Tahoma" panose="020B0604030504040204" pitchFamily="34" charset="0"/>
                <a:cs typeface="Tahoma" panose="020B0604030504040204" pitchFamily="34" charset="0"/>
              </a:rPr>
              <a:t> method will be useful in this case.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To analyse the numerical data we can make use of different plots such as,</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Box plot</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Scatter plots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Histograms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7553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5567550"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Plots for Descriptive statistics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2308324"/>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Box-plot</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Box plot shows us the median of the data, which represents where the middle data point is.</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 The upper and lower quartiles represent the 75 and 25 percentile of the data respectively.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upper and lower extremes shows us the extreme ends of the distribution of our data.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Finally, it also represents outliers, which occur outside the upper and lower extremes.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20BAB648-2869-5642-9A2C-FF9AF739B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548" y="3030937"/>
            <a:ext cx="3319975" cy="2426888"/>
          </a:xfrm>
          <a:prstGeom prst="rect">
            <a:avLst/>
          </a:prstGeom>
        </p:spPr>
      </p:pic>
    </p:spTree>
    <p:extLst>
      <p:ext uri="{BB962C8B-B14F-4D97-AF65-F5344CB8AC3E}">
        <p14:creationId xmlns:p14="http://schemas.microsoft.com/office/powerpoint/2010/main" val="195144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5567550"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Plots for Descriptive statistics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139321"/>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Scatter-plot</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Scatter plots represent each relationship between two continuous variables as individual data point in a 2D graph.</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Histogram</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shows us the frequency distribution of a variable.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It partitions the spread of numeric data into parts called as “bins” and then counts the number of data points that fall into each bin.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So, the vertical axis actually represents the number of data points in each bin.</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710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4798108" cy="461665"/>
          </a:xfrm>
          <a:prstGeom prst="rect">
            <a:avLst/>
          </a:prstGeom>
          <a:noFill/>
        </p:spPr>
        <p:txBody>
          <a:bodyPr wrap="none" rtlCol="0">
            <a:spAutoFit/>
          </a:bodyPr>
          <a:lstStyle/>
          <a:p>
            <a:r>
              <a:rPr lang="en-GB" sz="2400" b="1" dirty="0">
                <a:latin typeface="Tahoma" panose="020B0604030504040204" pitchFamily="34" charset="0"/>
                <a:ea typeface="Tahoma" panose="020B0604030504040204" pitchFamily="34" charset="0"/>
                <a:cs typeface="Tahoma" panose="020B0604030504040204" pitchFamily="34" charset="0"/>
              </a:rPr>
              <a:t>Plots for Descriptive statistics</a:t>
            </a: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700" y="1996965"/>
            <a:ext cx="4695288" cy="2452546"/>
          </a:xfrm>
          <a:prstGeom prst="rect">
            <a:avLst/>
          </a:prstGeom>
        </p:spPr>
      </p:pic>
      <p:pic>
        <p:nvPicPr>
          <p:cNvPr id="4" name="Picture 3">
            <a:extLst>
              <a:ext uri="{FF2B5EF4-FFF2-40B4-BE49-F238E27FC236}">
                <a16:creationId xmlns:a16="http://schemas.microsoft.com/office/drawing/2014/main" id="{C94CCA5F-D1B9-1A4D-A5E7-C55E70937C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0938" y="2036933"/>
            <a:ext cx="4542253" cy="2372610"/>
          </a:xfrm>
          <a:prstGeom prst="rect">
            <a:avLst/>
          </a:prstGeom>
        </p:spPr>
      </p:pic>
      <p:sp>
        <p:nvSpPr>
          <p:cNvPr id="6" name="TextBox 5">
            <a:extLst>
              <a:ext uri="{FF2B5EF4-FFF2-40B4-BE49-F238E27FC236}">
                <a16:creationId xmlns:a16="http://schemas.microsoft.com/office/drawing/2014/main" id="{C62C8017-6D16-DE49-9980-1738D8E33372}"/>
              </a:ext>
            </a:extLst>
          </p:cNvPr>
          <p:cNvSpPr txBox="1"/>
          <p:nvPr/>
        </p:nvSpPr>
        <p:spPr>
          <a:xfrm>
            <a:off x="2803879" y="1627633"/>
            <a:ext cx="1144929" cy="369332"/>
          </a:xfrm>
          <a:prstGeom prst="rect">
            <a:avLst/>
          </a:prstGeom>
          <a:noFill/>
        </p:spPr>
        <p:txBody>
          <a:bodyPr wrap="none" rtlCol="0">
            <a:spAutoFit/>
          </a:bodyPr>
          <a:lstStyle/>
          <a:p>
            <a:r>
              <a:rPr lang="en-GB" dirty="0"/>
              <a:t>Histogram</a:t>
            </a:r>
          </a:p>
        </p:txBody>
      </p:sp>
      <p:sp>
        <p:nvSpPr>
          <p:cNvPr id="7" name="TextBox 6">
            <a:extLst>
              <a:ext uri="{FF2B5EF4-FFF2-40B4-BE49-F238E27FC236}">
                <a16:creationId xmlns:a16="http://schemas.microsoft.com/office/drawing/2014/main" id="{E38A6D64-FAFB-034E-AFF2-014C238D9311}"/>
              </a:ext>
            </a:extLst>
          </p:cNvPr>
          <p:cNvSpPr txBox="1"/>
          <p:nvPr/>
        </p:nvSpPr>
        <p:spPr>
          <a:xfrm>
            <a:off x="8269615" y="1667601"/>
            <a:ext cx="1264898" cy="369332"/>
          </a:xfrm>
          <a:prstGeom prst="rect">
            <a:avLst/>
          </a:prstGeom>
          <a:noFill/>
        </p:spPr>
        <p:txBody>
          <a:bodyPr wrap="none" rtlCol="0">
            <a:spAutoFit/>
          </a:bodyPr>
          <a:lstStyle/>
          <a:p>
            <a:r>
              <a:rPr lang="en-GB" dirty="0"/>
              <a:t>Scatter plot</a:t>
            </a:r>
          </a:p>
        </p:txBody>
      </p:sp>
    </p:spTree>
    <p:extLst>
      <p:ext uri="{BB962C8B-B14F-4D97-AF65-F5344CB8AC3E}">
        <p14:creationId xmlns:p14="http://schemas.microsoft.com/office/powerpoint/2010/main" val="230528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1888659" cy="461665"/>
          </a:xfrm>
          <a:prstGeom prst="rect">
            <a:avLst/>
          </a:prstGeom>
          <a:noFill/>
        </p:spPr>
        <p:txBody>
          <a:bodyPr wrap="none" rtlCol="0">
            <a:spAutoFit/>
          </a:bodyPr>
          <a:lstStyle/>
          <a:p>
            <a:r>
              <a:rPr lang="it-IT" sz="2400" b="1" dirty="0" err="1"/>
              <a:t>Types</a:t>
            </a:r>
            <a:r>
              <a:rPr lang="it-IT" sz="2400" b="1" dirty="0"/>
              <a:t> of data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1C039698-0BCD-FB4C-A36A-0E957AF20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303" y="1067240"/>
            <a:ext cx="8891751" cy="4190436"/>
          </a:xfrm>
          <a:prstGeom prst="rect">
            <a:avLst/>
          </a:prstGeom>
        </p:spPr>
      </p:pic>
    </p:spTree>
    <p:extLst>
      <p:ext uri="{BB962C8B-B14F-4D97-AF65-F5344CB8AC3E}">
        <p14:creationId xmlns:p14="http://schemas.microsoft.com/office/powerpoint/2010/main" val="2870205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344459"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Other methods for EDA</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416320"/>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b="1" dirty="0" err="1">
                <a:latin typeface="Tahoma" panose="020B0604030504040204" pitchFamily="34" charset="0"/>
                <a:ea typeface="Tahoma" panose="020B0604030504040204" pitchFamily="34" charset="0"/>
                <a:cs typeface="Tahoma" panose="020B0604030504040204" pitchFamily="34" charset="0"/>
              </a:rPr>
              <a:t>Grouping</a:t>
            </a:r>
            <a:r>
              <a:rPr lang="it-IT" b="1" dirty="0">
                <a:latin typeface="Tahoma" panose="020B0604030504040204" pitchFamily="34" charset="0"/>
                <a:ea typeface="Tahoma" panose="020B0604030504040204" pitchFamily="34" charset="0"/>
                <a:cs typeface="Tahoma" panose="020B0604030504040204" pitchFamily="34" charset="0"/>
              </a:rPr>
              <a:t> of data</a:t>
            </a:r>
            <a:r>
              <a:rPr lang="it-IT" dirty="0">
                <a:latin typeface="Tahoma" panose="020B0604030504040204" pitchFamily="34" charset="0"/>
                <a:ea typeface="Tahoma" panose="020B0604030504040204" pitchFamily="34" charset="0"/>
                <a:cs typeface="Tahoma" panose="020B0604030504040204" pitchFamily="34" charset="0"/>
              </a:rPr>
              <a:t>: The </a:t>
            </a:r>
            <a:r>
              <a:rPr lang="it-IT" dirty="0" err="1">
                <a:latin typeface="Tahoma" panose="020B0604030504040204" pitchFamily="34" charset="0"/>
                <a:ea typeface="Tahoma" panose="020B0604030504040204" pitchFamily="34" charset="0"/>
                <a:cs typeface="Tahoma" panose="020B0604030504040204" pitchFamily="34" charset="0"/>
              </a:rPr>
              <a:t>groupby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method</a:t>
            </a:r>
            <a:r>
              <a:rPr lang="it-IT" dirty="0">
                <a:latin typeface="Tahoma" panose="020B0604030504040204" pitchFamily="34" charset="0"/>
                <a:ea typeface="Tahoma" panose="020B0604030504040204" pitchFamily="34" charset="0"/>
                <a:cs typeface="Tahoma" panose="020B0604030504040204" pitchFamily="34" charset="0"/>
              </a:rPr>
              <a:t> from </a:t>
            </a:r>
            <a:r>
              <a:rPr lang="it-IT" dirty="0" err="1">
                <a:latin typeface="Tahoma" panose="020B0604030504040204" pitchFamily="34" charset="0"/>
                <a:ea typeface="Tahoma" panose="020B0604030504040204" pitchFamily="34" charset="0"/>
                <a:cs typeface="Tahoma" panose="020B0604030504040204" pitchFamily="34" charset="0"/>
              </a:rPr>
              <a:t>Pandas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library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helps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us</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accomplish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this</a:t>
            </a:r>
            <a:r>
              <a:rPr lang="it-IT" dirty="0">
                <a:latin typeface="Tahoma" panose="020B0604030504040204" pitchFamily="34" charset="0"/>
                <a:ea typeface="Tahoma" panose="020B0604030504040204" pitchFamily="34" charset="0"/>
                <a:cs typeface="Tahoma" panose="020B0604030504040204" pitchFamily="34" charset="0"/>
              </a:rPr>
              <a:t> task.</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Handling missing values</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When no data value is stored for a feature in a particular observation, we say this feature has missing values.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Examining this is important because when some of your data is missing, it can lead to weak or biased analysis.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We can detect missing values by applying </a:t>
            </a:r>
            <a:r>
              <a:rPr lang="en-GB" dirty="0" err="1">
                <a:latin typeface="Tahoma" panose="020B0604030504040204" pitchFamily="34" charset="0"/>
                <a:ea typeface="Tahoma" panose="020B0604030504040204" pitchFamily="34" charset="0"/>
                <a:cs typeface="Tahoma" panose="020B0604030504040204" pitchFamily="34" charset="0"/>
              </a:rPr>
              <a:t>isnull</a:t>
            </a:r>
            <a:r>
              <a:rPr lang="en-GB" dirty="0">
                <a:latin typeface="Tahoma" panose="020B0604030504040204" pitchFamily="34" charset="0"/>
                <a:ea typeface="Tahoma" panose="020B0604030504040204" pitchFamily="34" charset="0"/>
                <a:cs typeface="Tahoma" panose="020B0604030504040204" pitchFamily="34" charset="0"/>
              </a:rPr>
              <a:t>() method over the </a:t>
            </a:r>
            <a:r>
              <a:rPr lang="en-GB" dirty="0" err="1">
                <a:latin typeface="Tahoma" panose="020B0604030504040204" pitchFamily="34" charset="0"/>
                <a:ea typeface="Tahoma" panose="020B0604030504040204" pitchFamily="34" charset="0"/>
                <a:cs typeface="Tahoma" panose="020B0604030504040204" pitchFamily="34" charset="0"/>
              </a:rPr>
              <a:t>dataframe</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 </a:t>
            </a:r>
            <a:r>
              <a:rPr lang="en-GB" dirty="0" err="1">
                <a:latin typeface="Tahoma" panose="020B0604030504040204" pitchFamily="34" charset="0"/>
                <a:ea typeface="Tahoma" panose="020B0604030504040204" pitchFamily="34" charset="0"/>
                <a:cs typeface="Tahoma" panose="020B0604030504040204" pitchFamily="34" charset="0"/>
              </a:rPr>
              <a:t>isnull</a:t>
            </a:r>
            <a:r>
              <a:rPr lang="en-GB" dirty="0">
                <a:latin typeface="Tahoma" panose="020B0604030504040204" pitchFamily="34" charset="0"/>
                <a:ea typeface="Tahoma" panose="020B0604030504040204" pitchFamily="34" charset="0"/>
                <a:cs typeface="Tahoma" panose="020B0604030504040204" pitchFamily="34" charset="0"/>
              </a:rPr>
              <a:t>() method returns a rectangular grid of </a:t>
            </a:r>
            <a:r>
              <a:rPr lang="en-GB" dirty="0" err="1">
                <a:latin typeface="Tahoma" panose="020B0604030504040204" pitchFamily="34" charset="0"/>
                <a:ea typeface="Tahoma" panose="020B0604030504040204" pitchFamily="34" charset="0"/>
                <a:cs typeface="Tahoma" panose="020B0604030504040204" pitchFamily="34" charset="0"/>
              </a:rPr>
              <a:t>boolean</a:t>
            </a:r>
            <a:r>
              <a:rPr lang="en-GB" dirty="0">
                <a:latin typeface="Tahoma" panose="020B0604030504040204" pitchFamily="34" charset="0"/>
                <a:ea typeface="Tahoma" panose="020B0604030504040204" pitchFamily="34" charset="0"/>
                <a:cs typeface="Tahoma" panose="020B0604030504040204" pitchFamily="34" charset="0"/>
              </a:rPr>
              <a:t> values which tells us if a particular cell in the </a:t>
            </a:r>
            <a:r>
              <a:rPr lang="en-GB" dirty="0" err="1">
                <a:latin typeface="Tahoma" panose="020B0604030504040204" pitchFamily="34" charset="0"/>
                <a:ea typeface="Tahoma" panose="020B0604030504040204" pitchFamily="34" charset="0"/>
                <a:cs typeface="Tahoma" panose="020B0604030504040204" pitchFamily="34" charset="0"/>
              </a:rPr>
              <a:t>dataframe</a:t>
            </a:r>
            <a:r>
              <a:rPr lang="en-GB" dirty="0">
                <a:latin typeface="Tahoma" panose="020B0604030504040204" pitchFamily="34" charset="0"/>
                <a:ea typeface="Tahoma" panose="020B0604030504040204" pitchFamily="34" charset="0"/>
                <a:cs typeface="Tahoma" panose="020B0604030504040204" pitchFamily="34" charset="0"/>
              </a:rPr>
              <a:t> has missing value or not.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750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535216"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Handling Missing values</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55127" y="4016773"/>
            <a:ext cx="10938510" cy="1200329"/>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As you can see, analysing a grid of this style to detect missing value is not very convenient, so we will use heatmaps to visually detect these missing values.</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8FA5B45-4742-0846-BF53-E4F42341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56" y="1506562"/>
            <a:ext cx="8377081" cy="2269488"/>
          </a:xfrm>
          <a:prstGeom prst="rect">
            <a:avLst/>
          </a:prstGeom>
        </p:spPr>
      </p:pic>
    </p:spTree>
    <p:extLst>
      <p:ext uri="{BB962C8B-B14F-4D97-AF65-F5344CB8AC3E}">
        <p14:creationId xmlns:p14="http://schemas.microsoft.com/office/powerpoint/2010/main" val="1362724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6476453"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Using Heatmaps for Missing values</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2862322"/>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Heatmap takes a rectangular data grid as input and then assigns a </a:t>
            </a:r>
            <a:r>
              <a:rPr lang="en-GB" dirty="0" err="1">
                <a:latin typeface="Tahoma" panose="020B0604030504040204" pitchFamily="34" charset="0"/>
                <a:ea typeface="Tahoma" panose="020B0604030504040204" pitchFamily="34" charset="0"/>
                <a:cs typeface="Tahoma" panose="020B0604030504040204" pitchFamily="34" charset="0"/>
              </a:rPr>
              <a:t>color</a:t>
            </a:r>
            <a:r>
              <a:rPr lang="en-GB" dirty="0">
                <a:latin typeface="Tahoma" panose="020B0604030504040204" pitchFamily="34" charset="0"/>
                <a:ea typeface="Tahoma" panose="020B0604030504040204" pitchFamily="34" charset="0"/>
                <a:cs typeface="Tahoma" panose="020B0604030504040204" pitchFamily="34" charset="0"/>
              </a:rPr>
              <a:t> intensity to each data cell based on the data value of the cell.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This is a great way to get visual clues about the data.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We will generate a heatmap of the output of </a:t>
            </a:r>
            <a:r>
              <a:rPr lang="en-GB" dirty="0" err="1">
                <a:latin typeface="Tahoma" panose="020B0604030504040204" pitchFamily="34" charset="0"/>
                <a:ea typeface="Tahoma" panose="020B0604030504040204" pitchFamily="34" charset="0"/>
                <a:cs typeface="Tahoma" panose="020B0604030504040204" pitchFamily="34" charset="0"/>
              </a:rPr>
              <a:t>isnull</a:t>
            </a:r>
            <a:r>
              <a:rPr lang="en-GB" dirty="0">
                <a:latin typeface="Tahoma" panose="020B0604030504040204" pitchFamily="34" charset="0"/>
                <a:ea typeface="Tahoma" panose="020B0604030504040204" pitchFamily="34" charset="0"/>
                <a:cs typeface="Tahoma" panose="020B0604030504040204" pitchFamily="34" charset="0"/>
              </a:rPr>
              <a:t>() in order to detect missing values. </a:t>
            </a: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r>
              <a:rPr lang="en-GB" b="1" dirty="0">
                <a:latin typeface="Tahoma" panose="020B0604030504040204" pitchFamily="34" charset="0"/>
                <a:ea typeface="Tahoma" panose="020B0604030504040204" pitchFamily="34" charset="0"/>
                <a:cs typeface="Tahoma" panose="020B0604030504040204" pitchFamily="34" charset="0"/>
              </a:rPr>
              <a:t>    Example</a:t>
            </a:r>
            <a:r>
              <a:rPr lang="en-GB" dirty="0">
                <a:latin typeface="Tahoma" panose="020B0604030504040204" pitchFamily="34" charset="0"/>
                <a:ea typeface="Tahoma" panose="020B0604030504040204" pitchFamily="34" charset="0"/>
                <a:cs typeface="Tahoma" panose="020B0604030504040204" pitchFamily="34" charset="0"/>
              </a:rPr>
              <a:t>:</a:t>
            </a:r>
            <a:r>
              <a:rPr lang="en-GB" b="1"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sns.heatmap</a:t>
            </a:r>
            <a:r>
              <a:rPr lang="en-GB" dirty="0">
                <a:latin typeface="Tahoma" panose="020B0604030504040204" pitchFamily="34" charset="0"/>
                <a:ea typeface="Tahoma" panose="020B0604030504040204" pitchFamily="34" charset="0"/>
                <a:cs typeface="Tahoma" panose="020B0604030504040204" pitchFamily="34" charset="0"/>
              </a:rPr>
              <a:t>(</a:t>
            </a:r>
            <a:r>
              <a:rPr lang="en-GB" dirty="0" err="1">
                <a:latin typeface="Tahoma" panose="020B0604030504040204" pitchFamily="34" charset="0"/>
                <a:ea typeface="Tahoma" panose="020B0604030504040204" pitchFamily="34" charset="0"/>
                <a:cs typeface="Tahoma" panose="020B0604030504040204" pitchFamily="34" charset="0"/>
              </a:rPr>
              <a:t>df.isnull</a:t>
            </a:r>
            <a:r>
              <a:rPr lang="en-GB" dirty="0">
                <a:latin typeface="Tahoma" panose="020B0604030504040204" pitchFamily="34" charset="0"/>
                <a:ea typeface="Tahoma" panose="020B0604030504040204" pitchFamily="34" charset="0"/>
                <a:cs typeface="Tahoma" panose="020B0604030504040204" pitchFamily="34" charset="0"/>
              </a:rPr>
              <a:t>()) </a:t>
            </a:r>
          </a:p>
          <a:p>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plt.show</a:t>
            </a:r>
            <a:r>
              <a:rPr lang="en-GB"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9757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6476453"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Using Heatmaps for Missing values</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4428193"/>
            <a:ext cx="10938510" cy="369332"/>
          </a:xfrm>
          <a:prstGeom prst="rect">
            <a:avLst/>
          </a:prstGeom>
          <a:noFill/>
        </p:spPr>
        <p:txBody>
          <a:bodyPr wrap="square" rtlCol="0">
            <a:spAutoFit/>
          </a:bodyPr>
          <a:lstStyle/>
          <a:p>
            <a:r>
              <a:rPr lang="en-GB" dirty="0">
                <a:latin typeface="Tahoma" panose="020B0604030504040204" pitchFamily="34" charset="0"/>
                <a:ea typeface="Tahoma" panose="020B0604030504040204" pitchFamily="34" charset="0"/>
                <a:cs typeface="Tahoma" panose="020B0604030504040204" pitchFamily="34" charset="0"/>
              </a:rPr>
              <a:t>This indicates that “stroke” and “horsepower-binned” columns have few missing values.</a:t>
            </a:r>
          </a:p>
        </p:txBody>
      </p:sp>
      <p:pic>
        <p:nvPicPr>
          <p:cNvPr id="5" name="Picture 4">
            <a:extLst>
              <a:ext uri="{FF2B5EF4-FFF2-40B4-BE49-F238E27FC236}">
                <a16:creationId xmlns:a16="http://schemas.microsoft.com/office/drawing/2014/main" id="{D8FA5B45-4742-0846-BF53-E4F42341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345" y="1174730"/>
            <a:ext cx="5671564" cy="2962496"/>
          </a:xfrm>
          <a:prstGeom prst="rect">
            <a:avLst/>
          </a:prstGeom>
        </p:spPr>
      </p:pic>
    </p:spTree>
    <p:extLst>
      <p:ext uri="{BB962C8B-B14F-4D97-AF65-F5344CB8AC3E}">
        <p14:creationId xmlns:p14="http://schemas.microsoft.com/office/powerpoint/2010/main" val="3881985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535216"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Handling Missing values</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801314"/>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r>
              <a:rPr lang="it-IT" dirty="0" err="1">
                <a:latin typeface="Tahoma" panose="020B0604030504040204" pitchFamily="34" charset="0"/>
                <a:ea typeface="Tahoma" panose="020B0604030504040204" pitchFamily="34" charset="0"/>
                <a:cs typeface="Tahoma" panose="020B0604030504040204" pitchFamily="34" charset="0"/>
              </a:rPr>
              <a:t>We</a:t>
            </a:r>
            <a:r>
              <a:rPr lang="it-IT" dirty="0">
                <a:latin typeface="Tahoma" panose="020B0604030504040204" pitchFamily="34" charset="0"/>
                <a:ea typeface="Tahoma" panose="020B0604030504040204" pitchFamily="34" charset="0"/>
                <a:cs typeface="Tahoma" panose="020B0604030504040204" pitchFamily="34" charset="0"/>
              </a:rPr>
              <a:t> can </a:t>
            </a:r>
            <a:r>
              <a:rPr lang="it-IT" dirty="0" err="1">
                <a:latin typeface="Tahoma" panose="020B0604030504040204" pitchFamily="34" charset="0"/>
                <a:ea typeface="Tahoma" panose="020B0604030504040204" pitchFamily="34" charset="0"/>
                <a:cs typeface="Tahoma" panose="020B0604030504040204" pitchFamily="34" charset="0"/>
              </a:rPr>
              <a:t>handle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in </a:t>
            </a:r>
            <a:r>
              <a:rPr lang="it-IT" dirty="0" err="1">
                <a:latin typeface="Tahoma" panose="020B0604030504040204" pitchFamily="34" charset="0"/>
                <a:ea typeface="Tahoma" panose="020B0604030504040204" pitchFamily="34" charset="0"/>
                <a:cs typeface="Tahoma" panose="020B0604030504040204" pitchFamily="34" charset="0"/>
              </a:rPr>
              <a:t>many</a:t>
            </a:r>
            <a:r>
              <a:rPr lang="it-IT" dirty="0">
                <a:latin typeface="Tahoma" panose="020B0604030504040204" pitchFamily="34" charset="0"/>
                <a:ea typeface="Tahoma" panose="020B0604030504040204" pitchFamily="34" charset="0"/>
                <a:cs typeface="Tahoma" panose="020B0604030504040204" pitchFamily="34" charset="0"/>
              </a:rPr>
              <a:t> ways:</a:t>
            </a:r>
          </a:p>
          <a:p>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b="1" dirty="0">
                <a:latin typeface="Tahoma" panose="020B0604030504040204" pitchFamily="34" charset="0"/>
                <a:ea typeface="Tahoma" panose="020B0604030504040204" pitchFamily="34" charset="0"/>
                <a:cs typeface="Tahoma" panose="020B0604030504040204" pitchFamily="34" charset="0"/>
              </a:rPr>
              <a:t>Delete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You</a:t>
            </a:r>
            <a:r>
              <a:rPr lang="it-IT" dirty="0">
                <a:latin typeface="Tahoma" panose="020B0604030504040204" pitchFamily="34" charset="0"/>
                <a:ea typeface="Tahoma" panose="020B0604030504040204" pitchFamily="34" charset="0"/>
                <a:cs typeface="Tahoma" panose="020B0604030504040204" pitchFamily="34" charset="0"/>
              </a:rPr>
              <a:t> can delete the </a:t>
            </a:r>
            <a:r>
              <a:rPr lang="it-IT" dirty="0" err="1">
                <a:latin typeface="Tahoma" panose="020B0604030504040204" pitchFamily="34" charset="0"/>
                <a:ea typeface="Tahoma" panose="020B0604030504040204" pitchFamily="34" charset="0"/>
                <a:cs typeface="Tahoma" panose="020B0604030504040204" pitchFamily="34" charset="0"/>
              </a:rPr>
              <a:t>rows</a:t>
            </a:r>
            <a:r>
              <a:rPr lang="it-IT" dirty="0">
                <a:latin typeface="Tahoma" panose="020B0604030504040204" pitchFamily="34" charset="0"/>
                <a:ea typeface="Tahoma" panose="020B0604030504040204" pitchFamily="34" charset="0"/>
                <a:cs typeface="Tahoma" panose="020B0604030504040204" pitchFamily="34" charset="0"/>
              </a:rPr>
              <a:t> with the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or delete the </a:t>
            </a:r>
            <a:r>
              <a:rPr lang="it-IT" dirty="0" err="1">
                <a:latin typeface="Tahoma" panose="020B0604030504040204" pitchFamily="34" charset="0"/>
                <a:ea typeface="Tahoma" panose="020B0604030504040204" pitchFamily="34" charset="0"/>
                <a:cs typeface="Tahoma" panose="020B0604030504040204" pitchFamily="34" charset="0"/>
              </a:rPr>
              <a:t>whole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column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which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has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The </a:t>
            </a:r>
            <a:r>
              <a:rPr lang="it-IT" b="1" dirty="0" err="1">
                <a:latin typeface="Tahoma" panose="020B0604030504040204" pitchFamily="34" charset="0"/>
                <a:ea typeface="Tahoma" panose="020B0604030504040204" pitchFamily="34" charset="0"/>
                <a:cs typeface="Tahoma" panose="020B0604030504040204" pitchFamily="34" charset="0"/>
              </a:rPr>
              <a:t>dropna</a:t>
            </a:r>
            <a:r>
              <a:rPr lang="it-IT" b="1"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method</a:t>
            </a:r>
            <a:r>
              <a:rPr lang="it-IT" dirty="0">
                <a:latin typeface="Tahoma" panose="020B0604030504040204" pitchFamily="34" charset="0"/>
                <a:ea typeface="Tahoma" panose="020B0604030504040204" pitchFamily="34" charset="0"/>
                <a:cs typeface="Tahoma" panose="020B0604030504040204" pitchFamily="34" charset="0"/>
              </a:rPr>
              <a:t> from </a:t>
            </a:r>
            <a:r>
              <a:rPr lang="it-IT" dirty="0" err="1">
                <a:latin typeface="Tahoma" panose="020B0604030504040204" pitchFamily="34" charset="0"/>
                <a:ea typeface="Tahoma" panose="020B0604030504040204" pitchFamily="34" charset="0"/>
                <a:cs typeface="Tahoma" panose="020B0604030504040204" pitchFamily="34" charset="0"/>
              </a:rPr>
              <a:t>Pandas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library</a:t>
            </a:r>
            <a:r>
              <a:rPr lang="it-IT" dirty="0">
                <a:latin typeface="Tahoma" panose="020B0604030504040204" pitchFamily="34" charset="0"/>
                <a:ea typeface="Tahoma" panose="020B0604030504040204" pitchFamily="34" charset="0"/>
                <a:cs typeface="Tahoma" panose="020B0604030504040204" pitchFamily="34" charset="0"/>
              </a:rPr>
              <a:t> can be </a:t>
            </a:r>
            <a:r>
              <a:rPr lang="it-IT" dirty="0" err="1">
                <a:latin typeface="Tahoma" panose="020B0604030504040204" pitchFamily="34" charset="0"/>
                <a:ea typeface="Tahoma" panose="020B0604030504040204" pitchFamily="34" charset="0"/>
                <a:cs typeface="Tahoma" panose="020B0604030504040204" pitchFamily="34" charset="0"/>
              </a:rPr>
              <a:t>used</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accomplish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this</a:t>
            </a:r>
            <a:r>
              <a:rPr lang="it-IT" dirty="0">
                <a:latin typeface="Tahoma" panose="020B0604030504040204" pitchFamily="34" charset="0"/>
                <a:ea typeface="Tahoma" panose="020B0604030504040204" pitchFamily="34" charset="0"/>
                <a:cs typeface="Tahoma" panose="020B0604030504040204" pitchFamily="34" charset="0"/>
              </a:rPr>
              <a:t> task.</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b="1" dirty="0" err="1">
                <a:latin typeface="Tahoma" panose="020B0604030504040204" pitchFamily="34" charset="0"/>
                <a:ea typeface="Tahoma" panose="020B0604030504040204" pitchFamily="34" charset="0"/>
                <a:cs typeface="Tahoma" panose="020B0604030504040204" pitchFamily="34" charset="0"/>
              </a:rPr>
              <a:t>Impute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Deleting</a:t>
            </a:r>
            <a:r>
              <a:rPr lang="it-IT" dirty="0">
                <a:latin typeface="Tahoma" panose="020B0604030504040204" pitchFamily="34" charset="0"/>
                <a:ea typeface="Tahoma" panose="020B0604030504040204" pitchFamily="34" charset="0"/>
                <a:cs typeface="Tahoma" panose="020B0604030504040204" pitchFamily="34" charset="0"/>
              </a:rPr>
              <a:t> data </a:t>
            </a:r>
            <a:r>
              <a:rPr lang="it-IT" dirty="0" err="1">
                <a:latin typeface="Tahoma" panose="020B0604030504040204" pitchFamily="34" charset="0"/>
                <a:ea typeface="Tahoma" panose="020B0604030504040204" pitchFamily="34" charset="0"/>
                <a:cs typeface="Tahoma" panose="020B0604030504040204" pitchFamily="34" charset="0"/>
              </a:rPr>
              <a:t>might</a:t>
            </a:r>
            <a:r>
              <a:rPr lang="it-IT" dirty="0">
                <a:latin typeface="Tahoma" panose="020B0604030504040204" pitchFamily="34" charset="0"/>
                <a:ea typeface="Tahoma" panose="020B0604030504040204" pitchFamily="34" charset="0"/>
                <a:cs typeface="Tahoma" panose="020B0604030504040204" pitchFamily="34" charset="0"/>
              </a:rPr>
              <a:t> cause </a:t>
            </a:r>
            <a:r>
              <a:rPr lang="it-IT" dirty="0" err="1">
                <a:latin typeface="Tahoma" panose="020B0604030504040204" pitchFamily="34" charset="0"/>
                <a:ea typeface="Tahoma" panose="020B0604030504040204" pitchFamily="34" charset="0"/>
                <a:cs typeface="Tahoma" panose="020B0604030504040204" pitchFamily="34" charset="0"/>
              </a:rPr>
              <a:t>huge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amount</a:t>
            </a:r>
            <a:r>
              <a:rPr lang="it-IT" dirty="0">
                <a:latin typeface="Tahoma" panose="020B0604030504040204" pitchFamily="34" charset="0"/>
                <a:ea typeface="Tahoma" panose="020B0604030504040204" pitchFamily="34" charset="0"/>
                <a:cs typeface="Tahoma" panose="020B0604030504040204" pitchFamily="34" charset="0"/>
              </a:rPr>
              <a:t> of information </a:t>
            </a:r>
            <a:r>
              <a:rPr lang="it-IT" dirty="0" err="1">
                <a:latin typeface="Tahoma" panose="020B0604030504040204" pitchFamily="34" charset="0"/>
                <a:ea typeface="Tahoma" panose="020B0604030504040204" pitchFamily="34" charset="0"/>
                <a:cs typeface="Tahoma" panose="020B0604030504040204" pitchFamily="34" charset="0"/>
              </a:rPr>
              <a:t>loss</a:t>
            </a:r>
            <a:r>
              <a:rPr lang="it-IT" dirty="0">
                <a:latin typeface="Tahoma" panose="020B0604030504040204" pitchFamily="34" charset="0"/>
                <a:ea typeface="Tahoma" panose="020B0604030504040204" pitchFamily="34" charset="0"/>
                <a:cs typeface="Tahoma" panose="020B0604030504040204" pitchFamily="34" charset="0"/>
              </a:rPr>
              <a:t>. So, </a:t>
            </a:r>
            <a:r>
              <a:rPr lang="it-IT" b="1" dirty="0" err="1">
                <a:latin typeface="Tahoma" panose="020B0604030504040204" pitchFamily="34" charset="0"/>
                <a:ea typeface="Tahoma" panose="020B0604030504040204" pitchFamily="34" charset="0"/>
                <a:cs typeface="Tahoma" panose="020B0604030504040204" pitchFamily="34" charset="0"/>
              </a:rPr>
              <a:t>replacing</a:t>
            </a:r>
            <a:r>
              <a:rPr lang="it-IT" dirty="0">
                <a:latin typeface="Tahoma" panose="020B0604030504040204" pitchFamily="34" charset="0"/>
                <a:ea typeface="Tahoma" panose="020B0604030504040204" pitchFamily="34" charset="0"/>
                <a:cs typeface="Tahoma" panose="020B0604030504040204" pitchFamily="34" charset="0"/>
              </a:rPr>
              <a:t> data </a:t>
            </a:r>
            <a:r>
              <a:rPr lang="it-IT" dirty="0" err="1">
                <a:latin typeface="Tahoma" panose="020B0604030504040204" pitchFamily="34" charset="0"/>
                <a:ea typeface="Tahoma" panose="020B0604030504040204" pitchFamily="34" charset="0"/>
                <a:cs typeface="Tahoma" panose="020B0604030504040204" pitchFamily="34" charset="0"/>
              </a:rPr>
              <a:t>might</a:t>
            </a:r>
            <a:r>
              <a:rPr lang="it-IT" dirty="0">
                <a:latin typeface="Tahoma" panose="020B0604030504040204" pitchFamily="34" charset="0"/>
                <a:ea typeface="Tahoma" panose="020B0604030504040204" pitchFamily="34" charset="0"/>
                <a:cs typeface="Tahoma" panose="020B0604030504040204" pitchFamily="34" charset="0"/>
              </a:rPr>
              <a:t> be a </a:t>
            </a:r>
            <a:r>
              <a:rPr lang="it-IT" dirty="0" err="1">
                <a:latin typeface="Tahoma" panose="020B0604030504040204" pitchFamily="34" charset="0"/>
                <a:ea typeface="Tahoma" panose="020B0604030504040204" pitchFamily="34" charset="0"/>
                <a:cs typeface="Tahoma" panose="020B0604030504040204" pitchFamily="34" charset="0"/>
              </a:rPr>
              <a:t>better</a:t>
            </a:r>
            <a:r>
              <a:rPr lang="it-IT" dirty="0">
                <a:latin typeface="Tahoma" panose="020B0604030504040204" pitchFamily="34" charset="0"/>
                <a:ea typeface="Tahoma" panose="020B0604030504040204" pitchFamily="34" charset="0"/>
                <a:cs typeface="Tahoma" panose="020B0604030504040204" pitchFamily="34" charset="0"/>
              </a:rPr>
              <a:t> option </a:t>
            </a:r>
            <a:r>
              <a:rPr lang="it-IT" dirty="0" err="1">
                <a:latin typeface="Tahoma" panose="020B0604030504040204" pitchFamily="34" charset="0"/>
                <a:ea typeface="Tahoma" panose="020B0604030504040204" pitchFamily="34" charset="0"/>
                <a:cs typeface="Tahoma" panose="020B0604030504040204" pitchFamily="34" charset="0"/>
              </a:rPr>
              <a:t>than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deleting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One</a:t>
            </a:r>
            <a:r>
              <a:rPr lang="it-IT" dirty="0">
                <a:latin typeface="Tahoma" panose="020B0604030504040204" pitchFamily="34" charset="0"/>
                <a:ea typeface="Tahoma" panose="020B0604030504040204" pitchFamily="34" charset="0"/>
                <a:cs typeface="Tahoma" panose="020B0604030504040204" pitchFamily="34" charset="0"/>
              </a:rPr>
              <a:t> standard </a:t>
            </a:r>
            <a:r>
              <a:rPr lang="it-IT" dirty="0" err="1">
                <a:latin typeface="Tahoma" panose="020B0604030504040204" pitchFamily="34" charset="0"/>
                <a:ea typeface="Tahoma" panose="020B0604030504040204" pitchFamily="34" charset="0"/>
                <a:cs typeface="Tahoma" panose="020B0604030504040204" pitchFamily="34" charset="0"/>
              </a:rPr>
              <a:t>replacement</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technique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is</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replace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with the </a:t>
            </a:r>
            <a:r>
              <a:rPr lang="it-IT" b="1" dirty="0" err="1">
                <a:latin typeface="Tahoma" panose="020B0604030504040204" pitchFamily="34" charset="0"/>
                <a:ea typeface="Tahoma" panose="020B0604030504040204" pitchFamily="34" charset="0"/>
                <a:cs typeface="Tahoma" panose="020B0604030504040204" pitchFamily="34" charset="0"/>
              </a:rPr>
              <a:t>average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a:t>
            </a:r>
            <a:r>
              <a:rPr lang="it-IT" dirty="0">
                <a:latin typeface="Tahoma" panose="020B0604030504040204" pitchFamily="34" charset="0"/>
                <a:ea typeface="Tahoma" panose="020B0604030504040204" pitchFamily="34" charset="0"/>
                <a:cs typeface="Tahoma" panose="020B0604030504040204" pitchFamily="34" charset="0"/>
              </a:rPr>
              <a:t> of the </a:t>
            </a:r>
            <a:r>
              <a:rPr lang="it-IT" dirty="0" err="1">
                <a:latin typeface="Tahoma" panose="020B0604030504040204" pitchFamily="34" charset="0"/>
                <a:ea typeface="Tahoma" panose="020B0604030504040204" pitchFamily="34" charset="0"/>
                <a:cs typeface="Tahoma" panose="020B0604030504040204" pitchFamily="34" charset="0"/>
              </a:rPr>
              <a:t>entire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column</a:t>
            </a:r>
            <a:r>
              <a:rPr lang="it-IT" dirty="0">
                <a:latin typeface="Tahoma" panose="020B0604030504040204" pitchFamily="34" charset="0"/>
                <a:ea typeface="Tahoma" panose="020B0604030504040204" pitchFamily="34" charset="0"/>
                <a:cs typeface="Tahoma" panose="020B0604030504040204" pitchFamily="34" charset="0"/>
              </a:rPr>
              <a:t>. For </a:t>
            </a:r>
            <a:r>
              <a:rPr lang="it-IT" dirty="0" err="1">
                <a:latin typeface="Tahoma" panose="020B0604030504040204" pitchFamily="34" charset="0"/>
                <a:ea typeface="Tahoma" panose="020B0604030504040204" pitchFamily="34" charset="0"/>
                <a:cs typeface="Tahoma" panose="020B0604030504040204" pitchFamily="34" charset="0"/>
              </a:rPr>
              <a:t>example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we</a:t>
            </a:r>
            <a:r>
              <a:rPr lang="it-IT" dirty="0">
                <a:latin typeface="Tahoma" panose="020B0604030504040204" pitchFamily="34" charset="0"/>
                <a:ea typeface="Tahoma" panose="020B0604030504040204" pitchFamily="34" charset="0"/>
                <a:cs typeface="Tahoma" panose="020B0604030504040204" pitchFamily="34" charset="0"/>
              </a:rPr>
              <a:t> can </a:t>
            </a:r>
            <a:r>
              <a:rPr lang="it-IT" dirty="0" err="1">
                <a:latin typeface="Tahoma" panose="020B0604030504040204" pitchFamily="34" charset="0"/>
                <a:ea typeface="Tahoma" panose="020B0604030504040204" pitchFamily="34" charset="0"/>
                <a:cs typeface="Tahoma" panose="020B0604030504040204" pitchFamily="34" charset="0"/>
              </a:rPr>
              <a:t>replace</a:t>
            </a:r>
            <a:r>
              <a:rPr lang="it-IT" dirty="0">
                <a:latin typeface="Tahoma" panose="020B0604030504040204" pitchFamily="34" charset="0"/>
                <a:ea typeface="Tahoma" panose="020B0604030504040204" pitchFamily="34" charset="0"/>
                <a:cs typeface="Tahoma" panose="020B0604030504040204" pitchFamily="34" charset="0"/>
              </a:rPr>
              <a:t> the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in “</a:t>
            </a:r>
            <a:r>
              <a:rPr lang="it-IT" dirty="0" err="1">
                <a:latin typeface="Tahoma" panose="020B0604030504040204" pitchFamily="34" charset="0"/>
                <a:ea typeface="Tahoma" panose="020B0604030504040204" pitchFamily="34" charset="0"/>
                <a:cs typeface="Tahoma" panose="020B0604030504040204" pitchFamily="34" charset="0"/>
              </a:rPr>
              <a:t>stroke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column</a:t>
            </a:r>
            <a:r>
              <a:rPr lang="it-IT" dirty="0">
                <a:latin typeface="Tahoma" panose="020B0604030504040204" pitchFamily="34" charset="0"/>
                <a:ea typeface="Tahoma" panose="020B0604030504040204" pitchFamily="34" charset="0"/>
                <a:cs typeface="Tahoma" panose="020B0604030504040204" pitchFamily="34" charset="0"/>
              </a:rPr>
              <a:t> with the </a:t>
            </a:r>
            <a:r>
              <a:rPr lang="it-IT" dirty="0" err="1">
                <a:latin typeface="Tahoma" panose="020B0604030504040204" pitchFamily="34" charset="0"/>
                <a:ea typeface="Tahoma" panose="020B0604030504040204" pitchFamily="34" charset="0"/>
                <a:cs typeface="Tahoma" panose="020B0604030504040204" pitchFamily="34" charset="0"/>
              </a:rPr>
              <a:t>mean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a:t>
            </a:r>
            <a:r>
              <a:rPr lang="it-IT" dirty="0">
                <a:latin typeface="Tahoma" panose="020B0604030504040204" pitchFamily="34" charset="0"/>
                <a:ea typeface="Tahoma" panose="020B0604030504040204" pitchFamily="34" charset="0"/>
                <a:cs typeface="Tahoma" panose="020B0604030504040204" pitchFamily="34" charset="0"/>
              </a:rPr>
              <a:t> of </a:t>
            </a:r>
            <a:r>
              <a:rPr lang="it-IT" dirty="0" err="1">
                <a:latin typeface="Tahoma" panose="020B0604030504040204" pitchFamily="34" charset="0"/>
                <a:ea typeface="Tahoma" panose="020B0604030504040204" pitchFamily="34" charset="0"/>
                <a:cs typeface="Tahoma" panose="020B0604030504040204" pitchFamily="34" charset="0"/>
              </a:rPr>
              <a:t>stroke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column</a:t>
            </a:r>
            <a:r>
              <a:rPr lang="it-IT" dirty="0">
                <a:latin typeface="Tahoma" panose="020B0604030504040204" pitchFamily="34" charset="0"/>
                <a:ea typeface="Tahoma" panose="020B0604030504040204" pitchFamily="34" charset="0"/>
                <a:cs typeface="Tahoma" panose="020B0604030504040204" pitchFamily="34" charset="0"/>
              </a:rPr>
              <a:t>. The </a:t>
            </a:r>
            <a:r>
              <a:rPr lang="it-IT" b="1" dirty="0" err="1">
                <a:latin typeface="Tahoma" panose="020B0604030504040204" pitchFamily="34" charset="0"/>
                <a:ea typeface="Tahoma" panose="020B0604030504040204" pitchFamily="34" charset="0"/>
                <a:cs typeface="Tahoma" panose="020B0604030504040204" pitchFamily="34" charset="0"/>
              </a:rPr>
              <a:t>fillna</a:t>
            </a:r>
            <a:r>
              <a:rPr lang="it-IT" b="1"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method</a:t>
            </a:r>
            <a:r>
              <a:rPr lang="it-IT" dirty="0">
                <a:latin typeface="Tahoma" panose="020B0604030504040204" pitchFamily="34" charset="0"/>
                <a:ea typeface="Tahoma" panose="020B0604030504040204" pitchFamily="34" charset="0"/>
                <a:cs typeface="Tahoma" panose="020B0604030504040204" pitchFamily="34" charset="0"/>
              </a:rPr>
              <a:t> from </a:t>
            </a:r>
            <a:r>
              <a:rPr lang="it-IT" dirty="0" err="1">
                <a:latin typeface="Tahoma" panose="020B0604030504040204" pitchFamily="34" charset="0"/>
                <a:ea typeface="Tahoma" panose="020B0604030504040204" pitchFamily="34" charset="0"/>
                <a:cs typeface="Tahoma" panose="020B0604030504040204" pitchFamily="34" charset="0"/>
              </a:rPr>
              <a:t>Pandas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library</a:t>
            </a:r>
            <a:r>
              <a:rPr lang="it-IT" dirty="0">
                <a:latin typeface="Tahoma" panose="020B0604030504040204" pitchFamily="34" charset="0"/>
                <a:ea typeface="Tahoma" panose="020B0604030504040204" pitchFamily="34" charset="0"/>
                <a:cs typeface="Tahoma" panose="020B0604030504040204" pitchFamily="34" charset="0"/>
              </a:rPr>
              <a:t> can be </a:t>
            </a:r>
            <a:r>
              <a:rPr lang="it-IT" dirty="0" err="1">
                <a:latin typeface="Tahoma" panose="020B0604030504040204" pitchFamily="34" charset="0"/>
                <a:ea typeface="Tahoma" panose="020B0604030504040204" pitchFamily="34" charset="0"/>
                <a:cs typeface="Tahoma" panose="020B0604030504040204" pitchFamily="34" charset="0"/>
              </a:rPr>
              <a:t>used</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accomplish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this</a:t>
            </a:r>
            <a:r>
              <a:rPr lang="it-IT" dirty="0">
                <a:latin typeface="Tahoma" panose="020B0604030504040204" pitchFamily="34" charset="0"/>
                <a:ea typeface="Tahoma" panose="020B0604030504040204" pitchFamily="34" charset="0"/>
                <a:cs typeface="Tahoma" panose="020B0604030504040204" pitchFamily="34" charset="0"/>
              </a:rPr>
              <a:t> task.</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b="1" dirty="0" err="1">
                <a:latin typeface="Tahoma" panose="020B0604030504040204" pitchFamily="34" charset="0"/>
                <a:ea typeface="Tahoma" panose="020B0604030504040204" pitchFamily="34" charset="0"/>
                <a:cs typeface="Tahoma" panose="020B0604030504040204" pitchFamily="34" charset="0"/>
              </a:rPr>
              <a:t>Predictive</a:t>
            </a:r>
            <a:r>
              <a:rPr lang="it-IT" b="1" dirty="0">
                <a:latin typeface="Tahoma" panose="020B0604030504040204" pitchFamily="34" charset="0"/>
                <a:ea typeface="Tahoma" panose="020B0604030504040204" pitchFamily="34" charset="0"/>
                <a:cs typeface="Tahoma" panose="020B0604030504040204" pitchFamily="34" charset="0"/>
              </a:rPr>
              <a:t> </a:t>
            </a:r>
            <a:r>
              <a:rPr lang="it-IT" b="1" dirty="0" err="1">
                <a:latin typeface="Tahoma" panose="020B0604030504040204" pitchFamily="34" charset="0"/>
                <a:ea typeface="Tahoma" panose="020B0604030504040204" pitchFamily="34" charset="0"/>
                <a:cs typeface="Tahoma" panose="020B0604030504040204" pitchFamily="34" charset="0"/>
              </a:rPr>
              <a:t>filling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Alternatively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you</a:t>
            </a:r>
            <a:r>
              <a:rPr lang="it-IT" dirty="0">
                <a:latin typeface="Tahoma" panose="020B0604030504040204" pitchFamily="34" charset="0"/>
                <a:ea typeface="Tahoma" panose="020B0604030504040204" pitchFamily="34" charset="0"/>
                <a:cs typeface="Tahoma" panose="020B0604030504040204" pitchFamily="34" charset="0"/>
              </a:rPr>
              <a:t> can </a:t>
            </a:r>
            <a:r>
              <a:rPr lang="it-IT" dirty="0" err="1">
                <a:latin typeface="Tahoma" panose="020B0604030504040204" pitchFamily="34" charset="0"/>
                <a:ea typeface="Tahoma" panose="020B0604030504040204" pitchFamily="34" charset="0"/>
                <a:cs typeface="Tahoma" panose="020B0604030504040204" pitchFamily="34" charset="0"/>
              </a:rPr>
              <a:t>choose</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fill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through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predictive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filling</a:t>
            </a:r>
            <a:r>
              <a:rPr lang="it-IT" dirty="0">
                <a:latin typeface="Tahoma" panose="020B0604030504040204" pitchFamily="34" charset="0"/>
                <a:ea typeface="Tahoma" panose="020B0604030504040204" pitchFamily="34" charset="0"/>
                <a:cs typeface="Tahoma" panose="020B0604030504040204" pitchFamily="34" charset="0"/>
              </a:rPr>
              <a:t>. The interpolate() </a:t>
            </a:r>
            <a:r>
              <a:rPr lang="it-IT" dirty="0" err="1">
                <a:latin typeface="Tahoma" panose="020B0604030504040204" pitchFamily="34" charset="0"/>
                <a:ea typeface="Tahoma" panose="020B0604030504040204" pitchFamily="34" charset="0"/>
                <a:cs typeface="Tahoma" panose="020B0604030504040204" pitchFamily="34" charset="0"/>
              </a:rPr>
              <a:t>method</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will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perform</a:t>
            </a:r>
            <a:r>
              <a:rPr lang="it-IT" dirty="0">
                <a:latin typeface="Tahoma" panose="020B0604030504040204" pitchFamily="34" charset="0"/>
                <a:ea typeface="Tahoma" panose="020B0604030504040204" pitchFamily="34" charset="0"/>
                <a:cs typeface="Tahoma" panose="020B0604030504040204" pitchFamily="34" charset="0"/>
              </a:rPr>
              <a:t> a </a:t>
            </a:r>
            <a:r>
              <a:rPr lang="it-IT" b="1" dirty="0">
                <a:latin typeface="Tahoma" panose="020B0604030504040204" pitchFamily="34" charset="0"/>
                <a:ea typeface="Tahoma" panose="020B0604030504040204" pitchFamily="34" charset="0"/>
                <a:cs typeface="Tahoma" panose="020B0604030504040204" pitchFamily="34" charset="0"/>
              </a:rPr>
              <a:t>linear </a:t>
            </a:r>
            <a:r>
              <a:rPr lang="it-IT" b="1" dirty="0" err="1">
                <a:latin typeface="Tahoma" panose="020B0604030504040204" pitchFamily="34" charset="0"/>
                <a:ea typeface="Tahoma" panose="020B0604030504040204" pitchFamily="34" charset="0"/>
                <a:cs typeface="Tahoma" panose="020B0604030504040204" pitchFamily="34" charset="0"/>
              </a:rPr>
              <a:t>interpolation</a:t>
            </a:r>
            <a:r>
              <a:rPr lang="it-IT" dirty="0">
                <a:latin typeface="Tahoma" panose="020B0604030504040204" pitchFamily="34" charset="0"/>
                <a:ea typeface="Tahoma" panose="020B0604030504040204" pitchFamily="34" charset="0"/>
                <a:cs typeface="Tahoma" panose="020B0604030504040204" pitchFamily="34" charset="0"/>
              </a:rPr>
              <a:t> in </a:t>
            </a:r>
            <a:r>
              <a:rPr lang="it-IT" dirty="0" err="1">
                <a:latin typeface="Tahoma" panose="020B0604030504040204" pitchFamily="34" charset="0"/>
                <a:ea typeface="Tahoma" panose="020B0604030504040204" pitchFamily="34" charset="0"/>
                <a:cs typeface="Tahoma" panose="020B0604030504040204" pitchFamily="34" charset="0"/>
              </a:rPr>
              <a:t>order</a:t>
            </a:r>
            <a:r>
              <a:rPr lang="it-IT" dirty="0">
                <a:latin typeface="Tahoma" panose="020B0604030504040204" pitchFamily="34" charset="0"/>
                <a:ea typeface="Tahoma" panose="020B0604030504040204" pitchFamily="34" charset="0"/>
                <a:cs typeface="Tahoma" panose="020B0604030504040204" pitchFamily="34" charset="0"/>
              </a:rPr>
              <a:t> to “</a:t>
            </a:r>
            <a:r>
              <a:rPr lang="it-IT" dirty="0" err="1">
                <a:latin typeface="Tahoma" panose="020B0604030504040204" pitchFamily="34" charset="0"/>
                <a:ea typeface="Tahoma" panose="020B0604030504040204" pitchFamily="34" charset="0"/>
                <a:cs typeface="Tahoma" panose="020B0604030504040204" pitchFamily="34" charset="0"/>
              </a:rPr>
              <a:t>guess</a:t>
            </a:r>
            <a:r>
              <a:rPr lang="it-IT" dirty="0">
                <a:latin typeface="Tahoma" panose="020B0604030504040204" pitchFamily="34" charset="0"/>
                <a:ea typeface="Tahoma" panose="020B0604030504040204" pitchFamily="34" charset="0"/>
                <a:cs typeface="Tahoma" panose="020B0604030504040204" pitchFamily="34" charset="0"/>
              </a:rPr>
              <a:t>” the </a:t>
            </a:r>
            <a:r>
              <a:rPr lang="it-IT" dirty="0" err="1">
                <a:latin typeface="Tahoma" panose="020B0604030504040204" pitchFamily="34" charset="0"/>
                <a:ea typeface="Tahoma" panose="020B0604030504040204" pitchFamily="34" charset="0"/>
                <a:cs typeface="Tahoma" panose="020B0604030504040204" pitchFamily="34" charset="0"/>
              </a:rPr>
              <a:t>missing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values</a:t>
            </a:r>
            <a:r>
              <a:rPr lang="it-IT" dirty="0">
                <a:latin typeface="Tahoma" panose="020B0604030504040204" pitchFamily="34" charset="0"/>
                <a:ea typeface="Tahoma" panose="020B0604030504040204" pitchFamily="34" charset="0"/>
                <a:cs typeface="Tahoma" panose="020B0604030504040204" pitchFamily="34" charset="0"/>
              </a:rPr>
              <a:t> and </a:t>
            </a:r>
            <a:r>
              <a:rPr lang="it-IT" dirty="0" err="1">
                <a:latin typeface="Tahoma" panose="020B0604030504040204" pitchFamily="34" charset="0"/>
                <a:ea typeface="Tahoma" panose="020B0604030504040204" pitchFamily="34" charset="0"/>
                <a:cs typeface="Tahoma" panose="020B0604030504040204" pitchFamily="34" charset="0"/>
              </a:rPr>
              <a:t>fill</a:t>
            </a:r>
            <a:r>
              <a:rPr lang="it-IT" dirty="0">
                <a:latin typeface="Tahoma" panose="020B0604030504040204" pitchFamily="34" charset="0"/>
                <a:ea typeface="Tahoma" panose="020B0604030504040204" pitchFamily="34" charset="0"/>
                <a:cs typeface="Tahoma" panose="020B0604030504040204" pitchFamily="34" charset="0"/>
              </a:rPr>
              <a:t> the </a:t>
            </a:r>
            <a:r>
              <a:rPr lang="it-IT" dirty="0" err="1">
                <a:latin typeface="Tahoma" panose="020B0604030504040204" pitchFamily="34" charset="0"/>
                <a:ea typeface="Tahoma" panose="020B0604030504040204" pitchFamily="34" charset="0"/>
                <a:cs typeface="Tahoma" panose="020B0604030504040204" pitchFamily="34" charset="0"/>
              </a:rPr>
              <a:t>results</a:t>
            </a:r>
            <a:r>
              <a:rPr lang="it-IT" dirty="0">
                <a:latin typeface="Tahoma" panose="020B0604030504040204" pitchFamily="34" charset="0"/>
                <a:ea typeface="Tahoma" panose="020B0604030504040204" pitchFamily="34" charset="0"/>
                <a:cs typeface="Tahoma" panose="020B0604030504040204" pitchFamily="34" charset="0"/>
              </a:rPr>
              <a:t> in the </a:t>
            </a:r>
            <a:r>
              <a:rPr lang="it-IT" dirty="0" err="1">
                <a:latin typeface="Tahoma" panose="020B0604030504040204" pitchFamily="34" charset="0"/>
                <a:ea typeface="Tahoma" panose="020B0604030504040204" pitchFamily="34" charset="0"/>
                <a:cs typeface="Tahoma" panose="020B0604030504040204" pitchFamily="34" charset="0"/>
              </a:rPr>
              <a:t>dataset</a:t>
            </a:r>
            <a:r>
              <a:rPr lang="it-IT" dirty="0">
                <a:latin typeface="Tahoma" panose="020B0604030504040204" pitchFamily="34" charset="0"/>
                <a:ea typeface="Tahoma" panose="020B0604030504040204" pitchFamily="34" charset="0"/>
                <a:cs typeface="Tahoma" panose="020B0604030504040204" pitchFamily="34" charset="0"/>
              </a:rPr>
              <a:t>.</a:t>
            </a:r>
          </a:p>
          <a:p>
            <a:endParaRPr lang="it-IT" b="1"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5529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5756704"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ANOVA </a:t>
            </a:r>
            <a:r>
              <a:rPr lang="en-GB" sz="2800" b="1">
                <a:latin typeface="Tahoma" panose="020B0604030504040204" pitchFamily="34" charset="0"/>
                <a:ea typeface="Tahoma" panose="020B0604030504040204" pitchFamily="34" charset="0"/>
                <a:cs typeface="Tahoma" panose="020B0604030504040204" pitchFamily="34" charset="0"/>
              </a:rPr>
              <a:t>(Analisi della Varianza)</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970318"/>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L'ANOVA è un metodo statistico che è usato per scoprire le relazioni tra gruppi differenti di dati categorici.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test dell'ANOVA, ci fornisce due misure come risultato: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L'F-test </a:t>
            </a:r>
            <a:r>
              <a:rPr lang="en-GB" b="1" dirty="0">
                <a:latin typeface="Tahoma" panose="020B0604030504040204" pitchFamily="34" charset="0"/>
                <a:ea typeface="Tahoma" panose="020B0604030504040204" pitchFamily="34" charset="0"/>
                <a:cs typeface="Tahoma" panose="020B0604030504040204" pitchFamily="34" charset="0"/>
              </a:rPr>
              <a:t>score</a:t>
            </a:r>
            <a:r>
              <a:rPr lang="en-GB">
                <a:latin typeface="Tahoma" panose="020B0604030504040204" pitchFamily="34" charset="0"/>
                <a:ea typeface="Tahoma" panose="020B0604030504040204" pitchFamily="34" charset="0"/>
                <a:cs typeface="Tahoma" panose="020B0604030504040204" pitchFamily="34" charset="0"/>
              </a:rPr>
              <a:t>: che calcola la variazione tra medie di Gruppo del campione divise per la variazione all'interno del gruppo. </a:t>
            </a: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P value</a:t>
            </a:r>
            <a:r>
              <a:rPr lang="en-GB">
                <a:latin typeface="Tahoma" panose="020B0604030504040204" pitchFamily="34" charset="0"/>
                <a:ea typeface="Tahoma" panose="020B0604030504040204" pitchFamily="34" charset="0"/>
                <a:cs typeface="Tahoma" panose="020B0604030504040204" pitchFamily="34" charset="0"/>
              </a:rPr>
              <a:t>: Ci mostra l'intervallo di confidenza. In altre parole, ci dice se il risultato ottenuto è statisticamente significativo oppure no.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test dell'ANOVA può essere eseguito usando il metodo </a:t>
            </a:r>
            <a:r>
              <a:rPr lang="en-GB" b="1" dirty="0" err="1">
                <a:latin typeface="Tahoma" panose="020B0604030504040204" pitchFamily="34" charset="0"/>
                <a:ea typeface="Tahoma" panose="020B0604030504040204" pitchFamily="34" charset="0"/>
                <a:cs typeface="Tahoma" panose="020B0604030504040204" pitchFamily="34" charset="0"/>
              </a:rPr>
              <a:t>f_oneway</a:t>
            </a:r>
            <a:r>
              <a:rPr lang="en-GB" b="1">
                <a:latin typeface="Tahoma" panose="020B0604030504040204" pitchFamily="34" charset="0"/>
                <a:ea typeface="Tahoma" panose="020B0604030504040204" pitchFamily="34" charset="0"/>
                <a:cs typeface="Tahoma" panose="020B0604030504040204" pitchFamily="34" charset="0"/>
              </a:rPr>
              <a:t>()</a:t>
            </a:r>
            <a:r>
              <a:rPr lang="en-GB">
                <a:latin typeface="Tahoma" panose="020B0604030504040204" pitchFamily="34" charset="0"/>
                <a:ea typeface="Tahoma" panose="020B0604030504040204" pitchFamily="34" charset="0"/>
                <a:cs typeface="Tahoma" panose="020B0604030504040204" pitchFamily="34" charset="0"/>
              </a:rPr>
              <a:t> della libreria Scipy.</a:t>
            </a:r>
            <a:endParaRPr lang="en-GB" dirty="0">
              <a:latin typeface="Tahoma" panose="020B0604030504040204" pitchFamily="34" charset="0"/>
              <a:ea typeface="Tahoma" panose="020B0604030504040204" pitchFamily="34" charset="0"/>
              <a:cs typeface="Tahoma" panose="020B0604030504040204" pitchFamily="34" charset="0"/>
            </a:endParaRPr>
          </a:p>
          <a:p>
            <a:endParaRPr lang="en-GB" b="1"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471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2202847"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Correlation</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5078313"/>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Correlation is a statistical metric for measuring to what extent different variables are interdependent.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In other words, when we look at two variables over time, if one variable changes, how does this effect change in the other variable?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For example, smoking is known to be correlated with lung cancer. Since, smoking increases the chances of lung cancer. Another example would be the relationship between the number of hours a student studies and the score obtained by that student. Because, we expect the student who studies more to obtain higher marks in the exam.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We can see the correlation between different variables using the </a:t>
            </a:r>
            <a:r>
              <a:rPr lang="en-GB" dirty="0" err="1">
                <a:latin typeface="Tahoma" panose="020B0604030504040204" pitchFamily="34" charset="0"/>
                <a:ea typeface="Tahoma" panose="020B0604030504040204" pitchFamily="34" charset="0"/>
                <a:cs typeface="Tahoma" panose="020B0604030504040204" pitchFamily="34" charset="0"/>
              </a:rPr>
              <a:t>corr</a:t>
            </a:r>
            <a:r>
              <a:rPr lang="en-GB" dirty="0">
                <a:latin typeface="Tahoma" panose="020B0604030504040204" pitchFamily="34" charset="0"/>
                <a:ea typeface="Tahoma" panose="020B0604030504040204" pitchFamily="34" charset="0"/>
                <a:cs typeface="Tahoma" panose="020B0604030504040204" pitchFamily="34" charset="0"/>
              </a:rPr>
              <a:t>() function.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Then we can plot a heatmap over this output to visualize the results.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correlation_matrix</a:t>
            </a:r>
            <a:r>
              <a:rPr lang="en-GB" dirty="0">
                <a:latin typeface="Tahoma" panose="020B0604030504040204" pitchFamily="34" charset="0"/>
                <a:ea typeface="Tahoma" panose="020B0604030504040204" pitchFamily="34" charset="0"/>
                <a:cs typeface="Tahoma" panose="020B0604030504040204" pitchFamily="34" charset="0"/>
              </a:rPr>
              <a:t> = </a:t>
            </a:r>
            <a:r>
              <a:rPr lang="en-GB" dirty="0" err="1">
                <a:latin typeface="Tahoma" panose="020B0604030504040204" pitchFamily="34" charset="0"/>
                <a:ea typeface="Tahoma" panose="020B0604030504040204" pitchFamily="34" charset="0"/>
                <a:cs typeface="Tahoma" panose="020B0604030504040204" pitchFamily="34" charset="0"/>
              </a:rPr>
              <a:t>df.corr</a:t>
            </a:r>
            <a:r>
              <a:rPr lang="en-GB" dirty="0">
                <a:latin typeface="Tahoma" panose="020B0604030504040204" pitchFamily="34" charset="0"/>
                <a:ea typeface="Tahoma" panose="020B0604030504040204" pitchFamily="34" charset="0"/>
                <a:cs typeface="Tahoma" panose="020B0604030504040204" pitchFamily="34" charset="0"/>
              </a:rPr>
              <a:t>() </a:t>
            </a:r>
          </a:p>
          <a:p>
            <a:pPr lvl="1"/>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sns.heatmap</a:t>
            </a:r>
            <a:r>
              <a:rPr lang="en-GB" dirty="0">
                <a:latin typeface="Tahoma" panose="020B0604030504040204" pitchFamily="34" charset="0"/>
                <a:ea typeface="Tahoma" panose="020B0604030504040204" pitchFamily="34" charset="0"/>
                <a:cs typeface="Tahoma" panose="020B0604030504040204" pitchFamily="34" charset="0"/>
              </a:rPr>
              <a:t>(</a:t>
            </a:r>
            <a:r>
              <a:rPr lang="en-GB" dirty="0" err="1">
                <a:latin typeface="Tahoma" panose="020B0604030504040204" pitchFamily="34" charset="0"/>
                <a:ea typeface="Tahoma" panose="020B0604030504040204" pitchFamily="34" charset="0"/>
                <a:cs typeface="Tahoma" panose="020B0604030504040204" pitchFamily="34" charset="0"/>
              </a:rPr>
              <a:t>correlation_matrix</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annot</a:t>
            </a:r>
            <a:r>
              <a:rPr lang="en-GB" dirty="0">
                <a:latin typeface="Tahoma" panose="020B0604030504040204" pitchFamily="34" charset="0"/>
                <a:ea typeface="Tahoma" panose="020B0604030504040204" pitchFamily="34" charset="0"/>
                <a:cs typeface="Tahoma" panose="020B0604030504040204" pitchFamily="34" charset="0"/>
              </a:rPr>
              <a:t>=True) </a:t>
            </a:r>
          </a:p>
          <a:p>
            <a:pPr lvl="1"/>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plt.show</a:t>
            </a:r>
            <a:r>
              <a:rPr lang="en-GB" dirty="0">
                <a:latin typeface="Tahoma" panose="020B0604030504040204" pitchFamily="34" charset="0"/>
                <a:ea typeface="Tahoma" panose="020B0604030504040204" pitchFamily="34" charset="0"/>
                <a:cs typeface="Tahoma" panose="020B0604030504040204" pitchFamily="34" charset="0"/>
              </a:rPr>
              <a:t>()</a:t>
            </a:r>
          </a:p>
          <a:p>
            <a:endParaRPr lang="en-GB" b="1"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08893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564070"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Heatmap for Correlation</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4428193"/>
            <a:ext cx="10938510" cy="1200329"/>
          </a:xfrm>
          <a:prstGeom prst="rect">
            <a:avLst/>
          </a:prstGeom>
          <a:noFill/>
        </p:spPr>
        <p:txBody>
          <a:bodyPr wrap="square" rtlCol="0">
            <a:spAutoFit/>
          </a:bodyPr>
          <a:lstStyle/>
          <a:p>
            <a:r>
              <a:rPr lang="en-GB" dirty="0">
                <a:latin typeface="Tahoma" panose="020B0604030504040204" pitchFamily="34" charset="0"/>
                <a:ea typeface="Tahoma" panose="020B0604030504040204" pitchFamily="34" charset="0"/>
                <a:cs typeface="Tahoma" panose="020B0604030504040204" pitchFamily="34" charset="0"/>
              </a:rPr>
              <a:t>From the above heatmap, we can see that engine size and price are positively correlated(score of 0.87) with each other while, highway-mpg and price are negatively correlated(score of -0.7) with each other. In other words, it tells us that cars with larger engine sizes will be costlier than cars with small engine sizes. It also tells us that expensive cars generally have less MPG as compared to cheaper cars.</a:t>
            </a:r>
          </a:p>
        </p:txBody>
      </p:sp>
      <p:pic>
        <p:nvPicPr>
          <p:cNvPr id="5" name="Picture 4">
            <a:extLst>
              <a:ext uri="{FF2B5EF4-FFF2-40B4-BE49-F238E27FC236}">
                <a16:creationId xmlns:a16="http://schemas.microsoft.com/office/drawing/2014/main" id="{D8FA5B45-4742-0846-BF53-E4F42341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658" y="1174730"/>
            <a:ext cx="5671563" cy="2962496"/>
          </a:xfrm>
          <a:prstGeom prst="rect">
            <a:avLst/>
          </a:prstGeom>
        </p:spPr>
      </p:pic>
    </p:spTree>
    <p:extLst>
      <p:ext uri="{BB962C8B-B14F-4D97-AF65-F5344CB8AC3E}">
        <p14:creationId xmlns:p14="http://schemas.microsoft.com/office/powerpoint/2010/main" val="2949509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1920141" cy="523220"/>
          </a:xfrm>
          <a:prstGeom prst="rect">
            <a:avLst/>
          </a:prstGeom>
          <a:noFill/>
        </p:spPr>
        <p:txBody>
          <a:bodyPr wrap="none" rtlCol="0">
            <a:spAutoFit/>
          </a:bodyPr>
          <a:lstStyle/>
          <a:p>
            <a:r>
              <a:rPr lang="en-GB" sz="2800" b="1" dirty="0"/>
              <a:t>References:</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210508"/>
            <a:ext cx="10938510" cy="5078313"/>
          </a:xfrm>
          <a:prstGeom prst="rect">
            <a:avLst/>
          </a:prstGeom>
          <a:noFill/>
          <a:ln>
            <a:noFill/>
          </a:ln>
        </p:spPr>
        <p:txBody>
          <a:bodyPr wrap="square" rtlCol="0">
            <a:spAutoFit/>
          </a:bodyPr>
          <a:lstStyle/>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2"/>
              </a:rPr>
              <a:t>https://medium.com/analytics-vidhya/introduction-to-data-wrangling-88c1b5e747cb</a:t>
            </a:r>
            <a:r>
              <a:rPr lang="it-IT" dirty="0">
                <a:latin typeface="Tahoma" panose="020B0604030504040204" pitchFamily="34" charset="0"/>
                <a:ea typeface="Tahoma" panose="020B0604030504040204" pitchFamily="34" charset="0"/>
                <a:cs typeface="Tahoma" panose="020B0604030504040204" pitchFamily="34" charset="0"/>
              </a:rPr>
              <a:t> - Data </a:t>
            </a:r>
            <a:r>
              <a:rPr lang="it-IT" dirty="0" err="1">
                <a:latin typeface="Tahoma" panose="020B0604030504040204" pitchFamily="34" charset="0"/>
                <a:ea typeface="Tahoma" panose="020B0604030504040204" pitchFamily="34" charset="0"/>
                <a:cs typeface="Tahoma" panose="020B0604030504040204" pitchFamily="34" charset="0"/>
              </a:rPr>
              <a:t>wrangling</a:t>
            </a: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3"/>
              </a:rPr>
              <a:t>https://medium.com/code-heroku/introduction-to-exploratory-data-analysis-eda-c0257f888676</a:t>
            </a:r>
            <a:r>
              <a:rPr lang="it-IT" dirty="0">
                <a:latin typeface="Tahoma" panose="020B0604030504040204" pitchFamily="34" charset="0"/>
                <a:ea typeface="Tahoma" panose="020B0604030504040204" pitchFamily="34" charset="0"/>
                <a:cs typeface="Tahoma" panose="020B0604030504040204" pitchFamily="34" charset="0"/>
              </a:rPr>
              <a:t> – EDA</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hlinkClick r:id="rId4"/>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4"/>
              </a:rPr>
              <a:t>https://medium.com/@klopmp/etl-using-python-and-pandas-90804bc541ee</a:t>
            </a:r>
            <a:r>
              <a:rPr lang="it-IT" dirty="0">
                <a:latin typeface="Tahoma" panose="020B0604030504040204" pitchFamily="34" charset="0"/>
                <a:ea typeface="Tahoma" panose="020B0604030504040204" pitchFamily="34" charset="0"/>
                <a:cs typeface="Tahoma" panose="020B0604030504040204" pitchFamily="34" charset="0"/>
              </a:rPr>
              <a:t> - ETL</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hlinkClick r:id="rId5"/>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5"/>
              </a:rPr>
              <a:t>https://medium.com/analytics-vidhya/normalization-vs-standardization-8937f45b3e20</a:t>
            </a:r>
            <a:r>
              <a:rPr lang="it-IT" dirty="0">
                <a:latin typeface="Tahoma" panose="020B0604030504040204" pitchFamily="34" charset="0"/>
                <a:ea typeface="Tahoma" panose="020B0604030504040204" pitchFamily="34" charset="0"/>
                <a:cs typeface="Tahoma" panose="020B0604030504040204" pitchFamily="34" charset="0"/>
              </a:rPr>
              <a:t> – Data </a:t>
            </a:r>
            <a:r>
              <a:rPr lang="it-IT" dirty="0" err="1">
                <a:latin typeface="Tahoma" panose="020B0604030504040204" pitchFamily="34" charset="0"/>
                <a:ea typeface="Tahoma" panose="020B0604030504040204" pitchFamily="34" charset="0"/>
                <a:cs typeface="Tahoma" panose="020B0604030504040204" pitchFamily="34" charset="0"/>
              </a:rPr>
              <a:t>preprocessing</a:t>
            </a: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6"/>
              </a:rPr>
              <a:t>https://towardsdatascience.com/data-types-in-statistics-347e152e8bee</a:t>
            </a:r>
            <a:r>
              <a:rPr lang="it-IT" dirty="0">
                <a:latin typeface="Tahoma" panose="020B0604030504040204" pitchFamily="34" charset="0"/>
                <a:ea typeface="Tahoma" panose="020B0604030504040204" pitchFamily="34" charset="0"/>
                <a:cs typeface="Tahoma" panose="020B0604030504040204" pitchFamily="34" charset="0"/>
              </a:rPr>
              <a:t> – Data </a:t>
            </a:r>
            <a:r>
              <a:rPr lang="it-IT" dirty="0" err="1">
                <a:latin typeface="Tahoma" panose="020B0604030504040204" pitchFamily="34" charset="0"/>
                <a:ea typeface="Tahoma" panose="020B0604030504040204" pitchFamily="34" charset="0"/>
                <a:cs typeface="Tahoma" panose="020B0604030504040204" pitchFamily="34" charset="0"/>
              </a:rPr>
              <a:t>types</a:t>
            </a: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7"/>
              </a:rPr>
              <a:t>https://subscription.packtpub.com/book/data/9781838552862/1/ch01lvl1sec07/data-transformation</a:t>
            </a:r>
            <a:r>
              <a:rPr lang="it-IT" dirty="0">
                <a:latin typeface="Tahoma" panose="020B0604030504040204" pitchFamily="34" charset="0"/>
                <a:ea typeface="Tahoma" panose="020B0604030504040204" pitchFamily="34" charset="0"/>
                <a:cs typeface="Tahoma" panose="020B0604030504040204" pitchFamily="34" charset="0"/>
              </a:rPr>
              <a:t> – </a:t>
            </a:r>
            <a:r>
              <a:rPr lang="it-IT" dirty="0" err="1">
                <a:latin typeface="Tahoma" panose="020B0604030504040204" pitchFamily="34" charset="0"/>
                <a:ea typeface="Tahoma" panose="020B0604030504040204" pitchFamily="34" charset="0"/>
                <a:cs typeface="Tahoma" panose="020B0604030504040204" pitchFamily="34" charset="0"/>
              </a:rPr>
              <a:t>Encoding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categorical</a:t>
            </a:r>
            <a:r>
              <a:rPr lang="it-IT" dirty="0">
                <a:latin typeface="Tahoma" panose="020B0604030504040204" pitchFamily="34" charset="0"/>
                <a:ea typeface="Tahoma" panose="020B0604030504040204" pitchFamily="34" charset="0"/>
                <a:cs typeface="Tahoma" panose="020B0604030504040204" pitchFamily="34" charset="0"/>
              </a:rPr>
              <a:t> data</a:t>
            </a:r>
          </a:p>
          <a:p>
            <a:pPr marL="285750" indent="-285750">
              <a:buFont typeface="Wingdings" pitchFamily="2" charset="2"/>
              <a:buChar char="ü"/>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8"/>
              </a:rPr>
              <a:t>https://medium.com/cracking-the-data-science-interview/an-introduction-to-big-data-data-integration-40715baa7961</a:t>
            </a:r>
            <a:r>
              <a:rPr lang="it-IT" dirty="0">
                <a:latin typeface="Tahoma" panose="020B0604030504040204" pitchFamily="34" charset="0"/>
                <a:ea typeface="Tahoma" panose="020B0604030504040204" pitchFamily="34" charset="0"/>
                <a:cs typeface="Tahoma" panose="020B0604030504040204" pitchFamily="34" charset="0"/>
              </a:rPr>
              <a:t> – Data </a:t>
            </a:r>
            <a:r>
              <a:rPr lang="it-IT" dirty="0" err="1">
                <a:latin typeface="Tahoma" panose="020B0604030504040204" pitchFamily="34" charset="0"/>
                <a:ea typeface="Tahoma" panose="020B0604030504040204" pitchFamily="34" charset="0"/>
                <a:cs typeface="Tahoma" panose="020B0604030504040204" pitchFamily="34" charset="0"/>
              </a:rPr>
              <a:t>integration</a:t>
            </a: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9602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CF203C-9525-0244-89FC-E4B181164118}"/>
              </a:ext>
            </a:extLst>
          </p:cNvPr>
          <p:cNvSpPr txBox="1"/>
          <p:nvPr/>
        </p:nvSpPr>
        <p:spPr>
          <a:xfrm>
            <a:off x="2969000" y="2598003"/>
            <a:ext cx="7077963" cy="830997"/>
          </a:xfrm>
          <a:prstGeom prst="rect">
            <a:avLst/>
          </a:prstGeom>
          <a:noFill/>
        </p:spPr>
        <p:txBody>
          <a:bodyPr wrap="none" rtlCol="0">
            <a:spAutoFit/>
          </a:bodyPr>
          <a:lstStyle/>
          <a:p>
            <a:r>
              <a:rPr lang="en-GB" sz="4800" dirty="0">
                <a:latin typeface="Tahoma" panose="020B0604030504040204" pitchFamily="34" charset="0"/>
                <a:ea typeface="Tahoma" panose="020B0604030504040204" pitchFamily="34" charset="0"/>
                <a:cs typeface="Tahoma" panose="020B0604030504040204" pitchFamily="34" charset="0"/>
              </a:rPr>
              <a:t>Thanks for your attention</a:t>
            </a:r>
          </a:p>
        </p:txBody>
      </p:sp>
    </p:spTree>
    <p:extLst>
      <p:ext uri="{BB962C8B-B14F-4D97-AF65-F5344CB8AC3E}">
        <p14:creationId xmlns:p14="http://schemas.microsoft.com/office/powerpoint/2010/main" val="161001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277133"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Discrete data </a:t>
            </a:r>
            <a:r>
              <a:rPr lang="en-GB" sz="2400" dirty="0">
                <a:latin typeface="Tahoma" panose="020B0604030504040204" pitchFamily="34" charset="0"/>
                <a:ea typeface="Tahoma" panose="020B0604030504040204" pitchFamily="34" charset="0"/>
                <a:cs typeface="Tahoma" panose="020B0604030504040204" pitchFamily="34" charset="0"/>
              </a:rPr>
              <a:t>(Numerical)</a:t>
            </a: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247317"/>
          </a:xfrm>
          <a:prstGeom prst="rect">
            <a:avLst/>
          </a:prstGeom>
          <a:noFill/>
        </p:spPr>
        <p:txBody>
          <a:bodyPr wrap="square" rtlCol="0">
            <a:spAutoFit/>
          </a:bodyPr>
          <a:lstStyle/>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To explain in simple terms, any numerical data that is </a:t>
            </a:r>
            <a:r>
              <a:rPr lang="en-GB" b="1" dirty="0">
                <a:latin typeface="Tahoma" panose="020B0604030504040204" pitchFamily="34" charset="0"/>
                <a:ea typeface="Tahoma" panose="020B0604030504040204" pitchFamily="34" charset="0"/>
                <a:cs typeface="Tahoma" panose="020B0604030504040204" pitchFamily="34" charset="0"/>
              </a:rPr>
              <a:t>countable</a:t>
            </a:r>
            <a:r>
              <a:rPr lang="en-GB"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Discrete data can only </a:t>
            </a:r>
            <a:r>
              <a:rPr lang="en-GB" b="1" dirty="0">
                <a:latin typeface="Tahoma" panose="020B0604030504040204" pitchFamily="34" charset="0"/>
                <a:ea typeface="Tahoma" panose="020B0604030504040204" pitchFamily="34" charset="0"/>
                <a:cs typeface="Tahoma" panose="020B0604030504040204" pitchFamily="34" charset="0"/>
              </a:rPr>
              <a:t>take certain values </a:t>
            </a:r>
            <a:r>
              <a:rPr lang="en-GB" dirty="0">
                <a:latin typeface="Tahoma" panose="020B0604030504040204" pitchFamily="34" charset="0"/>
                <a:ea typeface="Tahoma" panose="020B0604030504040204" pitchFamily="34" charset="0"/>
                <a:cs typeface="Tahoma" panose="020B0604030504040204" pitchFamily="34" charset="0"/>
              </a:rPr>
              <a:t>(such as 1, 2, 3, 4, etc).</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Values are </a:t>
            </a:r>
            <a:r>
              <a:rPr lang="en-GB" b="1" dirty="0">
                <a:latin typeface="Tahoma" panose="020B0604030504040204" pitchFamily="34" charset="0"/>
                <a:ea typeface="Tahoma" panose="020B0604030504040204" pitchFamily="34" charset="0"/>
                <a:cs typeface="Tahoma" panose="020B0604030504040204" pitchFamily="34" charset="0"/>
              </a:rPr>
              <a:t>distinct</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separate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can’t be measured but it can be counted</a:t>
            </a: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the number of people in a family or the number of students in a class.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basically represents information that can be categorized into a classification</a:t>
            </a:r>
          </a:p>
          <a:p>
            <a:pPr marL="1200150" lvl="2"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65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833374" cy="523220"/>
          </a:xfrm>
          <a:prstGeom prst="rect">
            <a:avLst/>
          </a:prstGeom>
          <a:noFill/>
        </p:spPr>
        <p:txBody>
          <a:bodyPr wrap="none" rtlCol="0">
            <a:spAutoFit/>
          </a:bodyPr>
          <a:lstStyle/>
          <a:p>
            <a:r>
              <a:rPr lang="it-IT" sz="2800" b="1" dirty="0" err="1">
                <a:latin typeface="Tahoma" panose="020B0604030504040204" pitchFamily="34" charset="0"/>
                <a:ea typeface="Tahoma" panose="020B0604030504040204" pitchFamily="34" charset="0"/>
                <a:cs typeface="Tahoma" panose="020B0604030504040204" pitchFamily="34" charset="0"/>
              </a:rPr>
              <a:t>Continuous</a:t>
            </a:r>
            <a:r>
              <a:rPr lang="it-IT" sz="2800" b="1" dirty="0">
                <a:latin typeface="Tahoma" panose="020B0604030504040204" pitchFamily="34" charset="0"/>
                <a:ea typeface="Tahoma" panose="020B0604030504040204" pitchFamily="34" charset="0"/>
                <a:cs typeface="Tahoma" panose="020B0604030504040204" pitchFamily="34" charset="0"/>
              </a:rPr>
              <a:t> data </a:t>
            </a:r>
            <a:r>
              <a:rPr lang="it-IT" sz="2400" dirty="0">
                <a:latin typeface="Tahoma" panose="020B0604030504040204" pitchFamily="34" charset="0"/>
                <a:ea typeface="Tahoma" panose="020B0604030504040204" pitchFamily="34" charset="0"/>
                <a:cs typeface="Tahoma" panose="020B0604030504040204" pitchFamily="34" charset="0"/>
              </a:rPr>
              <a:t>(</a:t>
            </a:r>
            <a:r>
              <a:rPr lang="it-IT" sz="2400" dirty="0" err="1">
                <a:latin typeface="Tahoma" panose="020B0604030504040204" pitchFamily="34" charset="0"/>
                <a:ea typeface="Tahoma" panose="020B0604030504040204" pitchFamily="34" charset="0"/>
                <a:cs typeface="Tahoma" panose="020B0604030504040204" pitchFamily="34" charset="0"/>
              </a:rPr>
              <a:t>Numerical</a:t>
            </a:r>
            <a:r>
              <a:rPr lang="it-IT" sz="2400" dirty="0">
                <a:latin typeface="Tahoma" panose="020B0604030504040204" pitchFamily="34" charset="0"/>
                <a:ea typeface="Tahoma" panose="020B0604030504040204" pitchFamily="34" charset="0"/>
                <a:cs typeface="Tahoma" panose="020B0604030504040204" pitchFamily="34" charset="0"/>
              </a:rPr>
              <a:t>)</a:t>
            </a:r>
            <a:endParaRPr lang="en-GB" sz="24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524315"/>
          </a:xfrm>
          <a:prstGeom prst="rect">
            <a:avLst/>
          </a:prstGeom>
          <a:noFill/>
        </p:spPr>
        <p:txBody>
          <a:bodyPr wrap="square" rtlCol="0">
            <a:spAutoFit/>
          </a:bodyPr>
          <a:lstStyle/>
          <a:p>
            <a:pPr lvl="1"/>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Any numerical data that is </a:t>
            </a:r>
            <a:r>
              <a:rPr lang="en-GB" b="1" dirty="0">
                <a:latin typeface="Tahoma" panose="020B0604030504040204" pitchFamily="34" charset="0"/>
                <a:ea typeface="Tahoma" panose="020B0604030504040204" pitchFamily="34" charset="0"/>
                <a:cs typeface="Tahoma" panose="020B0604030504040204" pitchFamily="34" charset="0"/>
              </a:rPr>
              <a:t>measurable</a:t>
            </a:r>
            <a:r>
              <a:rPr lang="en-GB" dirty="0">
                <a:latin typeface="Tahoma" panose="020B0604030504040204" pitchFamily="34" charset="0"/>
                <a:ea typeface="Tahoma" panose="020B0604030504040204" pitchFamily="34" charset="0"/>
                <a:cs typeface="Tahoma" panose="020B0604030504040204" pitchFamily="34" charset="0"/>
              </a:rPr>
              <a:t> is called continuous. </a:t>
            </a: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the height of a person or the time taken to reach a destination.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Continuous data can take </a:t>
            </a:r>
            <a:r>
              <a:rPr lang="en-GB" b="1" dirty="0">
                <a:latin typeface="Tahoma" panose="020B0604030504040204" pitchFamily="34" charset="0"/>
                <a:ea typeface="Tahoma" panose="020B0604030504040204" pitchFamily="34" charset="0"/>
                <a:cs typeface="Tahoma" panose="020B0604030504040204" pitchFamily="34" charset="0"/>
              </a:rPr>
              <a:t>virtually any value </a:t>
            </a:r>
            <a:r>
              <a:rPr lang="en-GB" dirty="0">
                <a:latin typeface="Tahoma" panose="020B0604030504040204" pitchFamily="34" charset="0"/>
                <a:ea typeface="Tahoma" panose="020B0604030504040204" pitchFamily="34" charset="0"/>
                <a:cs typeface="Tahoma" panose="020B0604030504040204" pitchFamily="34" charset="0"/>
              </a:rPr>
              <a:t>(for example, 1.25, 3.8888, and 77.1276).</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You can summarise your data using percentiles, median, interquartile range, mean, mode, standard deviation, and range.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Visualisation Methods</a:t>
            </a:r>
            <a:r>
              <a:rPr lang="en-GB" dirty="0">
                <a:latin typeface="Tahoma" panose="020B0604030504040204" pitchFamily="34" charset="0"/>
                <a:ea typeface="Tahoma" panose="020B0604030504040204" pitchFamily="34" charset="0"/>
                <a:cs typeface="Tahoma" panose="020B0604030504040204" pitchFamily="34" charset="0"/>
              </a:rPr>
              <a:t>: To visualise continuous data, you can use a </a:t>
            </a:r>
            <a:r>
              <a:rPr lang="en-GB" b="1" dirty="0">
                <a:latin typeface="Tahoma" panose="020B0604030504040204" pitchFamily="34" charset="0"/>
                <a:ea typeface="Tahoma" panose="020B0604030504040204" pitchFamily="34" charset="0"/>
                <a:cs typeface="Tahoma" panose="020B0604030504040204" pitchFamily="34" charset="0"/>
              </a:rPr>
              <a:t>histogram</a:t>
            </a:r>
            <a:r>
              <a:rPr lang="en-GB" dirty="0">
                <a:latin typeface="Tahoma" panose="020B0604030504040204" pitchFamily="34" charset="0"/>
                <a:ea typeface="Tahoma" panose="020B0604030504040204" pitchFamily="34" charset="0"/>
                <a:cs typeface="Tahoma" panose="020B0604030504040204" pitchFamily="34" charset="0"/>
              </a:rPr>
              <a:t> or a </a:t>
            </a:r>
            <a:r>
              <a:rPr lang="en-GB" b="1" dirty="0">
                <a:latin typeface="Tahoma" panose="020B0604030504040204" pitchFamily="34" charset="0"/>
                <a:ea typeface="Tahoma" panose="020B0604030504040204" pitchFamily="34" charset="0"/>
                <a:cs typeface="Tahoma" panose="020B0604030504040204" pitchFamily="34" charset="0"/>
              </a:rPr>
              <a:t>box-plot</a:t>
            </a:r>
            <a:r>
              <a:rPr lang="en-GB" dirty="0">
                <a:latin typeface="Tahoma" panose="020B0604030504040204" pitchFamily="34" charset="0"/>
                <a:ea typeface="Tahoma" panose="020B0604030504040204" pitchFamily="34" charset="0"/>
                <a:cs typeface="Tahoma" panose="020B0604030504040204" pitchFamily="34" charset="0"/>
              </a:rPr>
              <a:t>. With a histogram, you can check the central tendency, variability, modality, and kurtosis of a distribution. Note that a histogram can’t show you if you have any </a:t>
            </a:r>
            <a:r>
              <a:rPr lang="en-GB" b="1" dirty="0">
                <a:latin typeface="Tahoma" panose="020B0604030504040204" pitchFamily="34" charset="0"/>
                <a:ea typeface="Tahoma" panose="020B0604030504040204" pitchFamily="34" charset="0"/>
                <a:cs typeface="Tahoma" panose="020B0604030504040204" pitchFamily="34" charset="0"/>
              </a:rPr>
              <a:t>outliers</a:t>
            </a:r>
            <a:r>
              <a:rPr lang="en-GB" dirty="0">
                <a:latin typeface="Tahoma" panose="020B0604030504040204" pitchFamily="34" charset="0"/>
                <a:ea typeface="Tahoma" panose="020B0604030504040204" pitchFamily="34" charset="0"/>
                <a:cs typeface="Tahoma" panose="020B0604030504040204" pitchFamily="34" charset="0"/>
              </a:rPr>
              <a:t>. This is why we also use box-plots. </a:t>
            </a: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2153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445448"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Nominal data </a:t>
            </a:r>
            <a:r>
              <a:rPr lang="it-IT" sz="2400" dirty="0">
                <a:latin typeface="Tahoma" panose="020B0604030504040204" pitchFamily="34" charset="0"/>
                <a:ea typeface="Tahoma" panose="020B0604030504040204" pitchFamily="34" charset="0"/>
                <a:cs typeface="Tahoma" panose="020B0604030504040204" pitchFamily="34" charset="0"/>
              </a:rPr>
              <a:t>(</a:t>
            </a:r>
            <a:r>
              <a:rPr lang="it-IT" sz="2400" dirty="0" err="1">
                <a:latin typeface="Tahoma" panose="020B0604030504040204" pitchFamily="34" charset="0"/>
                <a:ea typeface="Tahoma" panose="020B0604030504040204" pitchFamily="34" charset="0"/>
                <a:cs typeface="Tahoma" panose="020B0604030504040204" pitchFamily="34" charset="0"/>
              </a:rPr>
              <a:t>Categorical</a:t>
            </a:r>
            <a:r>
              <a:rPr lang="it-IT" sz="2400" dirty="0">
                <a:latin typeface="Tahoma" panose="020B0604030504040204" pitchFamily="34" charset="0"/>
                <a:ea typeface="Tahoma" panose="020B0604030504040204" pitchFamily="34" charset="0"/>
                <a:cs typeface="Tahoma" panose="020B0604030504040204" pitchFamily="34" charset="0"/>
              </a:rPr>
              <a:t>)</a:t>
            </a:r>
            <a:endParaRPr lang="en-GB" sz="24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4801314"/>
          </a:xfrm>
          <a:prstGeom prst="rect">
            <a:avLst/>
          </a:prstGeom>
          <a:noFill/>
        </p:spPr>
        <p:txBody>
          <a:bodyPr wrap="square" rtlCol="0">
            <a:spAutoFit/>
          </a:bodyPr>
          <a:lstStyle/>
          <a:p>
            <a:pPr lvl="1"/>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Any categorical data that has </a:t>
            </a:r>
            <a:r>
              <a:rPr lang="en-GB" b="1" dirty="0">
                <a:latin typeface="Tahoma" panose="020B0604030504040204" pitchFamily="34" charset="0"/>
                <a:ea typeface="Tahoma" panose="020B0604030504040204" pitchFamily="34" charset="0"/>
                <a:cs typeface="Tahoma" panose="020B0604030504040204" pitchFamily="34" charset="0"/>
              </a:rPr>
              <a:t>no order</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gender, country etc..,</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In Data Science, you can use </a:t>
            </a:r>
            <a:r>
              <a:rPr lang="en-GB" b="1" dirty="0">
                <a:latin typeface="Tahoma" panose="020B0604030504040204" pitchFamily="34" charset="0"/>
                <a:ea typeface="Tahoma" panose="020B0604030504040204" pitchFamily="34" charset="0"/>
                <a:cs typeface="Tahoma" panose="020B0604030504040204" pitchFamily="34" charset="0"/>
              </a:rPr>
              <a:t>one hot encoding</a:t>
            </a:r>
            <a:r>
              <a:rPr lang="en-GB" dirty="0">
                <a:latin typeface="Tahoma" panose="020B0604030504040204" pitchFamily="34" charset="0"/>
                <a:ea typeface="Tahoma" panose="020B0604030504040204" pitchFamily="34" charset="0"/>
                <a:cs typeface="Tahoma" panose="020B0604030504040204" pitchFamily="34" charset="0"/>
              </a:rPr>
              <a:t>, to transform nominal data into a numeric feature.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When you are dealing with nominal data, you collect information through: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Frequencies</a:t>
            </a:r>
            <a:r>
              <a:rPr lang="en-GB" dirty="0">
                <a:latin typeface="Tahoma" panose="020B0604030504040204" pitchFamily="34" charset="0"/>
                <a:ea typeface="Tahoma" panose="020B0604030504040204" pitchFamily="34" charset="0"/>
                <a:cs typeface="Tahoma" panose="020B0604030504040204" pitchFamily="34" charset="0"/>
              </a:rPr>
              <a:t>: The Frequency is the rate at which something occurs over a period of time or within a dataset.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Proportion</a:t>
            </a:r>
            <a:r>
              <a:rPr lang="en-GB" dirty="0">
                <a:latin typeface="Tahoma" panose="020B0604030504040204" pitchFamily="34" charset="0"/>
                <a:ea typeface="Tahoma" panose="020B0604030504040204" pitchFamily="34" charset="0"/>
                <a:cs typeface="Tahoma" panose="020B0604030504040204" pitchFamily="34" charset="0"/>
              </a:rPr>
              <a:t>: You can easily calculate the proportion by dividing the frequency by the total number of events. (</a:t>
            </a:r>
            <a:r>
              <a:rPr lang="en-GB" dirty="0" err="1">
                <a:latin typeface="Tahoma" panose="020B0604030504040204" pitchFamily="34" charset="0"/>
                <a:ea typeface="Tahoma" panose="020B0604030504040204" pitchFamily="34" charset="0"/>
                <a:cs typeface="Tahoma" panose="020B0604030504040204" pitchFamily="34" charset="0"/>
              </a:rPr>
              <a:t>e.g</a:t>
            </a:r>
            <a:r>
              <a:rPr lang="en-GB" dirty="0">
                <a:latin typeface="Tahoma" panose="020B0604030504040204" pitchFamily="34" charset="0"/>
                <a:ea typeface="Tahoma" panose="020B0604030504040204" pitchFamily="34" charset="0"/>
                <a:cs typeface="Tahoma" panose="020B0604030504040204" pitchFamily="34" charset="0"/>
              </a:rPr>
              <a:t> how often something happened divided by how often it could happen)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Percentage</a:t>
            </a:r>
            <a:r>
              <a:rPr lang="en-GB" dirty="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Visualisation Methods</a:t>
            </a:r>
            <a:r>
              <a:rPr lang="en-GB" dirty="0">
                <a:latin typeface="Tahoma" panose="020B0604030504040204" pitchFamily="34" charset="0"/>
                <a:ea typeface="Tahoma" panose="020B0604030504040204" pitchFamily="34" charset="0"/>
                <a:cs typeface="Tahoma" panose="020B0604030504040204" pitchFamily="34" charset="0"/>
              </a:rPr>
              <a:t>: To visualise nominal data you can use a </a:t>
            </a:r>
            <a:r>
              <a:rPr lang="en-GB" b="1" dirty="0">
                <a:latin typeface="Tahoma" panose="020B0604030504040204" pitchFamily="34" charset="0"/>
                <a:ea typeface="Tahoma" panose="020B0604030504040204" pitchFamily="34" charset="0"/>
                <a:cs typeface="Tahoma" panose="020B0604030504040204" pitchFamily="34" charset="0"/>
              </a:rPr>
              <a:t>pie</a:t>
            </a:r>
            <a:r>
              <a:rPr lang="en-GB" dirty="0">
                <a:latin typeface="Tahoma" panose="020B0604030504040204" pitchFamily="34" charset="0"/>
                <a:ea typeface="Tahoma" panose="020B0604030504040204" pitchFamily="34" charset="0"/>
                <a:cs typeface="Tahoma" panose="020B0604030504040204" pitchFamily="34" charset="0"/>
              </a:rPr>
              <a:t> chart or a </a:t>
            </a:r>
            <a:r>
              <a:rPr lang="en-GB" b="1" dirty="0">
                <a:latin typeface="Tahoma" panose="020B0604030504040204" pitchFamily="34" charset="0"/>
                <a:ea typeface="Tahoma" panose="020B0604030504040204" pitchFamily="34" charset="0"/>
                <a:cs typeface="Tahoma" panose="020B0604030504040204" pitchFamily="34" charset="0"/>
              </a:rPr>
              <a:t>bar</a:t>
            </a:r>
            <a:r>
              <a:rPr lang="en-GB" dirty="0">
                <a:latin typeface="Tahoma" panose="020B0604030504040204" pitchFamily="34" charset="0"/>
                <a:ea typeface="Tahoma" panose="020B0604030504040204" pitchFamily="34" charset="0"/>
                <a:cs typeface="Tahoma" panose="020B0604030504040204" pitchFamily="34" charset="0"/>
              </a:rPr>
              <a:t> chart.</a:t>
            </a: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663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267515" cy="523220"/>
          </a:xfrm>
          <a:prstGeom prst="rect">
            <a:avLst/>
          </a:prstGeom>
          <a:noFill/>
        </p:spPr>
        <p:txBody>
          <a:bodyPr wrap="none" rtlCol="0">
            <a:spAutoFit/>
          </a:bodyPr>
          <a:lstStyle/>
          <a:p>
            <a:r>
              <a:rPr lang="en-GB" sz="2800" b="1" dirty="0">
                <a:latin typeface="Tahoma" panose="020B0604030504040204" pitchFamily="34" charset="0"/>
                <a:ea typeface="Tahoma" panose="020B0604030504040204" pitchFamily="34" charset="0"/>
                <a:cs typeface="Tahoma" panose="020B0604030504040204" pitchFamily="34" charset="0"/>
              </a:rPr>
              <a:t>Ordinal data</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a:t>
            </a:r>
            <a:r>
              <a:rPr lang="it-IT" sz="2400" dirty="0" err="1">
                <a:latin typeface="Tahoma" panose="020B0604030504040204" pitchFamily="34" charset="0"/>
                <a:ea typeface="Tahoma" panose="020B0604030504040204" pitchFamily="34" charset="0"/>
                <a:cs typeface="Tahoma" panose="020B0604030504040204" pitchFamily="34" charset="0"/>
              </a:rPr>
              <a:t>Categorical</a:t>
            </a:r>
            <a:r>
              <a:rPr lang="it-IT" sz="2400" dirty="0">
                <a:latin typeface="Tahoma" panose="020B0604030504040204" pitchFamily="34" charset="0"/>
                <a:ea typeface="Tahoma" panose="020B0604030504040204" pitchFamily="34" charset="0"/>
                <a:cs typeface="Tahoma" panose="020B0604030504040204" pitchFamily="34" charset="0"/>
              </a:rPr>
              <a:t>)</a:t>
            </a:r>
            <a:endParaRPr lang="en-GB" sz="24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266093"/>
            <a:ext cx="10312958" cy="6186309"/>
          </a:xfrm>
          <a:prstGeom prst="rect">
            <a:avLst/>
          </a:prstGeom>
          <a:noFill/>
        </p:spPr>
        <p:txBody>
          <a:bodyPr wrap="square" rtlCol="0">
            <a:spAutoFit/>
          </a:bodyPr>
          <a:lstStyle/>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Any categorical data that has </a:t>
            </a:r>
            <a:r>
              <a:rPr lang="en-GB" b="1" dirty="0">
                <a:latin typeface="Tahoma" panose="020B0604030504040204" pitchFamily="34" charset="0"/>
                <a:ea typeface="Tahoma" panose="020B0604030504040204" pitchFamily="34" charset="0"/>
                <a:cs typeface="Tahoma" panose="020B0604030504040204" pitchFamily="34" charset="0"/>
              </a:rPr>
              <a:t>some order</a:t>
            </a:r>
            <a:r>
              <a:rPr lang="en-GB" dirty="0">
                <a:latin typeface="Tahoma" panose="020B0604030504040204" pitchFamily="34" charset="0"/>
                <a:ea typeface="Tahoma" panose="020B0604030504040204" pitchFamily="34" charset="0"/>
                <a:cs typeface="Tahoma" panose="020B0604030504040204" pitchFamily="34" charset="0"/>
              </a:rPr>
              <a:t> associated with it.</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Example</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movie ratings</a:t>
            </a:r>
            <a:r>
              <a:rPr lang="en-GB" dirty="0">
                <a:latin typeface="Tahoma" panose="020B0604030504040204" pitchFamily="34" charset="0"/>
                <a:ea typeface="Tahoma" panose="020B0604030504040204" pitchFamily="34" charset="0"/>
                <a:cs typeface="Tahoma" panose="020B0604030504040204" pitchFamily="34" charset="0"/>
              </a:rPr>
              <a:t> (excellent, good, bad, worst) and </a:t>
            </a:r>
            <a:r>
              <a:rPr lang="en-GB" b="1" dirty="0">
                <a:latin typeface="Tahoma" panose="020B0604030504040204" pitchFamily="34" charset="0"/>
                <a:ea typeface="Tahoma" panose="020B0604030504040204" pitchFamily="34" charset="0"/>
                <a:cs typeface="Tahoma" panose="020B0604030504040204" pitchFamily="34" charset="0"/>
              </a:rPr>
              <a:t>feedback</a:t>
            </a:r>
            <a:r>
              <a:rPr lang="en-GB" dirty="0">
                <a:latin typeface="Tahoma" panose="020B0604030504040204" pitchFamily="34" charset="0"/>
                <a:ea typeface="Tahoma" panose="020B0604030504040204" pitchFamily="34" charset="0"/>
                <a:cs typeface="Tahoma" panose="020B0604030504040204" pitchFamily="34" charset="0"/>
              </a:rPr>
              <a:t> (happy, not bad, bad).</a:t>
            </a:r>
          </a:p>
          <a:p>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You can think of ordered data as being something you could </a:t>
            </a:r>
            <a:r>
              <a:rPr lang="en-GB" b="1" dirty="0">
                <a:latin typeface="Tahoma" panose="020B0604030504040204" pitchFamily="34" charset="0"/>
                <a:ea typeface="Tahoma" panose="020B0604030504040204" pitchFamily="34" charset="0"/>
                <a:cs typeface="Tahoma" panose="020B0604030504040204" pitchFamily="34" charset="0"/>
              </a:rPr>
              <a:t>mark on a scale</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Observe that the differences between the values is not really known.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Due to this reason they are usually used to measure non-numeric features like happiness, customer satisfaction and so on.</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you can summarise your ordinal data with </a:t>
            </a:r>
            <a:r>
              <a:rPr lang="en-GB" b="1" dirty="0">
                <a:latin typeface="Tahoma" panose="020B0604030504040204" pitchFamily="34" charset="0"/>
                <a:ea typeface="Tahoma" panose="020B0604030504040204" pitchFamily="34" charset="0"/>
                <a:cs typeface="Tahoma" panose="020B0604030504040204" pitchFamily="34" charset="0"/>
              </a:rPr>
              <a:t>frequencies</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proportions</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percentages</a:t>
            </a:r>
            <a:r>
              <a:rPr lang="en-GB" dirty="0">
                <a:latin typeface="Tahoma" panose="020B0604030504040204" pitchFamily="34" charset="0"/>
                <a:ea typeface="Tahoma" panose="020B0604030504040204" pitchFamily="34" charset="0"/>
                <a:cs typeface="Tahoma" panose="020B0604030504040204" pitchFamily="34" charset="0"/>
              </a:rPr>
              <a:t>. And you can </a:t>
            </a:r>
            <a:r>
              <a:rPr lang="en-GB" b="1" dirty="0">
                <a:latin typeface="Tahoma" panose="020B0604030504040204" pitchFamily="34" charset="0"/>
                <a:ea typeface="Tahoma" panose="020B0604030504040204" pitchFamily="34" charset="0"/>
                <a:cs typeface="Tahoma" panose="020B0604030504040204" pitchFamily="34" charset="0"/>
              </a:rPr>
              <a:t>visualise</a:t>
            </a:r>
            <a:r>
              <a:rPr lang="en-GB" dirty="0">
                <a:latin typeface="Tahoma" panose="020B0604030504040204" pitchFamily="34" charset="0"/>
                <a:ea typeface="Tahoma" panose="020B0604030504040204" pitchFamily="34" charset="0"/>
                <a:cs typeface="Tahoma" panose="020B0604030504040204" pitchFamily="34" charset="0"/>
              </a:rPr>
              <a:t> it with </a:t>
            </a:r>
            <a:r>
              <a:rPr lang="en-GB" b="1" dirty="0">
                <a:latin typeface="Tahoma" panose="020B0604030504040204" pitchFamily="34" charset="0"/>
                <a:ea typeface="Tahoma" panose="020B0604030504040204" pitchFamily="34" charset="0"/>
                <a:cs typeface="Tahoma" panose="020B0604030504040204" pitchFamily="34" charset="0"/>
              </a:rPr>
              <a:t>pie</a:t>
            </a:r>
            <a:r>
              <a:rPr lang="en-GB" dirty="0">
                <a:latin typeface="Tahoma" panose="020B0604030504040204" pitchFamily="34" charset="0"/>
                <a:ea typeface="Tahoma" panose="020B0604030504040204" pitchFamily="34" charset="0"/>
                <a:cs typeface="Tahoma" panose="020B0604030504040204" pitchFamily="34" charset="0"/>
              </a:rPr>
              <a:t> and </a:t>
            </a:r>
            <a:r>
              <a:rPr lang="en-GB" b="1" dirty="0">
                <a:latin typeface="Tahoma" panose="020B0604030504040204" pitchFamily="34" charset="0"/>
                <a:ea typeface="Tahoma" panose="020B0604030504040204" pitchFamily="34" charset="0"/>
                <a:cs typeface="Tahoma" panose="020B0604030504040204" pitchFamily="34" charset="0"/>
              </a:rPr>
              <a:t>bar</a:t>
            </a:r>
            <a:r>
              <a:rPr lang="en-GB" dirty="0">
                <a:latin typeface="Tahoma" panose="020B0604030504040204" pitchFamily="34" charset="0"/>
                <a:ea typeface="Tahoma" panose="020B0604030504040204" pitchFamily="34" charset="0"/>
                <a:cs typeface="Tahoma" panose="020B0604030504040204" pitchFamily="34" charset="0"/>
              </a:rPr>
              <a:t> charts. Additionally, you can use </a:t>
            </a:r>
            <a:r>
              <a:rPr lang="en-GB" b="1" dirty="0">
                <a:latin typeface="Tahoma" panose="020B0604030504040204" pitchFamily="34" charset="0"/>
                <a:ea typeface="Tahoma" panose="020B0604030504040204" pitchFamily="34" charset="0"/>
                <a:cs typeface="Tahoma" panose="020B0604030504040204" pitchFamily="34" charset="0"/>
              </a:rPr>
              <a:t>percentiles</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median</a:t>
            </a:r>
            <a:r>
              <a:rPr lang="en-GB" dirty="0">
                <a:latin typeface="Tahoma" panose="020B0604030504040204" pitchFamily="34" charset="0"/>
                <a:ea typeface="Tahoma" panose="020B0604030504040204" pitchFamily="34" charset="0"/>
                <a:cs typeface="Tahoma" panose="020B0604030504040204" pitchFamily="34" charset="0"/>
              </a:rPr>
              <a:t>, </a:t>
            </a:r>
            <a:r>
              <a:rPr lang="en-GB" b="1" dirty="0">
                <a:latin typeface="Tahoma" panose="020B0604030504040204" pitchFamily="34" charset="0"/>
                <a:ea typeface="Tahoma" panose="020B0604030504040204" pitchFamily="34" charset="0"/>
                <a:cs typeface="Tahoma" panose="020B0604030504040204" pitchFamily="34" charset="0"/>
              </a:rPr>
              <a:t>mode</a:t>
            </a:r>
            <a:r>
              <a:rPr lang="en-GB" dirty="0">
                <a:latin typeface="Tahoma" panose="020B0604030504040204" pitchFamily="34" charset="0"/>
                <a:ea typeface="Tahoma" panose="020B0604030504040204" pitchFamily="34" charset="0"/>
                <a:cs typeface="Tahoma" panose="020B0604030504040204" pitchFamily="34" charset="0"/>
              </a:rPr>
              <a:t> and the </a:t>
            </a:r>
            <a:r>
              <a:rPr lang="en-GB" b="1" dirty="0">
                <a:latin typeface="Tahoma" panose="020B0604030504040204" pitchFamily="34" charset="0"/>
                <a:ea typeface="Tahoma" panose="020B0604030504040204" pitchFamily="34" charset="0"/>
                <a:cs typeface="Tahoma" panose="020B0604030504040204" pitchFamily="34" charset="0"/>
              </a:rPr>
              <a:t>interquartile range </a:t>
            </a:r>
            <a:r>
              <a:rPr lang="en-GB" dirty="0">
                <a:latin typeface="Tahoma" panose="020B0604030504040204" pitchFamily="34" charset="0"/>
                <a:ea typeface="Tahoma" panose="020B0604030504040204" pitchFamily="34" charset="0"/>
                <a:cs typeface="Tahoma" panose="020B0604030504040204" pitchFamily="34" charset="0"/>
              </a:rPr>
              <a:t>to summarise your data.</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you can use one label encoding, to transform ordinal data into a numeric feature.</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02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405288"/>
            <a:ext cx="3887603" cy="461665"/>
          </a:xfrm>
          <a:prstGeom prst="rect">
            <a:avLst/>
          </a:prstGeom>
          <a:noFill/>
        </p:spPr>
        <p:txBody>
          <a:bodyPr wrap="none" rtlCol="0">
            <a:spAutoFit/>
          </a:bodyPr>
          <a:lstStyle/>
          <a:p>
            <a:r>
              <a:rPr lang="en-GB" sz="2400" b="1" dirty="0">
                <a:latin typeface="Tahoma" panose="020B0604030504040204" pitchFamily="34" charset="0"/>
                <a:ea typeface="Tahoma" panose="020B0604030504040204" pitchFamily="34" charset="0"/>
                <a:cs typeface="Tahoma" panose="020B0604030504040204" pitchFamily="34" charset="0"/>
              </a:rPr>
              <a:t>Data visualization types</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5EC6B305-796B-DA44-AA41-45643DB5E6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34" y="2114421"/>
            <a:ext cx="5616693" cy="1919834"/>
          </a:xfrm>
          <a:prstGeom prst="rect">
            <a:avLst/>
          </a:prstGeom>
        </p:spPr>
      </p:pic>
      <p:pic>
        <p:nvPicPr>
          <p:cNvPr id="9" name="Picture 8">
            <a:extLst>
              <a:ext uri="{FF2B5EF4-FFF2-40B4-BE49-F238E27FC236}">
                <a16:creationId xmlns:a16="http://schemas.microsoft.com/office/drawing/2014/main" id="{97067F19-A490-3649-AF11-9DB6A3D91D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762" y="1819510"/>
            <a:ext cx="5585254" cy="2509655"/>
          </a:xfrm>
          <a:prstGeom prst="rect">
            <a:avLst/>
          </a:prstGeom>
        </p:spPr>
      </p:pic>
    </p:spTree>
    <p:extLst>
      <p:ext uri="{BB962C8B-B14F-4D97-AF65-F5344CB8AC3E}">
        <p14:creationId xmlns:p14="http://schemas.microsoft.com/office/powerpoint/2010/main" val="21224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1028700" y="651510"/>
            <a:ext cx="4051815" cy="523220"/>
          </a:xfrm>
          <a:prstGeom prst="rect">
            <a:avLst/>
          </a:prstGeom>
          <a:noFill/>
        </p:spPr>
        <p:txBody>
          <a:bodyPr wrap="none" rtlCol="0">
            <a:spAutoFit/>
          </a:bodyPr>
          <a:lstStyle/>
          <a:p>
            <a:r>
              <a:rPr lang="it-IT" sz="2800" b="1" dirty="0" err="1"/>
              <a:t>Why</a:t>
            </a:r>
            <a:r>
              <a:rPr lang="it-IT" sz="2800" b="1" dirty="0"/>
              <a:t> Data </a:t>
            </a:r>
            <a:r>
              <a:rPr lang="it-IT" sz="2800" b="1" dirty="0" err="1"/>
              <a:t>preprocessing</a:t>
            </a:r>
            <a:r>
              <a:rPr lang="it-IT" sz="2800" b="1" dirty="0"/>
              <a:t> ?</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1028700" y="1174730"/>
            <a:ext cx="10938510" cy="3693319"/>
          </a:xfrm>
          <a:prstGeom prst="rect">
            <a:avLst/>
          </a:prstGeom>
          <a:noFill/>
        </p:spPr>
        <p:txBody>
          <a:bodyPr wrap="square" rtlCol="0">
            <a:spAutoFit/>
          </a:bodyPr>
          <a:lstStyle/>
          <a:p>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Real-world data is often incomplete, inconsistent, and lacking in certain </a:t>
            </a:r>
            <a:r>
              <a:rPr lang="en-GB" dirty="0" err="1">
                <a:latin typeface="Tahoma" panose="020B0604030504040204" pitchFamily="34" charset="0"/>
                <a:ea typeface="Tahoma" panose="020B0604030504040204" pitchFamily="34" charset="0"/>
                <a:cs typeface="Tahoma" panose="020B0604030504040204" pitchFamily="34" charset="0"/>
              </a:rPr>
              <a:t>behaviors</a:t>
            </a:r>
            <a:r>
              <a:rPr lang="en-GB" dirty="0">
                <a:latin typeface="Tahoma" panose="020B0604030504040204" pitchFamily="34" charset="0"/>
                <a:ea typeface="Tahoma" panose="020B0604030504040204" pitchFamily="34" charset="0"/>
                <a:cs typeface="Tahoma" panose="020B0604030504040204" pitchFamily="34" charset="0"/>
              </a:rPr>
              <a:t> or trends, and is likely to contain many errors. </a:t>
            </a:r>
            <a:r>
              <a:rPr lang="en-GB" dirty="0" err="1">
                <a:latin typeface="Tahoma" panose="020B0604030504040204" pitchFamily="34" charset="0"/>
                <a:ea typeface="Tahoma" panose="020B0604030504040204" pitchFamily="34" charset="0"/>
                <a:cs typeface="Tahoma" panose="020B0604030504040204" pitchFamily="34" charset="0"/>
              </a:rPr>
              <a:t>i.e</a:t>
            </a:r>
            <a:r>
              <a:rPr lang="en-GB"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Incomplete</a:t>
            </a:r>
            <a:r>
              <a:rPr lang="en-GB" dirty="0">
                <a:latin typeface="Tahoma" panose="020B0604030504040204" pitchFamily="34" charset="0"/>
                <a:ea typeface="Tahoma" panose="020B0604030504040204" pitchFamily="34" charset="0"/>
                <a:cs typeface="Tahoma" panose="020B0604030504040204" pitchFamily="34" charset="0"/>
              </a:rPr>
              <a:t>: lacking attribute values, lacking certain attributes of interest, or containing only aggregate data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Noisy</a:t>
            </a:r>
            <a:r>
              <a:rPr lang="en-GB" dirty="0">
                <a:latin typeface="Tahoma" panose="020B0604030504040204" pitchFamily="34" charset="0"/>
                <a:ea typeface="Tahoma" panose="020B0604030504040204" pitchFamily="34" charset="0"/>
                <a:cs typeface="Tahoma" panose="020B0604030504040204" pitchFamily="34" charset="0"/>
              </a:rPr>
              <a:t>: containing errors or outliers </a:t>
            </a:r>
          </a:p>
          <a:p>
            <a:pPr marL="742950" lvl="1" indent="-285750">
              <a:buFont typeface="Wingdings" pitchFamily="2" charset="2"/>
              <a:buChar char="ü"/>
            </a:pPr>
            <a:r>
              <a:rPr lang="en-GB" b="1" dirty="0">
                <a:latin typeface="Tahoma" panose="020B0604030504040204" pitchFamily="34" charset="0"/>
                <a:ea typeface="Tahoma" panose="020B0604030504040204" pitchFamily="34" charset="0"/>
                <a:cs typeface="Tahoma" panose="020B0604030504040204" pitchFamily="34" charset="0"/>
              </a:rPr>
              <a:t>Inconsistent</a:t>
            </a:r>
            <a:r>
              <a:rPr lang="en-GB" dirty="0">
                <a:latin typeface="Tahoma" panose="020B0604030504040204" pitchFamily="34" charset="0"/>
                <a:ea typeface="Tahoma" panose="020B0604030504040204" pitchFamily="34" charset="0"/>
                <a:cs typeface="Tahoma" panose="020B0604030504040204" pitchFamily="34" charset="0"/>
              </a:rPr>
              <a:t>: containing discrepancies in codes or names </a:t>
            </a:r>
          </a:p>
          <a:p>
            <a:pPr marL="742950" lvl="1"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lvl="1"/>
            <a:r>
              <a:rPr lang="en-GB" dirty="0">
                <a:latin typeface="Tahoma" panose="020B0604030504040204" pitchFamily="34" charset="0"/>
                <a:ea typeface="Tahoma" panose="020B0604030504040204" pitchFamily="34" charset="0"/>
                <a:cs typeface="Tahoma" panose="020B0604030504040204" pitchFamily="34" charset="0"/>
              </a:rPr>
              <a:t>Data </a:t>
            </a:r>
            <a:r>
              <a:rPr lang="en-GB" dirty="0" err="1">
                <a:latin typeface="Tahoma" panose="020B0604030504040204" pitchFamily="34" charset="0"/>
                <a:ea typeface="Tahoma" panose="020B0604030504040204" pitchFamily="34" charset="0"/>
                <a:cs typeface="Tahoma" panose="020B0604030504040204" pitchFamily="34" charset="0"/>
              </a:rPr>
              <a:t>preprocessing</a:t>
            </a:r>
            <a:r>
              <a:rPr lang="en-GB" dirty="0">
                <a:latin typeface="Tahoma" panose="020B0604030504040204" pitchFamily="34" charset="0"/>
                <a:ea typeface="Tahoma" panose="020B0604030504040204" pitchFamily="34" charset="0"/>
                <a:cs typeface="Tahoma" panose="020B0604030504040204" pitchFamily="34" charset="0"/>
              </a:rPr>
              <a:t> is a proven method of resolving such issues. </a:t>
            </a:r>
          </a:p>
          <a:p>
            <a:pPr lvl="1"/>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dirty="0">
                <a:latin typeface="Tahoma" panose="020B0604030504040204" pitchFamily="34" charset="0"/>
                <a:ea typeface="Tahoma" panose="020B0604030504040204" pitchFamily="34" charset="0"/>
                <a:cs typeface="Tahoma" panose="020B0604030504040204" pitchFamily="34" charset="0"/>
              </a:rPr>
              <a:t>Data </a:t>
            </a:r>
            <a:r>
              <a:rPr lang="en-GB" dirty="0" err="1">
                <a:latin typeface="Tahoma" panose="020B0604030504040204" pitchFamily="34" charset="0"/>
                <a:ea typeface="Tahoma" panose="020B0604030504040204" pitchFamily="34" charset="0"/>
                <a:cs typeface="Tahoma" panose="020B0604030504040204" pitchFamily="34" charset="0"/>
              </a:rPr>
              <a:t>preprocessing</a:t>
            </a:r>
            <a:r>
              <a:rPr lang="en-GB" dirty="0">
                <a:latin typeface="Tahoma" panose="020B0604030504040204" pitchFamily="34" charset="0"/>
                <a:ea typeface="Tahoma" panose="020B0604030504040204" pitchFamily="34" charset="0"/>
                <a:cs typeface="Tahoma" panose="020B0604030504040204" pitchFamily="34" charset="0"/>
              </a:rPr>
              <a:t>, a technique that focuses more on Data cleaning, Data integration, Data transformation, Data dimensionality reduction, Data discretization.</a:t>
            </a:r>
          </a:p>
        </p:txBody>
      </p:sp>
    </p:spTree>
    <p:extLst>
      <p:ext uri="{BB962C8B-B14F-4D97-AF65-F5344CB8AC3E}">
        <p14:creationId xmlns:p14="http://schemas.microsoft.com/office/powerpoint/2010/main" val="93738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1595</TotalTime>
  <Words>3317</Words>
  <Application>Microsoft Office PowerPoint</Application>
  <PresentationFormat>Widescreen</PresentationFormat>
  <Paragraphs>330</Paragraphs>
  <Slides>39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Arial</vt:lpstr>
      <vt:lpstr>Calibri</vt:lpstr>
      <vt:lpstr>Calibri Light</vt:lpstr>
      <vt:lpstr>Tahoma</vt:lpstr>
      <vt:lpstr>Wingdings</vt:lpstr>
      <vt:lpstr>Office Theme</vt:lpstr>
      <vt:lpstr>Data preprocessing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77</cp:revision>
  <dcterms:created xsi:type="dcterms:W3CDTF">2017-09-12T16:14:28Z</dcterms:created>
  <dcterms:modified xsi:type="dcterms:W3CDTF">2022-07-08T11:55:20Z</dcterms:modified>
</cp:coreProperties>
</file>