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28"/>
  </p:notesMasterIdLst>
  <p:sldIdLst>
    <p:sldId id="256" r:id="rId6"/>
    <p:sldId id="319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6" r:id="rId17"/>
    <p:sldId id="353" r:id="rId18"/>
    <p:sldId id="354" r:id="rId19"/>
    <p:sldId id="355" r:id="rId20"/>
    <p:sldId id="357" r:id="rId21"/>
    <p:sldId id="358" r:id="rId22"/>
    <p:sldId id="359" r:id="rId23"/>
    <p:sldId id="360" r:id="rId24"/>
    <p:sldId id="361" r:id="rId25"/>
    <p:sldId id="362" r:id="rId26"/>
    <p:sldId id="343" r:id="rId27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401">
          <p15:clr>
            <a:srgbClr val="A4A3A4"/>
          </p15:clr>
        </p15:guide>
        <p15:guide id="2" orient="horz" pos="4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2A2A"/>
    <a:srgbClr val="7B7C7E"/>
    <a:srgbClr val="932338"/>
    <a:srgbClr val="636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0A1B5D5-9B99-4C35-A422-299274C87663}" styleName="Stile medio 1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Stile 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34" autoAdjust="0"/>
    <p:restoredTop sz="96265" autoAdjust="0"/>
  </p:normalViewPr>
  <p:slideViewPr>
    <p:cSldViewPr snapToGrid="0" showGuides="1">
      <p:cViewPr varScale="1">
        <p:scale>
          <a:sx n="40" d="100"/>
          <a:sy n="40" d="100"/>
        </p:scale>
        <p:origin x="44" y="528"/>
      </p:cViewPr>
      <p:guideLst>
        <p:guide pos="7401"/>
        <p:guide orient="horz" pos="41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54000" cy="54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5F835E2-227D-43BA-B3A5-E9E433264387}" type="datetimeFigureOut">
              <a:rPr lang="en-US"/>
              <a:pPr>
                <a:defRPr/>
              </a:pPr>
              <a:t>7/7/2022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5F5882C-B867-4FE7-97C9-87FBF93DC80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F5882C-B867-4FE7-97C9-87FBF93DC80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08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F5882C-B867-4FE7-97C9-87FBF93DC80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57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F5882C-B867-4FE7-97C9-87FBF93DC80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62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F5882C-B867-4FE7-97C9-87FBF93DC80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74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F5882C-B867-4FE7-97C9-87FBF93DC80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36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F5882C-B867-4FE7-97C9-87FBF93DC80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44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F5882C-B867-4FE7-97C9-87FBF93DC80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41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 o elenco punt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81153"/>
          </a:xfrm>
        </p:spPr>
        <p:txBody>
          <a:bodyPr lIns="0" tIns="0" rIns="0" bIns="0">
            <a:noAutofit/>
          </a:bodyPr>
          <a:lstStyle>
            <a:lvl1pPr marL="285750" indent="-285750">
              <a:spcAft>
                <a:spcPts val="1800"/>
              </a:spcAft>
              <a:buSzPct val="120000"/>
              <a:buFont typeface="Courier New" panose="02070309020205020404" pitchFamily="49" charset="0"/>
              <a:buChar char="o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2053620-96AC-EF47-823B-D2E90BBCE5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4E3F12-6C4D-C642-90EC-9F9AE3161A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6BE73488-10D2-46C5-8886-B5262B4036E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9DFCC48B-BCC3-4AAB-8EE4-592BE912D5A8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02EE5703-F2FA-4A41-8927-030A564B0F80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9054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dascalia+grafico o tavol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83042" cy="66255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86" y="2319687"/>
            <a:ext cx="11283042" cy="3630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4B33C25-F53C-40FF-87FE-5A1021509E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96897485-CF07-4D6A-ABB8-A29D7DC5710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BC91E05A-8494-49B6-B257-61F68DA8B315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422199A7-2A62-43D5-872A-CD0B9A3D6E61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B2ED1D9-25D5-4BB7-87C2-D519D933636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49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8324380-A91B-40DB-8B06-87F1716A8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376CEDB-6160-4575-AAD8-45EA5C0ED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536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1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7252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86F2967F-3AC1-482F-9FA1-FB5058EE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BB147208-B303-4867-B415-427BFDB712A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3AC1916D-DE81-4DEB-837D-9B1EBBEBAB9E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EA5C2815-3F5D-4F03-A9B8-AD61D140AB8F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DB52600-6114-4FF8-A64F-1419078C06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C98E623A-5D96-4DDD-91E6-E567C5082E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28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76765" cy="4472526"/>
          </a:xfrm>
        </p:spPr>
        <p:txBody>
          <a:bodyPr lIns="0" tIns="0" rIns="0" bIns="0" numCol="2" spcCol="54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85F80FCE-DB62-4AE9-8E37-C5ECE83CEA2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5337BA55-D4F4-482D-9902-A7DF343CF4BD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E77F523-A47D-4ED1-A730-DF546267408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C87520E-C40B-4CBE-A2FA-D2587AA999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98ED1510-B77E-4E58-8FB2-F06301CA4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88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7" y="1557337"/>
            <a:ext cx="11269308" cy="4392613"/>
          </a:xfrm>
        </p:spPr>
        <p:txBody>
          <a:bodyPr lIns="0" tIns="0" rIns="0" bIns="0" numCol="3" spcCol="432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A97EA33F-8FE6-43F7-B87B-F8A75881DC82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457ED34-8FD7-4334-B58D-DE5268F487B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E95361B-2753-4630-8435-D8D6DFA2E2B3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2EA2B975-3B1B-40A2-9512-420987E416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FD83117-18D4-4F50-B150-B24C3ADCCA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07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+grafico picc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7305513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FE997AC-2DEF-4982-9219-0DE8E80C2C1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8162224" y="1696688"/>
            <a:ext cx="3492000" cy="4572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BFF0EAD9-FB2A-4B10-AC7E-2867676F5114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4DE85F56-C820-4265-A4F2-F29B8154D70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6D6C4BEC-89CF-43B7-9CD5-49EE71B2792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C1DD249C-FFFA-4674-9CB5-ABEFDF5041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8756CF5-11CA-40E9-BF7A-4F15C16E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17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piccolo+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25132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895" y="1557338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36695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694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6C03E07E-3B47-479C-ADF1-A58628B5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56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 + colonna libera a de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7307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439" y="1560749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8870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69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B3668A3-50F9-4865-BCB1-15BD808B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22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04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à testo+metà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5472000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BE1843A-CB5F-4920-B032-23C22AAE931F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2E57A97-B19C-4884-84CD-94CF8F624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EBDED907-CBCE-4C48-8974-1732296AB56B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1D4BD23-7064-4A1A-B3B8-22936DC971A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45DD4428-CB25-4CE0-B3BD-9E45A9B024CE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0A34ABB8-E594-41C5-B46B-F19275F5E5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EB9757BE-24B5-4D77-9B24-FA598161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47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immagini affian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C2F57ACB-1A9A-42A2-B0B9-3C24FCCE916F}"/>
              </a:ext>
            </a:extLst>
          </p:cNvPr>
          <p:cNvSpPr/>
          <p:nvPr userDrawn="1"/>
        </p:nvSpPr>
        <p:spPr>
          <a:xfrm>
            <a:off x="471488" y="1571124"/>
            <a:ext cx="5472112" cy="4392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0C542E8-A419-4B8E-8AE4-1D0DC75ADF26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562922" y="1691683"/>
            <a:ext cx="5304733" cy="38737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3F3446B5-6360-4947-B444-A1DBFD65527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2922" y="2172243"/>
            <a:ext cx="5304733" cy="366873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D17306DB-EF2B-46DB-BE4C-67BA4581EC8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27663729-5A18-460D-BCC5-1C121255BEC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88AE038F-3265-4340-AFAF-203DBF97366C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DB77A0D-9AB4-48A1-82C5-A09A7D4F72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ABB3C7F1-D02D-4858-A51B-B1211EF06EF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2E11952F-B65E-4BC4-A306-BA5F2E5E1051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0FF5994-804D-479E-8547-F402AE8DD1D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4C0547B4-6D28-4C23-830C-984AB52D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20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8000" y="939800"/>
            <a:ext cx="112045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 dello schema</a:t>
            </a:r>
            <a:endParaRPr lang="en-US" altLang="it-IT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8000" y="2103438"/>
            <a:ext cx="11204575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20" r:id="rId7"/>
    <p:sldLayoutId id="2147483714" r:id="rId8"/>
    <p:sldLayoutId id="2147483716" r:id="rId9"/>
    <p:sldLayoutId id="2147483715" r:id="rId10"/>
    <p:sldLayoutId id="2147483717" r:id="rId11"/>
    <p:sldLayoutId id="2147483721" r:id="rId12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400" b="1" kern="1200">
          <a:solidFill>
            <a:srgbClr val="59595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rtl="0" fontAlgn="t">
        <a:spcBef>
          <a:spcPct val="0"/>
        </a:spcBef>
        <a:spcAft>
          <a:spcPts val="1200"/>
        </a:spcAft>
        <a:buClr>
          <a:srgbClr val="CC2A2A"/>
        </a:buClr>
        <a:buSzPct val="100000"/>
        <a:defRPr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238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86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6475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66838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rancesco.pugliese@istat.it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590101"/>
            <a:ext cx="9144000" cy="2387600"/>
          </a:xfrm>
        </p:spPr>
        <p:txBody>
          <a:bodyPr>
            <a:normAutofit/>
          </a:bodyPr>
          <a:lstStyle/>
          <a:p>
            <a:r>
              <a:rPr lang="it-IT"/>
              <a:t>Data Warehousing</a:t>
            </a:r>
            <a:br>
              <a:rPr lang="it-IT"/>
            </a:br>
            <a:r>
              <a:rPr lang="it-IT"/>
              <a:t>(traduzione da Lembo)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i="1" dirty="0">
                <a:solidFill>
                  <a:srgbClr val="C00000"/>
                </a:solidFill>
              </a:rPr>
              <a:t>Francesco Pugliese, </a:t>
            </a:r>
            <a:r>
              <a:rPr lang="it-IT" i="1" dirty="0" err="1">
                <a:solidFill>
                  <a:srgbClr val="C00000"/>
                </a:solidFill>
              </a:rPr>
              <a:t>PhD</a:t>
            </a:r>
            <a:endParaRPr lang="it-IT" i="1" dirty="0">
              <a:solidFill>
                <a:srgbClr val="C00000"/>
              </a:solidFill>
            </a:endParaRPr>
          </a:p>
          <a:p>
            <a:r>
              <a:rPr lang="en-US" i="1" dirty="0">
                <a:solidFill>
                  <a:srgbClr val="C00000"/>
                </a:solidFill>
                <a:hlinkClick r:id="rId2"/>
              </a:rPr>
              <a:t>neural1977@gmail.com</a:t>
            </a:r>
            <a:endParaRPr lang="en-US" i="1" dirty="0">
              <a:solidFill>
                <a:srgbClr val="C00000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4513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5880" y="1693866"/>
            <a:ext cx="9326880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Data Warehouse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una collezione di dati che supportano i processi di decision-making.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DW fornisce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seguenti proprietà (Inmon, 2005):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E' orientato al soggetto: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enfasi sui soggetti e non sulle applicazioni come nei sistemi operazionali</a:t>
            </a:r>
            <a:endParaRPr lang="it-IT" sz="2400" b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E' integrato: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prende vantaggio da mutiple sorgenti di dati</a:t>
            </a:r>
            <a:endParaRPr lang="it-IT" sz="2400" b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E' consistente: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dovrebbe fornire un punto di vista unificato e riconciliato dei dati</a:t>
            </a:r>
            <a:endParaRPr lang="it-IT" sz="2400" b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/>
              <a:t>Data Warehouse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91705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693866"/>
            <a:ext cx="11698063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Dati operazionali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 solito coprono periodi di tempo molto brevi dal momento che le transazioni riguardano solo i dati recenti. Non esistono dati storici: i dati una volta aggiornati ricevono una cancellazionde dei vecchi valori. Il tempo non è un elemento chiave per i DB operazionali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 b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Data Warehouse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rende possibili analisi che coprono anche alcuni anni. I DW vengono regolarmente aggiornati e crescono continuamente. Il tempo è una componente chiave nei DW. </a:t>
            </a:r>
            <a:endParaRPr lang="it-IT" sz="2400" b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/>
              <a:t>un Data Warehouse mostra la sua evoluzione nel tempo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51736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0140" y="1693866"/>
            <a:ext cx="9624060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dati non sono mai cancellati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 Data Warehouse e gli aggiornamenti sono normalmente eseguiti quando i data warehouse sono offline.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Questo significa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 i Data Warehouse possono essere essenzialmente visti come Database di sola lettura.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un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DW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non c'è nessun bisogno di tecniche di gestione avanzata delle transazioni invece richieste dalle applicazioni operazionali.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problemi sono la capacità effettiva delle query e la resilienza.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/>
              <a:t>un Data Warehouse è non volatile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6126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693866"/>
            <a:ext cx="11698063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OLTP: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query operazionali eseguono transazioni che generalmente leggono e scrivono un piccolo numero di tuple da e per molte tabelle connesse da semplici relazioni. Per esempio, questo si applica se vuoi cercare i dati di un cliente al fine di inserire un nuovo ordine cliente. Il carico di lavoro core è spesso "congelato" in applicazioni (le query di dati ad hoc sono occasionali).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OLAP: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query eseguono analisi dinamiche e multidimensionali che hanno bisogno di scansionare un enorme quantità di record per processare un insieme di dati numerici che riassumono le performance di un'enterprise. Il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DW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 una proprietà chiamata interattività (interactivity) che è essenziale per le sessioni di analisi, in questo modo il carico di lavoro varia costantemente al variare del tempo. </a:t>
            </a:r>
            <a:endParaRPr lang="it-IT" sz="2400" b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/>
              <a:t>Query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55894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693866"/>
            <a:ext cx="11698063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Separazione: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L'elaborazione analitica e quella transazionale dovrebbero essere tenute separate il più possibile.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Scalabilità: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architetture hardware e software dovrebbero essere facili da aggiornare all'aumentare del volume dei dati e del numero di requisiti degli utenti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Estensibilità: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L'architettura dovrebbe essere capace di ospitare nuove applicazioni e tecnologie senza riprogettare l'intero sistema.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Sicurezza: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monitoraggio degli accessi è essenziale in seguito ai dati strategici immagazzinati nei data warehouse.  </a:t>
            </a:r>
            <a:endParaRPr lang="it-IT" sz="2400" b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Amministrabilità: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gestione dei DW non dovrebbe essere eccessivamente difficile. </a:t>
            </a:r>
            <a:endParaRPr lang="it-IT" sz="2400" b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/>
              <a:t>Requisiti per le Architetture di DW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27110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446404"/>
            <a:ext cx="5277231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Mart: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Sottoinsieme o aggregazione dei dati immagazzinati in un data warehouse primario. Esso include un insieme di pezzi di informazione rilevanti per una specifica area di business, dipartimenti corporate, o categoria di utenti.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nome evidenzia una separazione tra sorgenti disponibili fisicamente e data warehouse, ma infatti esso consiste di 4 fasi di flussi di dati successivi.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/>
              <a:t>Architettura Two-Layer</a:t>
            </a:r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4119D845-38A4-45E3-4DC3-1CEB32508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520" y="1469263"/>
            <a:ext cx="5426246" cy="488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726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446404"/>
            <a:ext cx="11083671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Data Mart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popolati da un data warehouse primario sono spesso chiamati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dipendenti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Essi sono utili per sistemi di data warehouse da media dimensione a grandi enerprise in quanto: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sono usati come builting block durante lo sviluppo incrementale dei data warehouse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essi segnano l'informazione richiesta da uno specifico gruppo di utenti per risolvere le query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possono distribuire una migliore performance dal momento che sono più piccoli di data warehouse primari. 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/>
              <a:t>Architettura Two-Layer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7549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49" y="1961913"/>
            <a:ext cx="10287000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volte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principalmente per scopi di organizzazione e policy, una soluzione differente può essere adottata in cui le sorgenti sono usati per popolare direttamente i data mart.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 Data Mart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sono chiamati indipendenti.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non c'è nessun data warehouse primario, questo snellisce il progetto ma può portare al riuschio di inconsistenza tra data mart.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/>
              <a:t>Architettura Two-Layer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51845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3" y="1446404"/>
            <a:ext cx="11163909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Vantaggi: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Nei sistemi di data warehouse,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l'informazione di buona qualità è sempre disponibile, anche quando l'accesso alle sorgenti è temporaneamente negato per ragioni tecniche o organizzative.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query di analisi dei Data Warehouse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non influenzano la gestione delle transazioni, l'affidabilità della quale è vitale per le imprese per lavorare propriamente a livello operazionale.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DW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sono logicamente strutturati secondo il modello multidimensionale, mentre le sorgenti operazionali sono generalmente basate su modelli relazionali o semi-strutturate. </a:t>
            </a:r>
            <a:endParaRPr lang="it-IT" sz="2400" b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/>
              <a:t>Architettura Two-Layer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1974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3" y="1446404"/>
            <a:ext cx="11163909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Vantaggi: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 mancata corrispondenza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termini di tempo e granularità può verificarsi tra sistemi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OLTP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gestiscono dati correnti ad un massimo livello di dettaglio, e i sistemi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OLAP,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 gestiscono i dati storici e sintetizzati (aggregati).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data warehouse possono usare specifiche soluzioni di progetto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 hanno lo scopo dell'ottimizzazione di performance per l'analisi e le applicazioni di reportistica</a:t>
            </a:r>
            <a:endParaRPr lang="it-IT" sz="2400" b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/>
              <a:t>Architettura Two-Layer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2911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11411906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 fine di permetterte ai maganer di realizzare strumenti potenti di analisi, è necessario definire l'infrastruttura software e hardware appropriata che può essere costituita da: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sz="26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Hardware Dedicato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sz="26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Infrastrutture di rete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sz="26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DBMS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sz="26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di Back-end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sz="26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di Front-end</a:t>
            </a:r>
          </a:p>
          <a:p>
            <a:pPr lvl="1"/>
            <a:endParaRPr lang="it-IT" sz="2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ruolo chiave di una piattaforma di Business Intelligence è di trasformare i dati di Business in Informazione sfruttabile a diversi livelli di dettaglio </a:t>
            </a:r>
          </a:p>
          <a:p>
            <a:pPr lvl="1"/>
            <a:endParaRPr lang="it-IT" sz="2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it-IT" sz="2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Tx/>
              <a:buAutoNum type="arabicParenR"/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/>
              <a:t>Business Intelligence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204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446404"/>
            <a:ext cx="3532486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Dati Riconciliati: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Questo strato materializza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dati operazionali ottenuti dopo l'integrazione e la pulizia dei dati provenienti dalle sorgenti. Come risultato questi dati sono integrati, consistenti, corretti e dettagliati. </a:t>
            </a:r>
            <a:endParaRPr lang="it-IT" sz="2400" b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/>
              <a:t>Architettura Three-Layer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BD5C6D4-22EF-CBE0-3F09-F774B5FA8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163" y="1628966"/>
            <a:ext cx="5664117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000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1074" y="1446404"/>
            <a:ext cx="10042358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principali vantaggi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 questo layer aggiuntivo per 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Dati Riconciliati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quelli di creare un dato di riferimento comune per l'intera organizzazione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Allo stesso tempo, questo layer nettamente separa i problemi dell'estrazione dati dalle sorgenti e l'integrazione da quelle della popolazione di data warehouse.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Tuttavia, i dati riconciliati portano ad avere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più ridondanza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delle sorgenti dati operazionali.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/>
              <a:t>Architettura Three-Layer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0192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/>
              <a:t>Bibliografia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CD42DB-61E6-AA3D-7125-BF4BEDB5D8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0964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693866"/>
            <a:ext cx="11411906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L'informazione è un importante asset (risorsa) di un'azienda o organizzazione in generale, che deve essere necessariamente controllata e pianificata dalle attività di business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L'Informazione è il materiale grezzo che è trasformato a partire dai sistemi informativi, come prodotti i semi-finiti sono trasformati a partire dai sistemi di produzione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dati sono diversi dall'Informazione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Spesso la disponibità di troppi dati rende difficile, se non impossibile, il compito di estrapolare informazione dai dati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/>
              <a:t>Dai Dati all'Informazione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7306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693866"/>
            <a:ext cx="6051643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Ogni azienda deve havere accesso a informazione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rapida e completa,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quanto viene richiesta in questo modo dai sistemi di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decision making.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Questa informazione strategica viene estratta principalmente da un'elevata quantità di data operazionali immagazzinati in database enterprise per mezzo di una progressiva selezione ed un processo di aggregazione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/>
              <a:t>Dai Dati all'Informazione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BE5E799-1ABA-BADB-FCEE-C3E729251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357" y="1514354"/>
            <a:ext cx="6051643" cy="488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602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693866"/>
            <a:ext cx="6508843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Sistemi di Supporto alle Decisioni (Decision Support Systems - DSSs)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hanno iniziato ad essere popolari negli anni '80.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DSS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un insieme di strumenti espandibili e interattivi progettati per elaborare e analizzare dati e per supportare i manager nel prendere delle decisioni.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sistemi di Data Warehouse hanno gestito i back end di dati dei DSSs a partire dal 1990.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/>
              <a:t>Sistemi di Supporto alle Decisioni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2493A8E-8FF7-3911-1360-FB182F878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547" y="2053590"/>
            <a:ext cx="5120566" cy="343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414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693866"/>
            <a:ext cx="3559903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tipico scenario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che una grande compagnia, con numerosi settori, i cui manager vogliono valutare il contributo di ciascun settore alla performance del business totale della compagnia. 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/>
              <a:t>Un tipico Scenario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E85E862-9918-EB3C-3EF5-153EA1CC6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301" y="1785148"/>
            <a:ext cx="7238999" cy="380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679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3" y="2171699"/>
            <a:ext cx="11163909" cy="388564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Mescolare insieme query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analitiche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transazionali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conduce ad un inevitabile ritardo che rende gli utenti non soddisfatti di entrambe le categorie.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Uno dei principali scopi del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Warehousing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mantenere separato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OLAP (On-Line Analyticial Processing)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OLTP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(On-Line Transactional Processing)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/>
              <a:t>OLTP e OLAP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73506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693866"/>
            <a:ext cx="11698063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Commercio: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analisi di vendite, spedizioni, controllo di inventario, customer care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Manifatturiero: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controllo dei costi di produzione, supporto dei fornitori e ordini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Servizi finanziari: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analisi del rischio, individuazione di frodi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Trasporto: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gestione della flotta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Telecomunicazioni: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analisi dei dati di call, profilazione cliente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Healtcare: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analisi delle ammissioni e dimissioni, bilancio dei centri di costo</a:t>
            </a:r>
            <a:endParaRPr lang="it-IT" sz="2400" b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/>
              <a:t>Alcune aree dove le tecnologie DW sono normalmente adottate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190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693866"/>
            <a:ext cx="11698063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Accessibilità: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 gli utenti con non molte competenze in IT e strutture dati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Integrazione: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 dati sulla base di un modello di enterprise standard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Flessibilità delle Query: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 massimizzare i vantaggi ottenuti a partire dall'informazione esistente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Rappresentazione Multidimensionale: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fornisce agli utenti un intuitivo e gestibile punto di vista dell'informazione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correttezza e completezza: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dei dati integrati</a:t>
            </a:r>
            <a:endParaRPr lang="it-IT" sz="2400" b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/>
              <a:t>Caratteristiche di un Data Warehouse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89788346"/>
      </p:ext>
    </p:extLst>
  </p:cSld>
  <p:clrMapOvr>
    <a:masterClrMapping/>
  </p:clrMapOvr>
</p:sld>
</file>

<file path=ppt/theme/theme1.xml><?xml version="1.0" encoding="utf-8"?>
<a:theme xmlns:a="http://schemas.openxmlformats.org/drawingml/2006/main" name="elenco puntato">
  <a:themeElements>
    <a:clrScheme name="Gradazioni di grigi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adazioni di grigio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61A2BE3120D674DA36C11D6006822D4" ma:contentTypeVersion="3" ma:contentTypeDescription="Creare un nuovo documento." ma:contentTypeScope="" ma:versionID="2ad8b07f9840a1ce9cd199d874146b74">
  <xsd:schema xmlns:xsd="http://www.w3.org/2001/XMLSchema" xmlns:xs="http://www.w3.org/2001/XMLSchema" xmlns:p="http://schemas.microsoft.com/office/2006/metadata/properties" xmlns:ns2="c58f2efd-82a8-4ecf-b395-8c25e928921d" xmlns:ns3="459159c4-d20a-4ff3-9b11-fbd127bd52e5" xmlns:ns4="679261c3-551f-4e86-913f-177e0e529669" targetNamespace="http://schemas.microsoft.com/office/2006/metadata/properties" ma:root="true" ma:fieldsID="fffb0e16fb90ffea59fef1085e90ecca" ns2:_="" ns3:_="" ns4:_="">
    <xsd:import namespace="c58f2efd-82a8-4ecf-b395-8c25e928921d"/>
    <xsd:import namespace="459159c4-d20a-4ff3-9b11-fbd127bd52e5"/>
    <xsd:import namespace="679261c3-551f-4e86-913f-177e0e529669"/>
    <xsd:element name="properties">
      <xsd:complexType>
        <xsd:sequence>
          <xsd:element name="documentManagement">
            <xsd:complexType>
              <xsd:all>
                <xsd:element ref="ns2:Categoria"/>
                <xsd:element ref="ns3:_dlc_DocId" minOccurs="0"/>
                <xsd:element ref="ns3:_dlc_DocIdUrl" minOccurs="0"/>
                <xsd:element ref="ns3:_dlc_DocIdPersistId" minOccurs="0"/>
                <xsd:element ref="ns4:SottoCategori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8f2efd-82a8-4ecf-b395-8c25e928921d" elementFormDefault="qualified">
    <xsd:import namespace="http://schemas.microsoft.com/office/2006/documentManagement/types"/>
    <xsd:import namespace="http://schemas.microsoft.com/office/infopath/2007/PartnerControls"/>
    <xsd:element name="Categoria" ma:index="8" ma:displayName="Categoria" ma:default="Logo" ma:format="Dropdown" ma:internalName="Categoria">
      <xsd:simpleType>
        <xsd:restriction base="dms:Choice">
          <xsd:enumeration value="Logo"/>
          <xsd:enumeration value="Carta intestata con protocollo"/>
          <xsd:enumeration value="Carta intestata senza protocollo"/>
          <xsd:enumeration value="Power Point"/>
          <xsd:enumeration value="Libri digitali e cartacei"/>
          <xsd:enumeration value="Tavole di dati online"/>
          <xsd:enumeration value="Grafici interattivi"/>
          <xsd:enumeration value="Strumenti di comunicazione per i Censimenti permanenti"/>
          <xsd:enumeration value="Strumenti di comunicazione relativi al Censimento generale dell'Agricoltura 2020"/>
          <xsd:enumeration value="Censimenti permanenti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9159c4-d20a-4ff3-9b11-fbd127bd52e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Valore ID documento" ma:description="Valore dell'ID documento assegnato all'elemento." ma:internalName="_dlc_DocId" ma:readOnly="true">
      <xsd:simpleType>
        <xsd:restriction base="dms:Text"/>
      </xsd:simpleType>
    </xsd:element>
    <xsd:element name="_dlc_DocIdUrl" ma:index="10" nillable="true" ma:displayName="ID documento" ma:description="Collegamento permanente al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9261c3-551f-4e86-913f-177e0e529669" elementFormDefault="qualified">
    <xsd:import namespace="http://schemas.microsoft.com/office/2006/documentManagement/types"/>
    <xsd:import namespace="http://schemas.microsoft.com/office/infopath/2007/PartnerControls"/>
    <xsd:element name="SottoCategoria" ma:index="12" nillable="true" ma:displayName="Sottocategoria" ma:default="-" ma:format="Dropdown" ma:internalName="SottoCategoria">
      <xsd:simpleType>
        <xsd:restriction base="dms:Choice">
          <xsd:enumeration value="-"/>
          <xsd:enumeration value="1- CP Generico"/>
          <xsd:enumeration value="2- CP Popolazione"/>
          <xsd:enumeration value="3- CP Imprese"/>
          <xsd:enumeration value="4- CP Istituzioni pubbliche"/>
          <xsd:enumeration value="5- CP Istituzioni non profit"/>
          <xsd:enumeration value="6- CP Agricoltura"/>
          <xsd:enumeration value="7- CP Agricoltura2020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ottoCategoria xmlns="679261c3-551f-4e86-913f-177e0e529669">-</SottoCategoria>
    <Categoria xmlns="c58f2efd-82a8-4ecf-b395-8c25e928921d">Power Point</Categoria>
    <_dlc_DocId xmlns="459159c4-d20a-4ff3-9b11-fbd127bd52e5">INTRANET-14-158</_dlc_DocId>
    <_dlc_DocIdUrl xmlns="459159c4-d20a-4ff3-9b11-fbd127bd52e5">
      <Url>https://intranet.istat.it/Collaborativi/_layouts/15/DocIdRedir.aspx?ID=INTRANET-14-158</Url>
      <Description>INTRANET-14-158</Description>
    </_dlc_DocIdUrl>
  </documentManagement>
</p:properties>
</file>

<file path=customXml/itemProps1.xml><?xml version="1.0" encoding="utf-8"?>
<ds:datastoreItem xmlns:ds="http://schemas.openxmlformats.org/officeDocument/2006/customXml" ds:itemID="{BD9C238D-4D5C-4783-820B-4854DCE45D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9296C4F-9DE9-4B43-AA80-1FC85656CFFA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3F66F418-6054-4EA5-BF8E-6AF3CEAE62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8f2efd-82a8-4ecf-b395-8c25e928921d"/>
    <ds:schemaRef ds:uri="459159c4-d20a-4ff3-9b11-fbd127bd52e5"/>
    <ds:schemaRef ds:uri="679261c3-551f-4e86-913f-177e0e529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3EF378BC-F4D0-4510-B4EC-07B6EFE18CF8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459159c4-d20a-4ff3-9b11-fbd127bd52e5"/>
    <ds:schemaRef ds:uri="c58f2efd-82a8-4ecf-b395-8c25e928921d"/>
    <ds:schemaRef ds:uri="http://schemas.microsoft.com/office/infopath/2007/PartnerControls"/>
    <ds:schemaRef ds:uri="679261c3-551f-4e86-913f-177e0e529669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14117</TotalTime>
  <Words>1459</Words>
  <Application>Microsoft Office PowerPoint</Application>
  <PresentationFormat>Widescreen</PresentationFormat>
  <Paragraphs>124</Paragraphs>
  <Slides>22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31" baseType="lpstr">
      <vt:lpstr>Arial</vt:lpstr>
      <vt:lpstr>Arial Narrow</vt:lpstr>
      <vt:lpstr>Calibri</vt:lpstr>
      <vt:lpstr>Courier New</vt:lpstr>
      <vt:lpstr>Gill Sans MT</vt:lpstr>
      <vt:lpstr>Tahoma</vt:lpstr>
      <vt:lpstr>Wingdings</vt:lpstr>
      <vt:lpstr>Wingdings 2</vt:lpstr>
      <vt:lpstr>elenco puntato</vt:lpstr>
      <vt:lpstr>Data Warehousing (traduzione da Lembo)</vt:lpstr>
      <vt:lpstr>Business Intelligence</vt:lpstr>
      <vt:lpstr>Dai Dati all'Informazione</vt:lpstr>
      <vt:lpstr>Dai Dati all'Informazione</vt:lpstr>
      <vt:lpstr>Sistemi di Supporto alle Decisioni</vt:lpstr>
      <vt:lpstr>Un tipico Scenario</vt:lpstr>
      <vt:lpstr>OLTP e OLAP</vt:lpstr>
      <vt:lpstr>Alcune aree dove le tecnologie DW sono normalmente adottate</vt:lpstr>
      <vt:lpstr>Caratteristiche di un Data Warehouse</vt:lpstr>
      <vt:lpstr>Data Warehouse</vt:lpstr>
      <vt:lpstr>un Data Warehouse mostra la sua evoluzione nel tempo </vt:lpstr>
      <vt:lpstr>un Data Warehouse è non volatile</vt:lpstr>
      <vt:lpstr>Query</vt:lpstr>
      <vt:lpstr>Requisiti per le Architetture di DW</vt:lpstr>
      <vt:lpstr>Architettura Two-Layer</vt:lpstr>
      <vt:lpstr>Architettura Two-Layer</vt:lpstr>
      <vt:lpstr>Architettura Two-Layer</vt:lpstr>
      <vt:lpstr>Architettura Two-Layer</vt:lpstr>
      <vt:lpstr>Architettura Two-Layer</vt:lpstr>
      <vt:lpstr>Architettura Three-Layer</vt:lpstr>
      <vt:lpstr>Architettura Three-Layer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PresentazioneStandard</dc:title>
  <dc:creator>Bruna Tabanella</dc:creator>
  <cp:lastModifiedBy>Francesco Pugliese</cp:lastModifiedBy>
  <cp:revision>482</cp:revision>
  <dcterms:created xsi:type="dcterms:W3CDTF">2020-06-26T06:32:12Z</dcterms:created>
  <dcterms:modified xsi:type="dcterms:W3CDTF">2022-07-07T13:24:09Z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0x010100661A2BE3120D674DA36C11D6006822D4</vt:lpwstr>
  </property>
  <property fmtid="{D5CDD505-2E9C-101B-9397-08002B2CF9AE}" pid="3" name="_dlc_DocIdItemGuid">
    <vt:lpwstr>11205160-d5cd-44f2-bf0d-d055913f1cd1</vt:lpwstr>
  </property>
</Properties>
</file>