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89"/>
  </p:notesMasterIdLst>
  <p:sldIdLst>
    <p:sldId id="256" r:id="rId6"/>
    <p:sldId id="319" r:id="rId7"/>
    <p:sldId id="340" r:id="rId8"/>
    <p:sldId id="341" r:id="rId9"/>
    <p:sldId id="342" r:id="rId10"/>
    <p:sldId id="345" r:id="rId11"/>
    <p:sldId id="347" r:id="rId12"/>
    <p:sldId id="363" r:id="rId13"/>
    <p:sldId id="365" r:id="rId14"/>
    <p:sldId id="364" r:id="rId15"/>
    <p:sldId id="366" r:id="rId16"/>
    <p:sldId id="367" r:id="rId17"/>
    <p:sldId id="369" r:id="rId18"/>
    <p:sldId id="368" r:id="rId19"/>
    <p:sldId id="371" r:id="rId20"/>
    <p:sldId id="370" r:id="rId21"/>
    <p:sldId id="372" r:id="rId22"/>
    <p:sldId id="374" r:id="rId23"/>
    <p:sldId id="373" r:id="rId24"/>
    <p:sldId id="375" r:id="rId25"/>
    <p:sldId id="378" r:id="rId26"/>
    <p:sldId id="379" r:id="rId27"/>
    <p:sldId id="327" r:id="rId28"/>
    <p:sldId id="283" r:id="rId29"/>
    <p:sldId id="291" r:id="rId30"/>
    <p:sldId id="318" r:id="rId31"/>
    <p:sldId id="284" r:id="rId32"/>
    <p:sldId id="292" r:id="rId33"/>
    <p:sldId id="285" r:id="rId34"/>
    <p:sldId id="293" r:id="rId35"/>
    <p:sldId id="287" r:id="rId36"/>
    <p:sldId id="286" r:id="rId37"/>
    <p:sldId id="288" r:id="rId38"/>
    <p:sldId id="289" r:id="rId39"/>
    <p:sldId id="290" r:id="rId40"/>
    <p:sldId id="294" r:id="rId41"/>
    <p:sldId id="295" r:id="rId42"/>
    <p:sldId id="296" r:id="rId43"/>
    <p:sldId id="297" r:id="rId44"/>
    <p:sldId id="298" r:id="rId45"/>
    <p:sldId id="299" r:id="rId46"/>
    <p:sldId id="300" r:id="rId47"/>
    <p:sldId id="301" r:id="rId48"/>
    <p:sldId id="314" r:id="rId49"/>
    <p:sldId id="315" r:id="rId50"/>
    <p:sldId id="316" r:id="rId51"/>
    <p:sldId id="311" r:id="rId52"/>
    <p:sldId id="317" r:id="rId53"/>
    <p:sldId id="322" r:id="rId54"/>
    <p:sldId id="323" r:id="rId55"/>
    <p:sldId id="302" r:id="rId56"/>
    <p:sldId id="303" r:id="rId57"/>
    <p:sldId id="275" r:id="rId58"/>
    <p:sldId id="304" r:id="rId59"/>
    <p:sldId id="305" r:id="rId60"/>
    <p:sldId id="306" r:id="rId61"/>
    <p:sldId id="307" r:id="rId62"/>
    <p:sldId id="308" r:id="rId63"/>
    <p:sldId id="326" r:id="rId64"/>
    <p:sldId id="280" r:id="rId65"/>
    <p:sldId id="377" r:id="rId66"/>
    <p:sldId id="321" r:id="rId67"/>
    <p:sldId id="324" r:id="rId68"/>
    <p:sldId id="325" r:id="rId69"/>
    <p:sldId id="320" r:id="rId70"/>
    <p:sldId id="258" r:id="rId71"/>
    <p:sldId id="346" r:id="rId72"/>
    <p:sldId id="348" r:id="rId73"/>
    <p:sldId id="349" r:id="rId74"/>
    <p:sldId id="350" r:id="rId75"/>
    <p:sldId id="351" r:id="rId76"/>
    <p:sldId id="352" r:id="rId77"/>
    <p:sldId id="353" r:id="rId78"/>
    <p:sldId id="355" r:id="rId79"/>
    <p:sldId id="354" r:id="rId80"/>
    <p:sldId id="357" r:id="rId81"/>
    <p:sldId id="360" r:id="rId82"/>
    <p:sldId id="361" r:id="rId83"/>
    <p:sldId id="362" r:id="rId84"/>
    <p:sldId id="358" r:id="rId85"/>
    <p:sldId id="359" r:id="rId86"/>
    <p:sldId id="356" r:id="rId87"/>
    <p:sldId id="343" r:id="rId8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68" d="100"/>
          <a:sy n="68" d="100"/>
        </p:scale>
        <p:origin x="822"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customXml" Target="../customXml/item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838200" y="1825625"/>
            <a:ext cx="10515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597163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estazione sezi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93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 id="2147483722" r:id="rId13"/>
    <p:sldLayoutId id="2147483723" r:id="rId14"/>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5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s://vimeo.com/75089338" TargetMode="External"/><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8" Type="http://schemas.openxmlformats.org/officeDocument/2006/relationships/hyperlink" Target="https://towardsdatascience.com/probability-learning-ii-how-bayes-theorem-is-applied-in-machine-learning-bd747a960962" TargetMode="External"/><Relationship Id="rId3" Type="http://schemas.openxmlformats.org/officeDocument/2006/relationships/hyperlink" Target="https://deepai.org/machine-learning-glossary-and-terms/probability-density-function" TargetMode="External"/><Relationship Id="rId7" Type="http://schemas.openxmlformats.org/officeDocument/2006/relationships/hyperlink" Target="https://en.wikipedia.org/wiki/List_of_probability_distributions" TargetMode="External"/><Relationship Id="rId2" Type="http://schemas.openxmlformats.org/officeDocument/2006/relationships/hyperlink" Target="http://www.deeplearningbook.org/" TargetMode="External"/><Relationship Id="rId1" Type="http://schemas.openxmlformats.org/officeDocument/2006/relationships/slideLayout" Target="../slideLayouts/slideLayout13.xml"/><Relationship Id="rId6" Type="http://schemas.openxmlformats.org/officeDocument/2006/relationships/hyperlink" Target="https://towardsdatascience.com/central-limit-theorem-in-action-1d4832599b7f" TargetMode="External"/><Relationship Id="rId5" Type="http://schemas.openxmlformats.org/officeDocument/2006/relationships/hyperlink" Target="https://towardsdatascience.com/bayes-rule-applied-75965e4482ff" TargetMode="External"/><Relationship Id="rId4" Type="http://schemas.openxmlformats.org/officeDocument/2006/relationships/hyperlink" Target="https://towardsdatascience.com/an-intuitive-real-life-example-of-a-binomial-distribution-and-how-to-simulate-it-in-r-d72367fbc0fa" TargetMode="External"/><Relationship Id="rId9" Type="http://schemas.openxmlformats.org/officeDocument/2006/relationships/hyperlink" Target="https://towardsdatascience.com/probability-learning-iii-maximum-likelihood-e78d5ebea80c"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48.jf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5.xml"/><Relationship Id="rId4" Type="http://schemas.openxmlformats.org/officeDocument/2006/relationships/image" Target="../media/image110.png"/></Relationships>
</file>

<file path=ppt/slides/_rels/slide7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40.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6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80.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90.png"/><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8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err="1"/>
              <a:t>Statistics</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8694412"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 caratteri statistici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sono gli aspetti del fenomeno oggetto di rilevazione. A loro volta i caratteri statistici si dividono in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qualitativi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(tipo di attività, genere, direzione del vento) 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quantitativi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(come il reddito, la produzione, l'età, ecc.).</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Le tabelle statistiche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emergono dalle operazioni di spoglio dei risultati di indagine statistiche, attraverso la classificazione dei dati rilevati in base alle modalità (o manifestazione dei caratteri). Le tabelle possono essere: </a:t>
            </a:r>
          </a:p>
          <a:p>
            <a:pPr marL="1828800" lvl="3" indent="-457200" algn="just">
              <a:buFont typeface="+mj-lt"/>
              <a:buAutoNum type="arabicPeriod"/>
            </a:pPr>
            <a:r>
              <a:rPr lang="en-US" sz="2200" b="1">
                <a:solidFill>
                  <a:schemeClr val="tx1"/>
                </a:solidFill>
                <a:latin typeface="Tahoma" panose="020B0604030504040204" pitchFamily="34" charset="0"/>
                <a:ea typeface="Tahoma" panose="020B0604030504040204" pitchFamily="34" charset="0"/>
                <a:cs typeface="Tahoma" panose="020B0604030504040204" pitchFamily="34" charset="0"/>
              </a:rPr>
              <a:t>semplice: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riportano le informazioni statistiche su un fenomeno collettivo in relazione ad un solo carattere </a:t>
            </a:r>
          </a:p>
          <a:p>
            <a:pPr marL="1828800" lvl="3" indent="-457200" algn="just">
              <a:buFont typeface="+mj-lt"/>
              <a:buAutoNum type="arabicPeriod"/>
            </a:pP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multiple o a più entrate: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riportano le informazioni statistiche su un fenomeno collettivo in relazione a più di un carattere, combinando ciascuna modalità di un carattere con le modalità dell'uno o degli altri caratteri. </a:t>
            </a:r>
          </a:p>
          <a:p>
            <a:pPr marL="457200" indent="-457200" algn="just">
              <a:buFont typeface="Wingdings" panose="05000000000000000000" pitchFamily="2" charset="2"/>
              <a:buChar char="ü"/>
            </a:pP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Tabelle e caratteri statistici</a:t>
            </a:r>
            <a:endParaRPr lang="it-IT" dirty="0"/>
          </a:p>
        </p:txBody>
      </p:sp>
      <p:pic>
        <p:nvPicPr>
          <p:cNvPr id="4" name="Immagine 3" descr="Immagine che contiene tavolo&#10;&#10;Descrizione generata automaticamente">
            <a:extLst>
              <a:ext uri="{FF2B5EF4-FFF2-40B4-BE49-F238E27FC236}">
                <a16:creationId xmlns:a16="http://schemas.microsoft.com/office/drawing/2014/main" id="{D5F71E2E-4B4B-4326-1A06-D6A628F986D8}"/>
              </a:ext>
            </a:extLst>
          </p:cNvPr>
          <p:cNvPicPr>
            <a:picLocks noChangeAspect="1"/>
          </p:cNvPicPr>
          <p:nvPr/>
        </p:nvPicPr>
        <p:blipFill>
          <a:blip r:embed="rId2"/>
          <a:stretch>
            <a:fillRect/>
          </a:stretch>
        </p:blipFill>
        <p:spPr>
          <a:xfrm>
            <a:off x="9348038" y="2804042"/>
            <a:ext cx="2619375" cy="1743075"/>
          </a:xfrm>
          <a:prstGeom prst="rect">
            <a:avLst/>
          </a:prstGeom>
        </p:spPr>
      </p:pic>
    </p:spTree>
    <p:extLst>
      <p:ext uri="{BB962C8B-B14F-4D97-AF65-F5344CB8AC3E}">
        <p14:creationId xmlns:p14="http://schemas.microsoft.com/office/powerpoint/2010/main" val="117034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203007" y="1232694"/>
            <a:ext cx="11622547"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Una tabella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definisce mediante qualificazioni non determinabili numericamente e/o mediante numeri che sono: </a:t>
            </a:r>
          </a:p>
          <a:p>
            <a:pPr marL="1828800" lvl="3" indent="-457200" algn="just">
              <a:buFont typeface="+mj-lt"/>
              <a:buAutoNum type="arabicPeriod"/>
            </a:pPr>
            <a:r>
              <a:rPr lang="en-US" sz="2200" b="1">
                <a:solidFill>
                  <a:schemeClr val="tx1"/>
                </a:solidFill>
                <a:latin typeface="Tahoma" panose="020B0604030504040204" pitchFamily="34" charset="0"/>
                <a:ea typeface="Tahoma" panose="020B0604030504040204" pitchFamily="34" charset="0"/>
                <a:cs typeface="Tahoma" panose="020B0604030504040204" pitchFamily="34" charset="0"/>
              </a:rPr>
              <a:t>intensità: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se mostrano la misura o la grandezza di un carattere (come il peso di una persona, l'ammontare degli investimenti di un'azienda, ecc..) </a:t>
            </a:r>
          </a:p>
          <a:p>
            <a:pPr marL="1828800" lvl="3" indent="-457200" algn="just">
              <a:buFont typeface="+mj-lt"/>
              <a:buAutoNum type="arabicPeriod"/>
            </a:pP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frequenze: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se mostrano il numero di volte in cui una modalità del carattere si presenta nelle unità statistiche (come il numero degli iscritti alle liste di leva di uno specifico anno, il numero di iscritti ai licei scientifici in un dato anno scolastico, ecc..)</a:t>
            </a:r>
          </a:p>
          <a:p>
            <a:pPr marL="457200" indent="-4572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A sua volta le frequenze si distingono in: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assolute,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indicano il numero di unità di un collettivo che presenta una data modalità (valore)  di un carattere,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relative,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derivano dalla frequenza assoluta fratto il totale delle stesse,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percentuali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sono le frequenze relative per 100, e infine 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cumulate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indicano le frequenze delle osservazioni che hanno un valore del carattere minore a una prestabilità modalità</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Tabelle e caratteri statistici</a:t>
            </a:r>
            <a:endParaRPr lang="it-IT" dirty="0"/>
          </a:p>
        </p:txBody>
      </p:sp>
    </p:spTree>
    <p:extLst>
      <p:ext uri="{BB962C8B-B14F-4D97-AF65-F5344CB8AC3E}">
        <p14:creationId xmlns:p14="http://schemas.microsoft.com/office/powerpoint/2010/main" val="184040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097083"/>
            <a:ext cx="10819746" cy="4392612"/>
          </a:xfrm>
        </p:spPr>
        <p:txBody>
          <a:bodyPr/>
          <a:lstStyle/>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mutabile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può essere:</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Rettilinea: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se esiste un ordine naturale o logico delle modalità (ad esempio il numero di operai metalmeccanici per livello) </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Serie storica o temporale: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se il principio regolatore è il tempo, il quale è inteso come progressione cronologica. Ovviamente una serie storica è una particolare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mutabile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rettilinea (ad esempio, il numero di autovetture di una data marca vendute in diversi anni)</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Ciclica: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se il tempo è inteso in termini di periodicità, per cui non esistono né una modalità iniziale, né una modalità finale (è il caso delle precipitazioni nevose nei diversi mesi in un anno)</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Sconnesse: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se non esistono né un ordine logico né un ordine naturale secono cui sono disposte le modalità (il numero dei voti ottenuti dai partiti durante le elezioni)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just">
              <a:buFont typeface="Wingdings" panose="05000000000000000000" pitchFamily="2" charset="2"/>
              <a:buChar char="ü"/>
            </a:pPr>
            <a:endParaRPr lang="en-US" sz="2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Mutabile Statistica</a:t>
            </a:r>
            <a:endParaRPr lang="it-IT" dirty="0"/>
          </a:p>
        </p:txBody>
      </p:sp>
    </p:spTree>
    <p:extLst>
      <p:ext uri="{BB962C8B-B14F-4D97-AF65-F5344CB8AC3E}">
        <p14:creationId xmlns:p14="http://schemas.microsoft.com/office/powerpoint/2010/main" val="42736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6833373"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Una distribuzione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l'insieme delle determinazioni del carattere e delle rispettive frequenze.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 il carattere è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quantitativo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alloare la distribuzione statistica prende il nome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variabile statistica.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 il carattere è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qualitativo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allora distribuzione prende il nome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mutabile statistica.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Inoltre una variabile statistica può essere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continua</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discreta</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 seconda dell'insieme di dati di riferimento. </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Distribuzione Statistica</a:t>
            </a:r>
            <a:endParaRPr lang="it-IT" dirty="0"/>
          </a:p>
        </p:txBody>
      </p:sp>
      <p:pic>
        <p:nvPicPr>
          <p:cNvPr id="4" name="Immagine 3">
            <a:extLst>
              <a:ext uri="{FF2B5EF4-FFF2-40B4-BE49-F238E27FC236}">
                <a16:creationId xmlns:a16="http://schemas.microsoft.com/office/drawing/2014/main" id="{615F0BEE-9A56-A86C-21EF-F4C415E5093B}"/>
              </a:ext>
            </a:extLst>
          </p:cNvPr>
          <p:cNvPicPr>
            <a:picLocks noChangeAspect="1"/>
          </p:cNvPicPr>
          <p:nvPr/>
        </p:nvPicPr>
        <p:blipFill>
          <a:blip r:embed="rId2"/>
          <a:stretch>
            <a:fillRect/>
          </a:stretch>
        </p:blipFill>
        <p:spPr>
          <a:xfrm>
            <a:off x="7801510" y="2571215"/>
            <a:ext cx="3486150" cy="1895475"/>
          </a:xfrm>
          <a:prstGeom prst="rect">
            <a:avLst/>
          </a:prstGeom>
        </p:spPr>
      </p:pic>
    </p:spTree>
    <p:extLst>
      <p:ext uri="{BB962C8B-B14F-4D97-AF65-F5344CB8AC3E}">
        <p14:creationId xmlns:p14="http://schemas.microsoft.com/office/powerpoint/2010/main" val="148410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6833373"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Esistono molteplici rappresentazioni grafiche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dei dati statistiche, vediamo solo quelle che si prestano ad una interpretazione dei dati in maniera soddisfacente.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Riferimento Cartesiano Ortogonale (Scatter Plot, Line Plot, ecc):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tale sistema è costituito da due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rette ortogonali,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il cui punto di intersezione (0) è denominato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origine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e la linea orizzontale viene detta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asse delle ascisse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mentre quella verticale viene detta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asse delle ordinate.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Su entrambi gli assi si fissano un'unità di misura dei segmenti ed un orientamento.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Rappresentazioni Grafiche</a:t>
            </a:r>
            <a:endParaRPr lang="it-IT" dirty="0"/>
          </a:p>
        </p:txBody>
      </p:sp>
      <p:pic>
        <p:nvPicPr>
          <p:cNvPr id="6" name="Immagine 5">
            <a:extLst>
              <a:ext uri="{FF2B5EF4-FFF2-40B4-BE49-F238E27FC236}">
                <a16:creationId xmlns:a16="http://schemas.microsoft.com/office/drawing/2014/main" id="{A30FF9FD-4365-9373-D6D9-32D0DA433AA3}"/>
              </a:ext>
            </a:extLst>
          </p:cNvPr>
          <p:cNvPicPr>
            <a:picLocks noChangeAspect="1"/>
          </p:cNvPicPr>
          <p:nvPr/>
        </p:nvPicPr>
        <p:blipFill>
          <a:blip r:embed="rId2"/>
          <a:stretch>
            <a:fillRect/>
          </a:stretch>
        </p:blipFill>
        <p:spPr>
          <a:xfrm>
            <a:off x="7997868" y="1446404"/>
            <a:ext cx="3017462" cy="3017462"/>
          </a:xfrm>
          <a:prstGeom prst="rect">
            <a:avLst/>
          </a:prstGeom>
        </p:spPr>
      </p:pic>
      <p:pic>
        <p:nvPicPr>
          <p:cNvPr id="9" name="Immagine 8">
            <a:extLst>
              <a:ext uri="{FF2B5EF4-FFF2-40B4-BE49-F238E27FC236}">
                <a16:creationId xmlns:a16="http://schemas.microsoft.com/office/drawing/2014/main" id="{EBE84EE2-DE4D-D883-7CA8-66A97000F93F}"/>
              </a:ext>
            </a:extLst>
          </p:cNvPr>
          <p:cNvPicPr>
            <a:picLocks noChangeAspect="1"/>
          </p:cNvPicPr>
          <p:nvPr/>
        </p:nvPicPr>
        <p:blipFill>
          <a:blip r:embed="rId3"/>
          <a:stretch>
            <a:fillRect/>
          </a:stretch>
        </p:blipFill>
        <p:spPr>
          <a:xfrm>
            <a:off x="8385049" y="4693837"/>
            <a:ext cx="2428875" cy="1885950"/>
          </a:xfrm>
          <a:prstGeom prst="rect">
            <a:avLst/>
          </a:prstGeom>
        </p:spPr>
      </p:pic>
    </p:spTree>
    <p:extLst>
      <p:ext uri="{BB962C8B-B14F-4D97-AF65-F5344CB8AC3E}">
        <p14:creationId xmlns:p14="http://schemas.microsoft.com/office/powerpoint/2010/main" val="428821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6833373" cy="4392612"/>
          </a:xfrm>
        </p:spPr>
        <p:txBody>
          <a:bodyPr/>
          <a:lstStyle/>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Una volta stabilite le opportune unità di misura per entrambi gli assi, la rappresentazione grafica in question è particolarmente utile nel caso delle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serie temporali</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Sull'asse delle ascisse si fissa la relativa unità temporale (giorno, mese, anno)</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Sull'asse delle ordinate si fissano le modalità del carattere esaminato riferite ai diversi tempi. </a:t>
            </a:r>
          </a:p>
          <a:p>
            <a:pPr marL="342900" indent="-342900" algn="just">
              <a:buFont typeface="Wingdings" panose="05000000000000000000" pitchFamily="2" charset="2"/>
              <a:buChar char="ü"/>
            </a:pP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Unendo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err="1">
                <a:solidFill>
                  <a:schemeClr val="tx1"/>
                </a:solidFill>
                <a:latin typeface="Tahoma" panose="020B0604030504040204" pitchFamily="34" charset="0"/>
                <a:ea typeface="Tahoma" panose="020B0604030504040204" pitchFamily="34" charset="0"/>
                <a:cs typeface="Tahoma" panose="020B0604030504040204" pitchFamily="34" charset="0"/>
              </a:rPr>
              <a:t>punti-immagine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tracciati, si ottiene una curva di evidente utilità ai fini dell'interpretazione dei dati statistici. </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dirty="0"/>
              <a:t>Riferimento Cartesiano Ortogonale</a:t>
            </a:r>
          </a:p>
        </p:txBody>
      </p:sp>
      <p:pic>
        <p:nvPicPr>
          <p:cNvPr id="4" name="Immagine 3">
            <a:extLst>
              <a:ext uri="{FF2B5EF4-FFF2-40B4-BE49-F238E27FC236}">
                <a16:creationId xmlns:a16="http://schemas.microsoft.com/office/drawing/2014/main" id="{2E5DE062-2DEC-01FC-539F-3E2F9254BEAF}"/>
              </a:ext>
            </a:extLst>
          </p:cNvPr>
          <p:cNvPicPr>
            <a:picLocks noChangeAspect="1"/>
          </p:cNvPicPr>
          <p:nvPr/>
        </p:nvPicPr>
        <p:blipFill>
          <a:blip r:embed="rId2"/>
          <a:stretch>
            <a:fillRect/>
          </a:stretch>
        </p:blipFill>
        <p:spPr>
          <a:xfrm>
            <a:off x="7933201" y="1446404"/>
            <a:ext cx="3940257" cy="2478324"/>
          </a:xfrm>
          <a:prstGeom prst="rect">
            <a:avLst/>
          </a:prstGeom>
        </p:spPr>
      </p:pic>
      <p:pic>
        <p:nvPicPr>
          <p:cNvPr id="10" name="Immagine 9">
            <a:extLst>
              <a:ext uri="{FF2B5EF4-FFF2-40B4-BE49-F238E27FC236}">
                <a16:creationId xmlns:a16="http://schemas.microsoft.com/office/drawing/2014/main" id="{DEA554A8-5E3E-70A5-DD97-92391525A5B7}"/>
              </a:ext>
            </a:extLst>
          </p:cNvPr>
          <p:cNvPicPr>
            <a:picLocks noChangeAspect="1"/>
          </p:cNvPicPr>
          <p:nvPr/>
        </p:nvPicPr>
        <p:blipFill>
          <a:blip r:embed="rId3"/>
          <a:stretch>
            <a:fillRect/>
          </a:stretch>
        </p:blipFill>
        <p:spPr>
          <a:xfrm>
            <a:off x="8087848" y="4099388"/>
            <a:ext cx="3650355" cy="2070243"/>
          </a:xfrm>
          <a:prstGeom prst="rect">
            <a:avLst/>
          </a:prstGeom>
        </p:spPr>
      </p:pic>
    </p:spTree>
    <p:extLst>
      <p:ext uri="{BB962C8B-B14F-4D97-AF65-F5344CB8AC3E}">
        <p14:creationId xmlns:p14="http://schemas.microsoft.com/office/powerpoint/2010/main" val="352661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6833373"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Gli Ortogrammi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basano tra intensità o frequenze e superfici rettangolari, e si attua attraverso: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Ortogrammi a Colonne: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rettangoli equidistanti,</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di uguale base e avanti altezze uguali o proporzionali alle intensità o frequenze da rappresentare (ortogramma a colonne)</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Ortogrammi a Nastri: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rettangoli equidistanti, di uguale altezza e aventi basi uguali o proprzionali alle intensità o frequenze da rappresentare</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Ortogrammi</a:t>
            </a:r>
            <a:endParaRPr lang="it-IT" dirty="0"/>
          </a:p>
        </p:txBody>
      </p:sp>
      <p:pic>
        <p:nvPicPr>
          <p:cNvPr id="6" name="Immagine 5">
            <a:extLst>
              <a:ext uri="{FF2B5EF4-FFF2-40B4-BE49-F238E27FC236}">
                <a16:creationId xmlns:a16="http://schemas.microsoft.com/office/drawing/2014/main" id="{3568E0D8-A770-EF6C-C231-8C5004A8A6F9}"/>
              </a:ext>
            </a:extLst>
          </p:cNvPr>
          <p:cNvPicPr>
            <a:picLocks noChangeAspect="1"/>
          </p:cNvPicPr>
          <p:nvPr/>
        </p:nvPicPr>
        <p:blipFill>
          <a:blip r:embed="rId2"/>
          <a:stretch>
            <a:fillRect/>
          </a:stretch>
        </p:blipFill>
        <p:spPr>
          <a:xfrm>
            <a:off x="7837951" y="2061560"/>
            <a:ext cx="3900252" cy="2136772"/>
          </a:xfrm>
          <a:prstGeom prst="rect">
            <a:avLst/>
          </a:prstGeom>
        </p:spPr>
      </p:pic>
      <p:pic>
        <p:nvPicPr>
          <p:cNvPr id="9" name="Immagine 8">
            <a:extLst>
              <a:ext uri="{FF2B5EF4-FFF2-40B4-BE49-F238E27FC236}">
                <a16:creationId xmlns:a16="http://schemas.microsoft.com/office/drawing/2014/main" id="{08A34428-7332-5D48-0042-D69B726F0C9D}"/>
              </a:ext>
            </a:extLst>
          </p:cNvPr>
          <p:cNvPicPr>
            <a:picLocks noChangeAspect="1"/>
          </p:cNvPicPr>
          <p:nvPr/>
        </p:nvPicPr>
        <p:blipFill>
          <a:blip r:embed="rId3"/>
          <a:stretch>
            <a:fillRect/>
          </a:stretch>
        </p:blipFill>
        <p:spPr>
          <a:xfrm>
            <a:off x="7929937" y="4730350"/>
            <a:ext cx="3808266" cy="1666875"/>
          </a:xfrm>
          <a:prstGeom prst="rect">
            <a:avLst/>
          </a:prstGeom>
        </p:spPr>
      </p:pic>
    </p:spTree>
    <p:extLst>
      <p:ext uri="{BB962C8B-B14F-4D97-AF65-F5344CB8AC3E}">
        <p14:creationId xmlns:p14="http://schemas.microsoft.com/office/powerpoint/2010/main" val="2628804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10799198"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Gli indici di posizione o medie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sono quantità idonee a dare un'idea di insieme (sintesi) di un dato collettivo statistico sostituendosi pertanto a tutti gli altri elementi che lo costituiscono.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Essi si distinguono in: </a:t>
            </a:r>
          </a:p>
          <a:p>
            <a:pPr marL="914400" lvl="1" indent="-457200" algn="just">
              <a:buFont typeface="+mj-lt"/>
              <a:buAutoNum type="arabicPeriod"/>
            </a:pPr>
            <a:r>
              <a:rPr lang="en-US" sz="2600">
                <a:solidFill>
                  <a:schemeClr val="tx1"/>
                </a:solidFill>
                <a:latin typeface="Tahoma" panose="020B0604030504040204" pitchFamily="34" charset="0"/>
                <a:ea typeface="Tahoma" panose="020B0604030504040204" pitchFamily="34" charset="0"/>
                <a:cs typeface="Tahoma" panose="020B0604030504040204" pitchFamily="34" charset="0"/>
              </a:rPr>
              <a:t>medie analitiche: </a:t>
            </a:r>
            <a:r>
              <a:rPr lang="en-US" sz="2600" b="0">
                <a:solidFill>
                  <a:schemeClr val="tx1"/>
                </a:solidFill>
                <a:latin typeface="Tahoma" panose="020B0604030504040204" pitchFamily="34" charset="0"/>
                <a:ea typeface="Tahoma" panose="020B0604030504040204" pitchFamily="34" charset="0"/>
                <a:cs typeface="Tahoma" panose="020B0604030504040204" pitchFamily="34" charset="0"/>
              </a:rPr>
              <a:t>che si determinano considerando tutti i valori di una data variabile statistica e tra queste si annoverano la </a:t>
            </a:r>
            <a:r>
              <a:rPr lang="en-US" sz="2600">
                <a:solidFill>
                  <a:schemeClr val="tx1"/>
                </a:solidFill>
                <a:latin typeface="Tahoma" panose="020B0604030504040204" pitchFamily="34" charset="0"/>
                <a:ea typeface="Tahoma" panose="020B0604030504040204" pitchFamily="34" charset="0"/>
                <a:cs typeface="Tahoma" panose="020B0604030504040204" pitchFamily="34" charset="0"/>
              </a:rPr>
              <a:t>media aritmetica, </a:t>
            </a:r>
            <a:r>
              <a:rPr lang="en-US" sz="2600" b="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2600">
                <a:solidFill>
                  <a:schemeClr val="tx1"/>
                </a:solidFill>
                <a:latin typeface="Tahoma" panose="020B0604030504040204" pitchFamily="34" charset="0"/>
                <a:ea typeface="Tahoma" panose="020B0604030504040204" pitchFamily="34" charset="0"/>
                <a:cs typeface="Tahoma" panose="020B0604030504040204" pitchFamily="34" charset="0"/>
              </a:rPr>
              <a:t>media armonica, </a:t>
            </a:r>
            <a:r>
              <a:rPr lang="en-US" sz="2600" b="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2600">
                <a:solidFill>
                  <a:schemeClr val="tx1"/>
                </a:solidFill>
                <a:latin typeface="Tahoma" panose="020B0604030504040204" pitchFamily="34" charset="0"/>
                <a:ea typeface="Tahoma" panose="020B0604030504040204" pitchFamily="34" charset="0"/>
                <a:cs typeface="Tahoma" panose="020B0604030504040204" pitchFamily="34" charset="0"/>
              </a:rPr>
              <a:t>media geometrica, </a:t>
            </a:r>
            <a:r>
              <a:rPr lang="en-US" sz="2600" b="0">
                <a:solidFill>
                  <a:schemeClr val="tx1"/>
                </a:solidFill>
                <a:latin typeface="Tahoma" panose="020B0604030504040204" pitchFamily="34" charset="0"/>
                <a:ea typeface="Tahoma" panose="020B0604030504040204" pitchFamily="34" charset="0"/>
                <a:cs typeface="Tahoma" panose="020B0604030504040204" pitchFamily="34" charset="0"/>
              </a:rPr>
              <a:t>ecc.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medie lasche: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che si determinano considerando solo dati elementi della distribuzione e tra queste vi sono la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mediana,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moda,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ecc. </a:t>
            </a:r>
            <a:endParaRPr lang="en-US"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Indici di Posizione</a:t>
            </a:r>
            <a:endParaRPr lang="it-IT" dirty="0"/>
          </a:p>
        </p:txBody>
      </p:sp>
    </p:spTree>
    <p:extLst>
      <p:ext uri="{BB962C8B-B14F-4D97-AF65-F5344CB8AC3E}">
        <p14:creationId xmlns:p14="http://schemas.microsoft.com/office/powerpoint/2010/main" val="281331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52756" y="1232694"/>
            <a:ext cx="7768322" cy="4392612"/>
          </a:xfrm>
        </p:spPr>
        <p:txBody>
          <a:bodyPr/>
          <a:lstStyle/>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media aritmetica</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di una variabile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un indice di posizione che può essere definita come quella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intensità che può essere sostituita ai singoli valori della variabile, in modo che resti invariata l'intensità globale.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distingue in: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914400" lvl="1" indent="-457200" algn="just">
              <a:buFont typeface="+mj-lt"/>
              <a:buAutoNum type="arabicPeriod"/>
            </a:pPr>
            <a:r>
              <a:rPr lang="en-US" sz="2600">
                <a:solidFill>
                  <a:schemeClr val="tx1"/>
                </a:solidFill>
                <a:latin typeface="Tahoma" panose="020B0604030504040204" pitchFamily="34" charset="0"/>
                <a:ea typeface="Tahoma" panose="020B0604030504040204" pitchFamily="34" charset="0"/>
                <a:cs typeface="Tahoma" panose="020B0604030504040204" pitchFamily="34" charset="0"/>
              </a:rPr>
              <a:t>Media Artimetica Semplice: </a:t>
            </a:r>
            <a:r>
              <a:rPr lang="en-US" sz="2600" b="0">
                <a:solidFill>
                  <a:schemeClr val="tx1"/>
                </a:solidFill>
                <a:latin typeface="Tahoma" panose="020B0604030504040204" pitchFamily="34" charset="0"/>
                <a:ea typeface="Tahoma" panose="020B0604030504040204" pitchFamily="34" charset="0"/>
                <a:cs typeface="Tahoma" panose="020B0604030504040204" pitchFamily="34" charset="0"/>
              </a:rPr>
              <a:t>si ottiene rapportando l'intensità globale di un carattere al numero toale dei casi osservati.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Media Aritmetica Ponderata: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si utilizza nel caso in cui le single modalità della variabile statistica esibiscano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frequenze diverse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differenti da 1</a:t>
            </a:r>
            <a:endParaRPr lang="en-US"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Media Artimetica</a:t>
            </a:r>
            <a:endParaRPr lang="it-IT" dirty="0"/>
          </a:p>
        </p:txBody>
      </p:sp>
      <p:pic>
        <p:nvPicPr>
          <p:cNvPr id="4" name="Immagine 3">
            <a:extLst>
              <a:ext uri="{FF2B5EF4-FFF2-40B4-BE49-F238E27FC236}">
                <a16:creationId xmlns:a16="http://schemas.microsoft.com/office/drawing/2014/main" id="{7B9E934C-FB52-43E5-E07C-DDDC0B0E3DBB}"/>
              </a:ext>
            </a:extLst>
          </p:cNvPr>
          <p:cNvPicPr>
            <a:picLocks noChangeAspect="1"/>
          </p:cNvPicPr>
          <p:nvPr/>
        </p:nvPicPr>
        <p:blipFill>
          <a:blip r:embed="rId2"/>
          <a:stretch>
            <a:fillRect/>
          </a:stretch>
        </p:blipFill>
        <p:spPr>
          <a:xfrm>
            <a:off x="9432934" y="3429000"/>
            <a:ext cx="1069958" cy="1366452"/>
          </a:xfrm>
          <a:prstGeom prst="rect">
            <a:avLst/>
          </a:prstGeom>
        </p:spPr>
      </p:pic>
      <p:pic>
        <p:nvPicPr>
          <p:cNvPr id="8" name="Immagine 7">
            <a:extLst>
              <a:ext uri="{FF2B5EF4-FFF2-40B4-BE49-F238E27FC236}">
                <a16:creationId xmlns:a16="http://schemas.microsoft.com/office/drawing/2014/main" id="{93B71221-8EBA-30FF-B931-22C50EFD27A0}"/>
              </a:ext>
            </a:extLst>
          </p:cNvPr>
          <p:cNvPicPr>
            <a:picLocks noChangeAspect="1"/>
          </p:cNvPicPr>
          <p:nvPr/>
        </p:nvPicPr>
        <p:blipFill>
          <a:blip r:embed="rId3"/>
          <a:stretch>
            <a:fillRect/>
          </a:stretch>
        </p:blipFill>
        <p:spPr>
          <a:xfrm>
            <a:off x="9495301" y="4952600"/>
            <a:ext cx="1190625" cy="1809750"/>
          </a:xfrm>
          <a:prstGeom prst="rect">
            <a:avLst/>
          </a:prstGeom>
        </p:spPr>
      </p:pic>
      <p:cxnSp>
        <p:nvCxnSpPr>
          <p:cNvPr id="10" name="Connettore 2 9">
            <a:extLst>
              <a:ext uri="{FF2B5EF4-FFF2-40B4-BE49-F238E27FC236}">
                <a16:creationId xmlns:a16="http://schemas.microsoft.com/office/drawing/2014/main" id="{C4CB7C93-938C-A838-BA9F-5336408A7096}"/>
              </a:ext>
            </a:extLst>
          </p:cNvPr>
          <p:cNvCxnSpPr/>
          <p:nvPr/>
        </p:nvCxnSpPr>
        <p:spPr>
          <a:xfrm flipV="1">
            <a:off x="8414535" y="4112226"/>
            <a:ext cx="893852" cy="34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C5CB3FED-B2BD-AC8D-5BBC-F8496A01EF05}"/>
              </a:ext>
            </a:extLst>
          </p:cNvPr>
          <p:cNvCxnSpPr>
            <a:cxnSpLocks/>
          </p:cNvCxnSpPr>
          <p:nvPr/>
        </p:nvCxnSpPr>
        <p:spPr>
          <a:xfrm>
            <a:off x="8342616" y="5649074"/>
            <a:ext cx="965771" cy="29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90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10912214" cy="4392612"/>
              </a:xfrm>
            </p:spPr>
            <p:txBody>
              <a:bodyPr/>
              <a:lstStyle/>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noti che la media artimetica di una variabile statistica viene indicato con il simbolo </a:t>
                </a:r>
                <a14:m>
                  <m:oMath xmlns:m="http://schemas.openxmlformats.org/officeDocument/2006/math">
                    <m:sSub>
                      <m:sSubPr>
                        <m:ctrlPr>
                          <a:rPr lang="en-US"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𝑀</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sub>
                    </m:sSub>
                  </m:oMath>
                </a14:m>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mentre la media di una variabile casuale è invece indicate con la lettera greca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µ</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Differenza tra variabile statistica e variabile casuale: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variabile statistica</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deriva dalla classificazione di dati rilevati, cioè viene definita empiricamente una volta conosciuti i dati ed averli classificati. Una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strettamente legata al concetto di di esperimento ossia di una prova il cui risultato è incerto.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Una media aritmetica di una variabile statistica </a:t>
                </a:r>
                <a:r>
                  <a:rPr lang="en-US"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interna: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vale a dire il suo valore è sempre maggiore dell'intensità minima e sempre minore dell'intensità massima di una variabile statistica</a:t>
                </a:r>
                <a:endParaRPr lang="en-US"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574294" y="1446404"/>
                <a:ext cx="10912214" cy="4392612"/>
              </a:xfrm>
              <a:blipFill>
                <a:blip r:embed="rId2"/>
                <a:stretch>
                  <a:fillRect l="-1564" t="-2080" r="-1732" b="-6241"/>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Proprietà della Media Artimetica</a:t>
            </a:r>
            <a:endParaRPr lang="it-IT" dirty="0"/>
          </a:p>
        </p:txBody>
      </p:sp>
    </p:spTree>
    <p:extLst>
      <p:ext uri="{BB962C8B-B14F-4D97-AF65-F5344CB8AC3E}">
        <p14:creationId xmlns:p14="http://schemas.microsoft.com/office/powerpoint/2010/main" val="357141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430692" cy="4392612"/>
          </a:xfrm>
        </p:spPr>
        <p:txBody>
          <a:bodyPr/>
          <a:lstStyle/>
          <a:p>
            <a:pPr marL="342900" indent="-342900" algn="just">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Definizione di 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una scienza che per oggetto l’acquisizione, l’elaborazione e la valutazione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qualitativa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quantitativa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dei dati riguardanti fenomeni di massa suscettibili alla misurazione. Nell’ambito della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distinguono due settori: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induttiva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collettivo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collettività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rappresenta l'insieme di unità statistiche omogenee rispetto ad alcuni caratteri di cui si acquisiscono informazioni per studiarne le modalità; non è necessariamente riferito a esseri umani.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Campo di analisi della statistica</a:t>
            </a:r>
            <a:endParaRPr lang="it-IT" dirty="0"/>
          </a:p>
        </p:txBody>
      </p:sp>
      <p:pic>
        <p:nvPicPr>
          <p:cNvPr id="6" name="Immagine 5">
            <a:extLst>
              <a:ext uri="{FF2B5EF4-FFF2-40B4-BE49-F238E27FC236}">
                <a16:creationId xmlns:a16="http://schemas.microsoft.com/office/drawing/2014/main" id="{D87F81CC-5CF8-9286-76BF-B13E4F96ED9E}"/>
              </a:ext>
            </a:extLst>
          </p:cNvPr>
          <p:cNvPicPr>
            <a:picLocks noChangeAspect="1"/>
          </p:cNvPicPr>
          <p:nvPr/>
        </p:nvPicPr>
        <p:blipFill>
          <a:blip r:embed="rId3"/>
          <a:stretch>
            <a:fillRect/>
          </a:stretch>
        </p:blipFill>
        <p:spPr>
          <a:xfrm>
            <a:off x="8171734" y="1913187"/>
            <a:ext cx="3460197" cy="3460197"/>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10912214"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traslativa: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vale a dire che se ai valori della variabile </a:t>
            </a:r>
            <a:r>
              <a:rPr lang="en-US"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addiziona o si sottrae uno stesso numero, si ottiene una nuova variabile avente media uguale alla media della variabile </a:t>
            </a:r>
            <a:r>
              <a:rPr lang="en-US"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rispettivamente aumentata o diminuita di quel numero.  </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omogenea: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associative:</a:t>
            </a:r>
            <a:endParaRPr lang="en-US"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Proprietà della Media Artimetica</a:t>
            </a:r>
            <a:endParaRPr lang="it-IT" dirty="0"/>
          </a:p>
        </p:txBody>
      </p:sp>
    </p:spTree>
    <p:extLst>
      <p:ext uri="{BB962C8B-B14F-4D97-AF65-F5344CB8AC3E}">
        <p14:creationId xmlns:p14="http://schemas.microsoft.com/office/powerpoint/2010/main" val="3872278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469675" cy="4392612"/>
          </a:xfrm>
        </p:spPr>
        <p:txBody>
          <a:bodyPr/>
          <a:lstStyle/>
          <a:p>
            <a:pPr marL="342900" indent="-342900">
              <a:lnSpc>
                <a:spcPct val="100000"/>
              </a:lnSpc>
              <a:spcAft>
                <a:spcPts val="600"/>
              </a:spcAf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teoria della Probabilità è un framework matematico per rappresentare gli eventi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incerti. </a:t>
            </a:r>
          </a:p>
          <a:p>
            <a:pPr marL="342900" indent="-342900">
              <a:lnSpc>
                <a:spcPct val="100000"/>
              </a:lnSpc>
              <a:spcAft>
                <a:spcPts val="600"/>
              </a:spcAf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Nelle applicazioni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Intelligenza Artificiale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usiamo la teoria della probabilità in due modi principali: </a:t>
            </a:r>
          </a:p>
          <a:p>
            <a:pPr marL="914400" lvl="1" indent="-457200">
              <a:lnSpc>
                <a:spcPct val="100000"/>
              </a:lnSpc>
              <a:spcAft>
                <a:spcPts val="600"/>
              </a:spcAf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legge delle probabilità ci dice come l'AI dovrebbe ragionare</a:t>
            </a:r>
          </a:p>
          <a:p>
            <a:pPr marL="914400" lvl="1" indent="-457200">
              <a:lnSpc>
                <a:spcPct val="100000"/>
              </a:lnSpc>
              <a:spcAft>
                <a:spcPts val="600"/>
              </a:spcAf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Possiamo usare la teoria delle probabilità per analizzare il comportamento e le decisioni dei sistemi di AI</a:t>
            </a:r>
          </a:p>
          <a:p>
            <a:pPr marL="342900" indent="-342900">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Example: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Robotica</a:t>
            </a:r>
          </a:p>
          <a:p>
            <a:pPr marL="342900" indent="-342900">
              <a:lnSpc>
                <a:spcPct val="100000"/>
              </a:lnSpc>
              <a:spcAft>
                <a:spcPts val="600"/>
              </a:spcAf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La teoria delle Probabilità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ci permette di fare determinate assunzioni 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ragionare in condizioni di incertezza</a:t>
            </a:r>
          </a:p>
          <a:p>
            <a:pPr marL="342900" indent="-342900">
              <a:lnSpc>
                <a:spcPct val="100000"/>
              </a:lnSpc>
              <a:spcAft>
                <a:spcPts val="600"/>
              </a:spcAf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La teoria delle Informazioni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ci permette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quantificare la quantità di incertezza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 una distribuzione di probabilità</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p:txBody>
          <a:bodyPr/>
          <a:lstStyle/>
          <a:p>
            <a:r>
              <a:rPr lang="en-US" sz="2800">
                <a:ea typeface="Tahoma" panose="020B0604030504040204" pitchFamily="34" charset="0"/>
                <a:cs typeface="Tahoma" panose="020B0604030504040204" pitchFamily="34" charset="0"/>
              </a:rPr>
              <a:t>Probabilità e Teoria dell'Informazione</a:t>
            </a:r>
            <a:endParaRPr lang="it-IT" dirty="0"/>
          </a:p>
        </p:txBody>
      </p:sp>
    </p:spTree>
    <p:extLst>
      <p:ext uri="{BB962C8B-B14F-4D97-AF65-F5344CB8AC3E}">
        <p14:creationId xmlns:p14="http://schemas.microsoft.com/office/powerpoint/2010/main" val="265986898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722325" y="1232694"/>
            <a:ext cx="11469675" cy="4392612"/>
          </a:xfrm>
        </p:spPr>
        <p:txBody>
          <a:bodyPr/>
          <a:lstStyle/>
          <a:p>
            <a:pPr marL="342900" indent="-342900">
              <a:lnSpc>
                <a:spcPct val="100000"/>
              </a:lnSpc>
              <a:spcAft>
                <a:spcPts val="600"/>
              </a:spcAf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Il Machine Learning deve sempre avere a che fare con quantità incerte e stocastiche (non deterministiche). Incertezza e stocasticità possono emergere da molte sorgenti. </a:t>
            </a:r>
          </a:p>
          <a:p>
            <a:pPr marL="342900" indent="-342900">
              <a:lnSpc>
                <a:spcPct val="100000"/>
              </a:lnSpc>
              <a:spcAft>
                <a:spcPts val="600"/>
              </a:spcAf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Esistono 3 tipi possibili di sorgenti di incertezza:</a:t>
            </a:r>
          </a:p>
          <a:p>
            <a:pPr marL="800100" lvl="1" indent="-342900">
              <a:buFont typeface="+mj-lt"/>
              <a:buAutoNum type="arabicPeriod"/>
            </a:pPr>
            <a:r>
              <a:rPr lang="en-US">
                <a:solidFill>
                  <a:schemeClr val="tx1"/>
                </a:solidFill>
                <a:latin typeface="Tahoma" panose="020B0604030504040204" pitchFamily="34" charset="0"/>
                <a:ea typeface="Tahoma" panose="020B0604030504040204" pitchFamily="34" charset="0"/>
                <a:cs typeface="Tahoma" panose="020B0604030504040204" pitchFamily="34" charset="0"/>
              </a:rPr>
              <a:t>Stocasticità inerente: </a:t>
            </a:r>
            <a:r>
              <a:rPr lang="en-US" b="0">
                <a:solidFill>
                  <a:schemeClr val="tx1"/>
                </a:solidFill>
                <a:latin typeface="Tahoma" panose="020B0604030504040204" pitchFamily="34" charset="0"/>
                <a:ea typeface="Tahoma" panose="020B0604030504040204" pitchFamily="34" charset="0"/>
                <a:cs typeface="Tahoma" panose="020B0604030504040204" pitchFamily="34" charset="0"/>
              </a:rPr>
              <a:t>è una stocasticità intrinseca del Sistema che si vuole modellare. </a:t>
            </a:r>
          </a:p>
          <a:p>
            <a:pPr lvl="1"/>
            <a:r>
              <a:rPr lang="en-US" b="0">
                <a:solidFill>
                  <a:schemeClr val="tx1"/>
                </a:solidFill>
                <a:latin typeface="Tahoma" panose="020B0604030504040204" pitchFamily="34" charset="0"/>
                <a:ea typeface="Tahoma" panose="020B0604030504040204" pitchFamily="34" charset="0"/>
                <a:cs typeface="Tahoma" panose="020B0604030504040204" pitchFamily="34" charset="0"/>
              </a:rPr>
              <a:t>	Esempio: Meccanica Quantistica</a:t>
            </a:r>
          </a:p>
          <a:p>
            <a:pPr marL="914400" lvl="1" indent="-457200">
              <a:buFont typeface="+mj-lt"/>
              <a:buAutoNum type="arabicPeriod" startAt="2"/>
            </a:pPr>
            <a:r>
              <a:rPr lang="en-US">
                <a:latin typeface="Tahoma" panose="020B0604030504040204" pitchFamily="34" charset="0"/>
                <a:ea typeface="Tahoma" panose="020B0604030504040204" pitchFamily="34" charset="0"/>
                <a:cs typeface="Tahoma" panose="020B0604030504040204" pitchFamily="34" charset="0"/>
              </a:rPr>
              <a:t>Osservabilità incompleta: </a:t>
            </a:r>
            <a:r>
              <a:rPr lang="en-US" b="0">
                <a:latin typeface="Tahoma" panose="020B0604030504040204" pitchFamily="34" charset="0"/>
                <a:ea typeface="Tahoma" panose="020B0604030504040204" pitchFamily="34" charset="0"/>
                <a:cs typeface="Tahoma" panose="020B0604030504040204" pitchFamily="34" charset="0"/>
              </a:rPr>
              <a:t>anche i sistemi deterministici possono apparire stocastici quando non possiamo osservare tutte le variabili che influenzano il comportamento di un Sistema. Esempio: </a:t>
            </a:r>
            <a:r>
              <a:rPr lang="en-US">
                <a:latin typeface="Tahoma" panose="020B0604030504040204" pitchFamily="34" charset="0"/>
                <a:ea typeface="Tahoma" panose="020B0604030504040204" pitchFamily="34" charset="0"/>
                <a:cs typeface="Tahoma" panose="020B0604030504040204" pitchFamily="34" charset="0"/>
              </a:rPr>
              <a:t>Monty Hall problem, Reinforcement learning: Alpha Go</a:t>
            </a:r>
          </a:p>
          <a:p>
            <a:pPr marL="800100" lvl="1" indent="-342900">
              <a:spcAft>
                <a:spcPts val="600"/>
              </a:spcAft>
              <a:buFont typeface="+mj-lt"/>
              <a:buAutoNum type="arabicPeriod" startAt="3"/>
            </a:pPr>
            <a:r>
              <a:rPr lang="en-US" sz="1800">
                <a:latin typeface="Tahoma" panose="020B0604030504040204" pitchFamily="34" charset="0"/>
                <a:ea typeface="Tahoma" panose="020B0604030504040204" pitchFamily="34" charset="0"/>
                <a:cs typeface="Tahoma" panose="020B0604030504040204" pitchFamily="34" charset="0"/>
              </a:rPr>
              <a:t>Modellazione Incompleta: </a:t>
            </a:r>
            <a:r>
              <a:rPr lang="en-US" sz="1800" b="0">
                <a:latin typeface="Tahoma" panose="020B0604030504040204" pitchFamily="34" charset="0"/>
                <a:ea typeface="Tahoma" panose="020B0604030504040204" pitchFamily="34" charset="0"/>
                <a:cs typeface="Tahoma" panose="020B0604030504040204" pitchFamily="34" charset="0"/>
              </a:rPr>
              <a:t>quando usiamo un modello che deve scartare alcune informazioni che abbiamo osservato, l'informazione scartata può produrre incertezza nelle predizioni del modello. Esempio: Un modello semplificato del cervello dal momento che non abbiamo risorse computazionali per simulare l'intero cervello</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p:txBody>
          <a:bodyPr/>
          <a:lstStyle/>
          <a:p>
            <a:r>
              <a:rPr lang="en-US" sz="2800">
                <a:ea typeface="Tahoma" panose="020B0604030504040204" pitchFamily="34" charset="0"/>
                <a:cs typeface="Tahoma" panose="020B0604030504040204" pitchFamily="34" charset="0"/>
              </a:rPr>
              <a:t>Sorgenti di Incertezza</a:t>
            </a:r>
            <a:endParaRPr lang="it-IT" dirty="0"/>
          </a:p>
        </p:txBody>
      </p:sp>
    </p:spTree>
    <p:extLst>
      <p:ext uri="{BB962C8B-B14F-4D97-AF65-F5344CB8AC3E}">
        <p14:creationId xmlns:p14="http://schemas.microsoft.com/office/powerpoint/2010/main" val="2516018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Sources of Uncertainty</a:t>
            </a:r>
            <a:endParaRPr lang="it-IT" sz="3000" dirty="0"/>
          </a:p>
        </p:txBody>
      </p:sp>
      <p:pic>
        <p:nvPicPr>
          <p:cNvPr id="5" name="Content Placeholder 4">
            <a:extLst>
              <a:ext uri="{FF2B5EF4-FFF2-40B4-BE49-F238E27FC236}">
                <a16:creationId xmlns:a16="http://schemas.microsoft.com/office/drawing/2014/main" id="{60746844-28C4-C743-BA4B-603E1CF4D2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392" y="2105338"/>
            <a:ext cx="5171969" cy="2909232"/>
          </a:xfrm>
        </p:spPr>
      </p:pic>
      <p:pic>
        <p:nvPicPr>
          <p:cNvPr id="7" name="Picture 6">
            <a:extLst>
              <a:ext uri="{FF2B5EF4-FFF2-40B4-BE49-F238E27FC236}">
                <a16:creationId xmlns:a16="http://schemas.microsoft.com/office/drawing/2014/main" id="{B460DA4E-3C48-2049-8D9E-3925F9066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166" y="1914415"/>
            <a:ext cx="5829572" cy="3311267"/>
          </a:xfrm>
          <a:prstGeom prst="rect">
            <a:avLst/>
          </a:prstGeom>
        </p:spPr>
      </p:pic>
    </p:spTree>
    <p:extLst>
      <p:ext uri="{BB962C8B-B14F-4D97-AF65-F5344CB8AC3E}">
        <p14:creationId xmlns:p14="http://schemas.microsoft.com/office/powerpoint/2010/main" val="3262027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Why probability ?</a:t>
            </a:r>
            <a:endParaRPr lang="it-IT" sz="3000" dirty="0"/>
          </a:p>
        </p:txBody>
      </p:sp>
      <p:sp>
        <p:nvSpPr>
          <p:cNvPr id="3" name="Segnaposto contenuto 2"/>
          <p:cNvSpPr>
            <a:spLocks noGrp="1"/>
          </p:cNvSpPr>
          <p:nvPr>
            <p:ph idx="1"/>
          </p:nvPr>
        </p:nvSpPr>
        <p:spPr>
          <a:xfrm>
            <a:off x="838200" y="1771968"/>
            <a:ext cx="10515600" cy="4351338"/>
          </a:xfrm>
        </p:spPr>
        <p:txBody>
          <a:bodyPr>
            <a:normAutofit/>
          </a:bodyPr>
          <a:lstStyle/>
          <a:p>
            <a:pPr>
              <a:spcAft>
                <a:spcPts val="600"/>
              </a:spcAft>
            </a:pPr>
            <a:r>
              <a:rPr lang="en-US" sz="1800" dirty="0"/>
              <a:t>In many cases, it is more practical to use a </a:t>
            </a:r>
            <a:r>
              <a:rPr lang="en-US" sz="1800" b="1" dirty="0"/>
              <a:t>simple</a:t>
            </a:r>
            <a:r>
              <a:rPr lang="en-US" sz="1800" dirty="0"/>
              <a:t> but uncertain rule rather than a complex but certain one, even if the true rule is deterministic and our modeling system has the ﬁdelity to accommodate a complex rule. </a:t>
            </a:r>
          </a:p>
          <a:p>
            <a:pPr>
              <a:spcAft>
                <a:spcPts val="600"/>
              </a:spcAft>
            </a:pPr>
            <a:r>
              <a:rPr lang="en-US" sz="1800" dirty="0"/>
              <a:t>For example, the simple rule “</a:t>
            </a:r>
            <a:r>
              <a:rPr lang="en-US" sz="1800" b="1" dirty="0"/>
              <a:t>Most birds ﬂy</a:t>
            </a:r>
            <a:r>
              <a:rPr lang="en-US" sz="1800" dirty="0"/>
              <a:t>” is </a:t>
            </a:r>
            <a:r>
              <a:rPr lang="en-US" sz="1800" b="1" dirty="0"/>
              <a:t>cheap</a:t>
            </a:r>
            <a:r>
              <a:rPr lang="en-US" sz="1800" dirty="0"/>
              <a:t> to develop and is broadly useful, while a rule of the form, “Birds ﬂy, except for very young birds that have not yet learned to ﬂy, sick or injured birds that have lost the ability to ﬂy, ﬂightless species of birds including the cassowary, ostrich and kiwi. . .” is </a:t>
            </a:r>
            <a:r>
              <a:rPr lang="en-US" sz="1800" b="1" dirty="0"/>
              <a:t>expensive</a:t>
            </a:r>
            <a:r>
              <a:rPr lang="en-US" sz="1800" dirty="0"/>
              <a:t> to develop, maintain and communicate and, after all this eﬀort, is still </a:t>
            </a:r>
            <a:r>
              <a:rPr lang="en-US" sz="1800" b="1" dirty="0"/>
              <a:t>fragile</a:t>
            </a:r>
            <a:r>
              <a:rPr lang="en-US" sz="1800" dirty="0"/>
              <a:t> and prone to </a:t>
            </a:r>
            <a:r>
              <a:rPr lang="en-US" sz="1800" b="1" dirty="0"/>
              <a:t>failure</a:t>
            </a:r>
            <a:r>
              <a:rPr lang="en-US" sz="1800" dirty="0"/>
              <a:t>.</a:t>
            </a:r>
          </a:p>
          <a:p>
            <a:pPr>
              <a:spcAft>
                <a:spcPts val="600"/>
              </a:spcAft>
            </a:pPr>
            <a:r>
              <a:rPr lang="en-US" sz="1800" dirty="0"/>
              <a:t>Probability can be seen as the </a:t>
            </a:r>
            <a:r>
              <a:rPr lang="en-US" sz="1800" b="1" dirty="0"/>
              <a:t>extension</a:t>
            </a:r>
            <a:r>
              <a:rPr lang="en-US" sz="1800" dirty="0"/>
              <a:t> of logic to deal with uncertainty. </a:t>
            </a:r>
          </a:p>
          <a:p>
            <a:pPr>
              <a:spcAft>
                <a:spcPts val="600"/>
              </a:spcAft>
            </a:pPr>
            <a:r>
              <a:rPr lang="en-US" sz="1800" dirty="0"/>
              <a:t>Probability theory provides a set of </a:t>
            </a:r>
            <a:r>
              <a:rPr lang="en-US" sz="1800" b="1" dirty="0"/>
              <a:t>formal</a:t>
            </a:r>
            <a:r>
              <a:rPr lang="en-US" sz="1800" dirty="0"/>
              <a:t> rules for determining the </a:t>
            </a:r>
            <a:r>
              <a:rPr lang="en-US" sz="1800" b="1" dirty="0"/>
              <a:t>likelihood</a:t>
            </a:r>
            <a:r>
              <a:rPr lang="en-US" sz="1800" dirty="0"/>
              <a:t> of a proposition being true given the likelihood of other propositions</a:t>
            </a:r>
          </a:p>
        </p:txBody>
      </p:sp>
    </p:spTree>
    <p:extLst>
      <p:ext uri="{BB962C8B-B14F-4D97-AF65-F5344CB8AC3E}">
        <p14:creationId xmlns:p14="http://schemas.microsoft.com/office/powerpoint/2010/main" val="2274438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Types of probability</a:t>
            </a:r>
            <a:endParaRPr lang="it-IT" sz="3000" dirty="0"/>
          </a:p>
        </p:txBody>
      </p:sp>
      <p:sp>
        <p:nvSpPr>
          <p:cNvPr id="3" name="Segnaposto contenuto 2"/>
          <p:cNvSpPr>
            <a:spLocks noGrp="1"/>
          </p:cNvSpPr>
          <p:nvPr>
            <p:ph idx="1"/>
          </p:nvPr>
        </p:nvSpPr>
        <p:spPr>
          <a:xfrm>
            <a:off x="838200" y="1771968"/>
            <a:ext cx="10515600" cy="4351338"/>
          </a:xfrm>
        </p:spPr>
        <p:txBody>
          <a:bodyPr>
            <a:normAutofit/>
          </a:bodyPr>
          <a:lstStyle/>
          <a:p>
            <a:pPr>
              <a:spcAft>
                <a:spcPts val="600"/>
              </a:spcAft>
            </a:pPr>
            <a:r>
              <a:rPr lang="en-US" sz="1800" dirty="0"/>
              <a:t>Frequentist probability:</a:t>
            </a:r>
          </a:p>
          <a:p>
            <a:pPr lvl="1">
              <a:spcAft>
                <a:spcPts val="600"/>
              </a:spcAft>
            </a:pPr>
            <a:r>
              <a:rPr lang="en-US" sz="1600" b="1" dirty="0"/>
              <a:t>Frequency</a:t>
            </a:r>
            <a:r>
              <a:rPr lang="en-US" sz="1600" dirty="0"/>
              <a:t> of events</a:t>
            </a:r>
          </a:p>
          <a:p>
            <a:pPr lvl="1">
              <a:spcAft>
                <a:spcPts val="600"/>
              </a:spcAft>
            </a:pPr>
            <a:r>
              <a:rPr lang="en-US" sz="1600" dirty="0"/>
              <a:t>Example: The chance of drawing a certain hand in poker</a:t>
            </a:r>
          </a:p>
          <a:p>
            <a:pPr lvl="1">
              <a:spcAft>
                <a:spcPts val="600"/>
              </a:spcAft>
            </a:pPr>
            <a:r>
              <a:rPr lang="en-US" sz="1600" dirty="0"/>
              <a:t>Fixed model, different data ( We run the same experiments each time with different data)</a:t>
            </a:r>
          </a:p>
          <a:p>
            <a:pPr>
              <a:spcAft>
                <a:spcPts val="600"/>
              </a:spcAft>
            </a:pPr>
            <a:endParaRPr lang="en-US" sz="1800" dirty="0"/>
          </a:p>
          <a:p>
            <a:pPr>
              <a:spcAft>
                <a:spcPts val="600"/>
              </a:spcAft>
            </a:pPr>
            <a:r>
              <a:rPr lang="en-US" sz="1800" dirty="0"/>
              <a:t>Bayesian probability:</a:t>
            </a:r>
          </a:p>
          <a:p>
            <a:pPr lvl="1">
              <a:spcAft>
                <a:spcPts val="600"/>
              </a:spcAft>
            </a:pPr>
            <a:r>
              <a:rPr lang="en-US" sz="1600" dirty="0"/>
              <a:t>A degree of </a:t>
            </a:r>
            <a:r>
              <a:rPr lang="en-US" sz="1600" b="1" dirty="0"/>
              <a:t>belief</a:t>
            </a:r>
          </a:p>
          <a:p>
            <a:pPr lvl="1">
              <a:spcAft>
                <a:spcPts val="600"/>
              </a:spcAft>
            </a:pPr>
            <a:r>
              <a:rPr lang="en-US" sz="1600" dirty="0"/>
              <a:t>Example: A doctor saying a patient has a 40 percent chance of having a flu</a:t>
            </a:r>
          </a:p>
          <a:p>
            <a:pPr lvl="1">
              <a:spcAft>
                <a:spcPts val="600"/>
              </a:spcAft>
            </a:pPr>
            <a:r>
              <a:rPr lang="en-US" sz="1600" dirty="0"/>
              <a:t>Fixed data and different models (We use the same belief to check the uncertainty of different models and update our beliefs)</a:t>
            </a:r>
          </a:p>
          <a:p>
            <a:pPr lvl="1">
              <a:spcAft>
                <a:spcPts val="600"/>
              </a:spcAft>
            </a:pPr>
            <a:r>
              <a:rPr lang="en-US" sz="1600" dirty="0"/>
              <a:t>Based on</a:t>
            </a:r>
            <a:r>
              <a:rPr lang="en-US" sz="1600" b="1" dirty="0"/>
              <a:t> Bayes rule</a:t>
            </a:r>
            <a:r>
              <a:rPr lang="en-US" sz="1600" dirty="0"/>
              <a:t> which we talk about later in the presentation</a:t>
            </a:r>
          </a:p>
        </p:txBody>
      </p:sp>
    </p:spTree>
    <p:extLst>
      <p:ext uri="{BB962C8B-B14F-4D97-AF65-F5344CB8AC3E}">
        <p14:creationId xmlns:p14="http://schemas.microsoft.com/office/powerpoint/2010/main" val="1473741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AEFC31E0-0C07-5F41-B413-3C95FCE57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290" y="1181577"/>
            <a:ext cx="4351338" cy="4351338"/>
          </a:xfrm>
        </p:spPr>
      </p:pic>
      <p:pic>
        <p:nvPicPr>
          <p:cNvPr id="17" name="Picture 16">
            <a:extLst>
              <a:ext uri="{FF2B5EF4-FFF2-40B4-BE49-F238E27FC236}">
                <a16:creationId xmlns:a16="http://schemas.microsoft.com/office/drawing/2014/main" id="{4DD9E394-A4DE-D94D-97F8-8EE193EA1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543" y="1181577"/>
            <a:ext cx="4363752" cy="4363752"/>
          </a:xfrm>
          <a:prstGeom prst="rect">
            <a:avLst/>
          </a:prstGeom>
        </p:spPr>
      </p:pic>
    </p:spTree>
    <p:extLst>
      <p:ext uri="{BB962C8B-B14F-4D97-AF65-F5344CB8AC3E}">
        <p14:creationId xmlns:p14="http://schemas.microsoft.com/office/powerpoint/2010/main" val="1956639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Random variables</a:t>
            </a:r>
            <a:endParaRPr lang="it-IT" sz="3000" dirty="0"/>
          </a:p>
        </p:txBody>
      </p:sp>
      <p:sp>
        <p:nvSpPr>
          <p:cNvPr id="3" name="Segnaposto contenuto 2"/>
          <p:cNvSpPr>
            <a:spLocks noGrp="1"/>
          </p:cNvSpPr>
          <p:nvPr>
            <p:ph idx="1"/>
          </p:nvPr>
        </p:nvSpPr>
        <p:spPr>
          <a:xfrm>
            <a:off x="838200" y="1771968"/>
            <a:ext cx="10515600" cy="4351338"/>
          </a:xfrm>
        </p:spPr>
        <p:txBody>
          <a:bodyPr>
            <a:normAutofit/>
          </a:bodyPr>
          <a:lstStyle/>
          <a:p>
            <a:pPr>
              <a:spcAft>
                <a:spcPts val="600"/>
              </a:spcAft>
            </a:pPr>
            <a:r>
              <a:rPr lang="en-US" sz="1800" dirty="0"/>
              <a:t>A random variable is a variable that can take on </a:t>
            </a:r>
            <a:r>
              <a:rPr lang="en-US" sz="1800" b="1" dirty="0"/>
              <a:t>diﬀerent</a:t>
            </a:r>
            <a:r>
              <a:rPr lang="en-US" sz="1800" dirty="0"/>
              <a:t> values randomly. </a:t>
            </a:r>
          </a:p>
          <a:p>
            <a:pPr>
              <a:spcAft>
                <a:spcPts val="600"/>
              </a:spcAft>
            </a:pPr>
            <a:r>
              <a:rPr lang="en-US" sz="1800" dirty="0"/>
              <a:t>On its own, a random variable is just a </a:t>
            </a:r>
            <a:r>
              <a:rPr lang="en-US" sz="1800" b="1" dirty="0"/>
              <a:t>description</a:t>
            </a:r>
            <a:r>
              <a:rPr lang="en-US" sz="1800" dirty="0"/>
              <a:t> of the states that are possible; it must be coupled with a </a:t>
            </a:r>
            <a:r>
              <a:rPr lang="en-US" sz="1800" b="1" dirty="0"/>
              <a:t>probability distribution</a:t>
            </a:r>
            <a:r>
              <a:rPr lang="en-US" sz="1800" dirty="0"/>
              <a:t> that speciﬁes how </a:t>
            </a:r>
            <a:r>
              <a:rPr lang="en-US" sz="1800" b="1" dirty="0"/>
              <a:t>likely</a:t>
            </a:r>
            <a:r>
              <a:rPr lang="en-US" sz="1800" dirty="0"/>
              <a:t> each of these states are.</a:t>
            </a:r>
          </a:p>
          <a:p>
            <a:pPr>
              <a:spcAft>
                <a:spcPts val="600"/>
              </a:spcAft>
            </a:pPr>
            <a:r>
              <a:rPr lang="en-US" sz="1800" dirty="0"/>
              <a:t>Random variables may be discrete or continuous.</a:t>
            </a:r>
          </a:p>
          <a:p>
            <a:pPr lvl="1">
              <a:spcAft>
                <a:spcPts val="600"/>
              </a:spcAft>
            </a:pPr>
            <a:r>
              <a:rPr lang="en-US" sz="1800" dirty="0"/>
              <a:t> A </a:t>
            </a:r>
            <a:r>
              <a:rPr lang="en-US" sz="1800" b="1" dirty="0"/>
              <a:t>discrete</a:t>
            </a:r>
            <a:r>
              <a:rPr lang="en-US" sz="1800" dirty="0"/>
              <a:t> random variable is one that has a ﬁnite or countably inﬁnite number of states. Note that these states are not necessarily the integers; they can also just be named states that are not considered to have any numerical value. </a:t>
            </a:r>
          </a:p>
          <a:p>
            <a:pPr lvl="1">
              <a:spcAft>
                <a:spcPts val="600"/>
              </a:spcAft>
            </a:pPr>
            <a:r>
              <a:rPr lang="en-US" sz="1800" dirty="0"/>
              <a:t>A </a:t>
            </a:r>
            <a:r>
              <a:rPr lang="en-US" sz="1800" b="1" dirty="0"/>
              <a:t>continuous</a:t>
            </a:r>
            <a:r>
              <a:rPr lang="en-US" sz="1800" dirty="0"/>
              <a:t> random variable is associated with a real value</a:t>
            </a:r>
          </a:p>
          <a:p>
            <a:pPr>
              <a:spcAft>
                <a:spcPts val="600"/>
              </a:spcAft>
            </a:pPr>
            <a:r>
              <a:rPr lang="en-US" sz="1800" b="1" dirty="0"/>
              <a:t>Probability distribution</a:t>
            </a:r>
            <a:r>
              <a:rPr lang="en-US" sz="1800" dirty="0"/>
              <a:t>: description of how </a:t>
            </a:r>
            <a:r>
              <a:rPr lang="en-US" sz="1800" b="1" dirty="0"/>
              <a:t>likely</a:t>
            </a:r>
            <a:r>
              <a:rPr lang="en-US" sz="1800" dirty="0"/>
              <a:t> a random variable or set of random variables is to take on each of its </a:t>
            </a:r>
            <a:r>
              <a:rPr lang="en-US" sz="1800" b="1" dirty="0"/>
              <a:t>possible states</a:t>
            </a:r>
            <a:r>
              <a:rPr lang="en-US" sz="1800" dirty="0"/>
              <a:t>. The way we describe probability distributions depends on whether the variables are discrete or continuous.</a:t>
            </a:r>
          </a:p>
          <a:p>
            <a:pPr>
              <a:spcAft>
                <a:spcPts val="600"/>
              </a:spcAft>
            </a:pPr>
            <a:endParaRPr lang="en-US" sz="1800" dirty="0"/>
          </a:p>
        </p:txBody>
      </p:sp>
    </p:spTree>
    <p:extLst>
      <p:ext uri="{BB962C8B-B14F-4D97-AF65-F5344CB8AC3E}">
        <p14:creationId xmlns:p14="http://schemas.microsoft.com/office/powerpoint/2010/main" val="3222810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Types of random variables</a:t>
            </a:r>
            <a:endParaRPr lang="it-IT" sz="3000" dirty="0"/>
          </a:p>
        </p:txBody>
      </p:sp>
      <p:sp>
        <p:nvSpPr>
          <p:cNvPr id="3" name="Segnaposto contenuto 2"/>
          <p:cNvSpPr>
            <a:spLocks noGrp="1"/>
          </p:cNvSpPr>
          <p:nvPr>
            <p:ph idx="1"/>
          </p:nvPr>
        </p:nvSpPr>
        <p:spPr>
          <a:xfrm>
            <a:off x="838200" y="1771968"/>
            <a:ext cx="10515600" cy="4351338"/>
          </a:xfrm>
        </p:spPr>
        <p:txBody>
          <a:bodyPr>
            <a:normAutofit/>
          </a:bodyPr>
          <a:lstStyle/>
          <a:p>
            <a:pPr>
              <a:spcAft>
                <a:spcPts val="600"/>
              </a:spcAft>
            </a:pPr>
            <a:r>
              <a:rPr lang="en-US" sz="1800" dirty="0"/>
              <a:t>Discrete random variable: </a:t>
            </a:r>
          </a:p>
          <a:p>
            <a:pPr lvl="1">
              <a:spcAft>
                <a:spcPts val="600"/>
              </a:spcAft>
            </a:pPr>
            <a:r>
              <a:rPr lang="en-US" sz="1600" dirty="0"/>
              <a:t>Finite number of states, not necessarily integers they can also be a </a:t>
            </a:r>
            <a:r>
              <a:rPr lang="en-US" sz="1600" b="1" dirty="0"/>
              <a:t>named states</a:t>
            </a:r>
            <a:r>
              <a:rPr lang="en-US" sz="1600" dirty="0"/>
              <a:t> (that are not considered to have any numerical value)</a:t>
            </a:r>
          </a:p>
          <a:p>
            <a:pPr lvl="1">
              <a:spcAft>
                <a:spcPts val="600"/>
              </a:spcAft>
            </a:pPr>
            <a:r>
              <a:rPr lang="en-US" sz="1600" b="1" dirty="0"/>
              <a:t>Example</a:t>
            </a:r>
            <a:r>
              <a:rPr lang="en-US" sz="1600" dirty="0"/>
              <a:t>: Coin toss (2 states), Throwing a dice (6 states), Drawing a card from a deck of cards (52 states) etc..,</a:t>
            </a:r>
          </a:p>
          <a:p>
            <a:pPr>
              <a:spcAft>
                <a:spcPts val="600"/>
              </a:spcAft>
            </a:pPr>
            <a:endParaRPr lang="en-US" sz="1800" dirty="0"/>
          </a:p>
          <a:p>
            <a:pPr>
              <a:spcAft>
                <a:spcPts val="600"/>
              </a:spcAft>
            </a:pPr>
            <a:r>
              <a:rPr lang="en-US" sz="1800" dirty="0"/>
              <a:t>Continuous random variable:</a:t>
            </a:r>
          </a:p>
          <a:p>
            <a:pPr lvl="1">
              <a:spcAft>
                <a:spcPts val="600"/>
              </a:spcAft>
            </a:pPr>
            <a:r>
              <a:rPr lang="en-US" sz="1600" dirty="0"/>
              <a:t>Must be associated with a </a:t>
            </a:r>
            <a:r>
              <a:rPr lang="en-US" sz="1600" b="1" dirty="0"/>
              <a:t>real</a:t>
            </a:r>
            <a:r>
              <a:rPr lang="en-US" sz="1600" dirty="0"/>
              <a:t> value</a:t>
            </a:r>
          </a:p>
          <a:p>
            <a:pPr lvl="1">
              <a:spcAft>
                <a:spcPts val="600"/>
              </a:spcAft>
            </a:pPr>
            <a:r>
              <a:rPr lang="en-US" sz="1600" b="1" dirty="0"/>
              <a:t>Example</a:t>
            </a:r>
            <a:r>
              <a:rPr lang="en-US" sz="1600" dirty="0"/>
              <a:t>: Rainfall on a given day (in centimeters), Stock price of a company, Temperature of a given day</a:t>
            </a:r>
          </a:p>
          <a:p>
            <a:pPr lvl="1">
              <a:spcAft>
                <a:spcPts val="600"/>
              </a:spcAft>
            </a:pPr>
            <a:endParaRPr lang="en-US" sz="1400" dirty="0"/>
          </a:p>
          <a:p>
            <a:pPr lvl="1">
              <a:spcAft>
                <a:spcPts val="600"/>
              </a:spcAft>
            </a:pPr>
            <a:endParaRPr lang="en-US" sz="1400" dirty="0"/>
          </a:p>
          <a:p>
            <a:pPr>
              <a:spcAft>
                <a:spcPts val="600"/>
              </a:spcAft>
            </a:pPr>
            <a:endParaRPr lang="en-US" sz="1800" dirty="0"/>
          </a:p>
        </p:txBody>
      </p:sp>
    </p:spTree>
    <p:extLst>
      <p:ext uri="{BB962C8B-B14F-4D97-AF65-F5344CB8AC3E}">
        <p14:creationId xmlns:p14="http://schemas.microsoft.com/office/powerpoint/2010/main" val="1487206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Random variables</a:t>
            </a:r>
            <a:endParaRPr lang="it-IT" sz="3000" dirty="0"/>
          </a:p>
        </p:txBody>
      </p:sp>
      <p:pic>
        <p:nvPicPr>
          <p:cNvPr id="5" name="Content Placeholder 4">
            <a:extLst>
              <a:ext uri="{FF2B5EF4-FFF2-40B4-BE49-F238E27FC236}">
                <a16:creationId xmlns:a16="http://schemas.microsoft.com/office/drawing/2014/main" id="{29BE08C9-F33F-6B4E-8D6C-5B6776B89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6191" y="1823224"/>
            <a:ext cx="6182525" cy="3321592"/>
          </a:xfrm>
        </p:spPr>
      </p:pic>
    </p:spTree>
    <p:extLst>
      <p:ext uri="{BB962C8B-B14F-4D97-AF65-F5344CB8AC3E}">
        <p14:creationId xmlns:p14="http://schemas.microsoft.com/office/powerpoint/2010/main" val="14295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825217" y="1213806"/>
            <a:ext cx="7019779"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rappresenta le caratteristiche di un fenomeno collettivo attraverso strumenti statistici quali strumenti grafici o numerici che effettuano una sintesi (sintetizzano) di masse di dati grezzi chiamati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microdati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(come quelli derivanti dallo studio di un’intera popolazione) senza alterarne il significato complessivo.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partendo dall’osservazione di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individui rappresentativo di un gruppo o di una popolazione, permette, tramite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induzione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probabilistica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trarre indicazioni valide per l’intero gruppo o popolazione.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Descrittiva e Statistica Inferenziale</a:t>
            </a:r>
            <a:endParaRPr lang="it-IT" dirty="0"/>
          </a:p>
        </p:txBody>
      </p:sp>
      <p:pic>
        <p:nvPicPr>
          <p:cNvPr id="4" name="Immagine 3">
            <a:extLst>
              <a:ext uri="{FF2B5EF4-FFF2-40B4-BE49-F238E27FC236}">
                <a16:creationId xmlns:a16="http://schemas.microsoft.com/office/drawing/2014/main" id="{2609DA0F-AA31-3DDD-6680-83D21F6ED214}"/>
              </a:ext>
            </a:extLst>
          </p:cNvPr>
          <p:cNvPicPr>
            <a:picLocks noChangeAspect="1"/>
          </p:cNvPicPr>
          <p:nvPr/>
        </p:nvPicPr>
        <p:blipFill>
          <a:blip r:embed="rId2"/>
          <a:stretch>
            <a:fillRect/>
          </a:stretch>
        </p:blipFill>
        <p:spPr>
          <a:xfrm>
            <a:off x="574293" y="2066925"/>
            <a:ext cx="4250923" cy="2997444"/>
          </a:xfrm>
          <a:prstGeom prst="rect">
            <a:avLst/>
          </a:prstGeom>
        </p:spPr>
      </p:pic>
    </p:spTree>
    <p:extLst>
      <p:ext uri="{BB962C8B-B14F-4D97-AF65-F5344CB8AC3E}">
        <p14:creationId xmlns:p14="http://schemas.microsoft.com/office/powerpoint/2010/main" val="277461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Probability mass function (PMF)</a:t>
            </a:r>
            <a:endParaRPr lang="it-IT" sz="3000" dirty="0"/>
          </a:p>
        </p:txBody>
      </p:sp>
      <p:sp>
        <p:nvSpPr>
          <p:cNvPr id="3" name="Segnaposto contenuto 2"/>
          <p:cNvSpPr>
            <a:spLocks noGrp="1"/>
          </p:cNvSpPr>
          <p:nvPr>
            <p:ph idx="1"/>
          </p:nvPr>
        </p:nvSpPr>
        <p:spPr>
          <a:xfrm>
            <a:off x="838200" y="1771968"/>
            <a:ext cx="10515600" cy="4351338"/>
          </a:xfrm>
        </p:spPr>
        <p:txBody>
          <a:bodyPr>
            <a:normAutofit/>
          </a:bodyPr>
          <a:lstStyle/>
          <a:p>
            <a:pPr>
              <a:spcAft>
                <a:spcPts val="600"/>
              </a:spcAft>
            </a:pPr>
            <a:r>
              <a:rPr lang="en-US" sz="1800" dirty="0"/>
              <a:t>Probability distribution over discrete random variables is referred to as a </a:t>
            </a:r>
            <a:r>
              <a:rPr lang="en-US" sz="1800" b="1" dirty="0"/>
              <a:t>probability mass function</a:t>
            </a:r>
            <a:r>
              <a:rPr lang="en-US" sz="1800" dirty="0"/>
              <a:t>(PMF)</a:t>
            </a:r>
          </a:p>
          <a:p>
            <a:pPr>
              <a:spcAft>
                <a:spcPts val="600"/>
              </a:spcAft>
            </a:pPr>
            <a:r>
              <a:rPr lang="en-US" sz="1800" dirty="0"/>
              <a:t>Maps from a state of a random variable to the probability of that random variable taking on that state. </a:t>
            </a:r>
          </a:p>
          <a:p>
            <a:pPr>
              <a:spcAft>
                <a:spcPts val="600"/>
              </a:spcAft>
            </a:pPr>
            <a:r>
              <a:rPr lang="en-US" sz="1800" dirty="0"/>
              <a:t>The probability that x=x is denoted as P(x), with a probability of 1 indicating that x=x is </a:t>
            </a:r>
            <a:r>
              <a:rPr lang="en-US" sz="1800" b="1" dirty="0"/>
              <a:t>certain</a:t>
            </a:r>
            <a:r>
              <a:rPr lang="en-US" sz="1800" dirty="0"/>
              <a:t> and a probability of 0 indicating that x=x is </a:t>
            </a:r>
            <a:r>
              <a:rPr lang="en-US" sz="1800" b="1" dirty="0"/>
              <a:t>impossible</a:t>
            </a:r>
            <a:r>
              <a:rPr lang="en-US" sz="1800" dirty="0"/>
              <a:t>.</a:t>
            </a:r>
          </a:p>
          <a:p>
            <a:pPr>
              <a:spcAft>
                <a:spcPts val="600"/>
              </a:spcAft>
            </a:pPr>
            <a:r>
              <a:rPr lang="en-US" sz="1800" dirty="0"/>
              <a:t>Criterion for being a PMF:</a:t>
            </a:r>
          </a:p>
          <a:p>
            <a:pPr lvl="1">
              <a:spcAft>
                <a:spcPts val="600"/>
              </a:spcAft>
            </a:pPr>
            <a:r>
              <a:rPr lang="en-US" sz="1600" dirty="0"/>
              <a:t>The domain of P must be the set of all possible states of x </a:t>
            </a:r>
          </a:p>
          <a:p>
            <a:pPr lvl="1">
              <a:spcAft>
                <a:spcPts val="600"/>
              </a:spcAft>
            </a:pPr>
            <a:r>
              <a:rPr lang="en-US" sz="1600" dirty="0"/>
              <a:t>0 ≦ P(x) ≦ 1</a:t>
            </a:r>
          </a:p>
          <a:p>
            <a:pPr lvl="1">
              <a:spcAft>
                <a:spcPts val="600"/>
              </a:spcAft>
            </a:pPr>
            <a:r>
              <a:rPr lang="en-US" sz="1600" dirty="0"/>
              <a:t>Summation of all possible states of P(x) = 1</a:t>
            </a:r>
          </a:p>
        </p:txBody>
      </p:sp>
    </p:spTree>
    <p:extLst>
      <p:ext uri="{BB962C8B-B14F-4D97-AF65-F5344CB8AC3E}">
        <p14:creationId xmlns:p14="http://schemas.microsoft.com/office/powerpoint/2010/main" val="2441648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Probability mass function (PMF)</a:t>
            </a:r>
            <a:endParaRPr lang="it-IT" sz="3000" dirty="0"/>
          </a:p>
        </p:txBody>
      </p:sp>
      <p:pic>
        <p:nvPicPr>
          <p:cNvPr id="5" name="Content Placeholder 4">
            <a:extLst>
              <a:ext uri="{FF2B5EF4-FFF2-40B4-BE49-F238E27FC236}">
                <a16:creationId xmlns:a16="http://schemas.microsoft.com/office/drawing/2014/main" id="{F2D4E113-29B8-8E43-83D4-A2C79A100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614" y="2119724"/>
            <a:ext cx="6406771" cy="2970026"/>
          </a:xfrm>
        </p:spPr>
      </p:pic>
    </p:spTree>
    <p:extLst>
      <p:ext uri="{BB962C8B-B14F-4D97-AF65-F5344CB8AC3E}">
        <p14:creationId xmlns:p14="http://schemas.microsoft.com/office/powerpoint/2010/main" val="744311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Types of Distributions</a:t>
            </a:r>
            <a:endParaRPr lang="it-IT" sz="3000" dirty="0"/>
          </a:p>
        </p:txBody>
      </p:sp>
      <p:sp>
        <p:nvSpPr>
          <p:cNvPr id="3" name="Segnaposto contenuto 2"/>
          <p:cNvSpPr>
            <a:spLocks noGrp="1"/>
          </p:cNvSpPr>
          <p:nvPr>
            <p:ph idx="1"/>
          </p:nvPr>
        </p:nvSpPr>
        <p:spPr>
          <a:xfrm>
            <a:off x="838200" y="1771968"/>
            <a:ext cx="10515600" cy="4351338"/>
          </a:xfrm>
        </p:spPr>
        <p:txBody>
          <a:bodyPr>
            <a:normAutofit/>
          </a:bodyPr>
          <a:lstStyle/>
          <a:p>
            <a:pPr>
              <a:spcAft>
                <a:spcPts val="600"/>
              </a:spcAft>
            </a:pPr>
            <a:r>
              <a:rPr lang="en-US" sz="2200" b="1" dirty="0"/>
              <a:t>Joint probability distribution</a:t>
            </a:r>
            <a:r>
              <a:rPr lang="en-US" sz="2200" dirty="0"/>
              <a:t>:</a:t>
            </a:r>
          </a:p>
          <a:p>
            <a:pPr lvl="1">
              <a:spcAft>
                <a:spcPts val="600"/>
              </a:spcAft>
            </a:pPr>
            <a:r>
              <a:rPr lang="en-US" sz="1800" dirty="0"/>
              <a:t>Probability mass function that can act on many variables at the same time. </a:t>
            </a:r>
          </a:p>
          <a:p>
            <a:pPr lvl="1">
              <a:spcAft>
                <a:spcPts val="600"/>
              </a:spcAft>
            </a:pPr>
            <a:r>
              <a:rPr lang="en-US" sz="1800" dirty="0"/>
              <a:t>Such a probability distribution over many variables is known as a joint probability distribution.</a:t>
            </a:r>
          </a:p>
          <a:p>
            <a:pPr lvl="1">
              <a:spcAft>
                <a:spcPts val="600"/>
              </a:spcAft>
            </a:pPr>
            <a:r>
              <a:rPr lang="en-US" sz="1800" b="1" dirty="0"/>
              <a:t>Example</a:t>
            </a:r>
            <a:r>
              <a:rPr lang="en-US" sz="1800" dirty="0"/>
              <a:t>: P(x=x, y=y) denotes the probability that x=x and y=y simultaneously. </a:t>
            </a:r>
          </a:p>
          <a:p>
            <a:pPr lvl="1">
              <a:spcAft>
                <a:spcPts val="600"/>
              </a:spcAft>
            </a:pPr>
            <a:r>
              <a:rPr lang="en-US" sz="1800" dirty="0"/>
              <a:t>We may also write P (x, y) for brevity</a:t>
            </a:r>
          </a:p>
          <a:p>
            <a:pPr lvl="1">
              <a:spcAft>
                <a:spcPts val="600"/>
              </a:spcAft>
            </a:pPr>
            <a:endParaRPr lang="en-US" sz="1800" dirty="0"/>
          </a:p>
          <a:p>
            <a:pPr>
              <a:spcAft>
                <a:spcPts val="600"/>
              </a:spcAft>
            </a:pPr>
            <a:r>
              <a:rPr lang="en-US" sz="2200" b="1" dirty="0"/>
              <a:t>Uniform distribution</a:t>
            </a:r>
            <a:r>
              <a:rPr lang="en-US" sz="2200" dirty="0"/>
              <a:t>: </a:t>
            </a:r>
          </a:p>
          <a:p>
            <a:pPr lvl="1">
              <a:spcAft>
                <a:spcPts val="600"/>
              </a:spcAft>
            </a:pPr>
            <a:r>
              <a:rPr lang="en-US" sz="1800" dirty="0"/>
              <a:t>Each state of the distribution is equally likely</a:t>
            </a:r>
          </a:p>
          <a:p>
            <a:pPr lvl="1">
              <a:spcAft>
                <a:spcPts val="600"/>
              </a:spcAft>
            </a:pPr>
            <a:r>
              <a:rPr lang="en-US" sz="1800" dirty="0"/>
              <a:t>P(x = xi) = 1/k where, k is the total number of possible states </a:t>
            </a:r>
          </a:p>
          <a:p>
            <a:pPr lvl="1">
              <a:spcAft>
                <a:spcPts val="600"/>
              </a:spcAft>
            </a:pPr>
            <a:r>
              <a:rPr lang="en-US" sz="1800" dirty="0"/>
              <a:t>Completely normalized equal distribution with equally likely states</a:t>
            </a:r>
          </a:p>
          <a:p>
            <a:pPr>
              <a:spcAft>
                <a:spcPts val="600"/>
              </a:spcAft>
            </a:pPr>
            <a:endParaRPr lang="en-US" sz="1800" dirty="0"/>
          </a:p>
        </p:txBody>
      </p:sp>
    </p:spTree>
    <p:extLst>
      <p:ext uri="{BB962C8B-B14F-4D97-AF65-F5344CB8AC3E}">
        <p14:creationId xmlns:p14="http://schemas.microsoft.com/office/powerpoint/2010/main" val="1203374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Probability density function (PDF)</a:t>
            </a:r>
            <a:endParaRPr lang="it-IT" sz="3000" dirty="0"/>
          </a:p>
        </p:txBody>
      </p:sp>
      <p:sp>
        <p:nvSpPr>
          <p:cNvPr id="3" name="Segnaposto contenuto 2"/>
          <p:cNvSpPr>
            <a:spLocks noGrp="1"/>
          </p:cNvSpPr>
          <p:nvPr>
            <p:ph idx="1"/>
          </p:nvPr>
        </p:nvSpPr>
        <p:spPr>
          <a:xfrm>
            <a:off x="838200" y="1771968"/>
            <a:ext cx="10515600" cy="4351338"/>
          </a:xfrm>
        </p:spPr>
        <p:txBody>
          <a:bodyPr>
            <a:normAutofit lnSpcReduction="10000"/>
          </a:bodyPr>
          <a:lstStyle/>
          <a:p>
            <a:pPr>
              <a:spcAft>
                <a:spcPts val="600"/>
              </a:spcAft>
            </a:pPr>
            <a:r>
              <a:rPr lang="en-US" sz="1800" dirty="0"/>
              <a:t>When working with continuous random variables, we describe probability distributions using a probability density function (PDF) rather than a probability mass function(PMF).</a:t>
            </a:r>
          </a:p>
          <a:p>
            <a:pPr>
              <a:spcAft>
                <a:spcPts val="600"/>
              </a:spcAft>
            </a:pPr>
            <a:r>
              <a:rPr lang="en-US" sz="1800" dirty="0"/>
              <a:t>Statistical expression used in probability theory as a way of representing the range of possible values of a continuous random variable.</a:t>
            </a:r>
          </a:p>
          <a:p>
            <a:pPr>
              <a:spcAft>
                <a:spcPts val="600"/>
              </a:spcAft>
            </a:pPr>
            <a:r>
              <a:rPr lang="en-US" sz="1800" dirty="0"/>
              <a:t>To be a probability density function, a function p must satisfy the following properties:</a:t>
            </a:r>
          </a:p>
          <a:p>
            <a:pPr lvl="1">
              <a:spcAft>
                <a:spcPts val="600"/>
              </a:spcAft>
            </a:pPr>
            <a:r>
              <a:rPr lang="en-US" sz="1600" dirty="0"/>
              <a:t>The domain of p must be the set of all possible states of x.</a:t>
            </a:r>
          </a:p>
          <a:p>
            <a:pPr lvl="1">
              <a:spcAft>
                <a:spcPts val="600"/>
              </a:spcAft>
            </a:pPr>
            <a:r>
              <a:rPr lang="en-US" sz="1600" dirty="0"/>
              <a:t>∀x ∈ x, p(x) ≥ 0. </a:t>
            </a:r>
          </a:p>
          <a:p>
            <a:pPr lvl="1">
              <a:spcAft>
                <a:spcPts val="600"/>
              </a:spcAft>
            </a:pPr>
            <a:r>
              <a:rPr lang="en-US" sz="1600" dirty="0"/>
              <a:t>Note that we do not require p(x) ≤ 1.</a:t>
            </a:r>
          </a:p>
          <a:p>
            <a:pPr lvl="1">
              <a:spcAft>
                <a:spcPts val="600"/>
              </a:spcAft>
            </a:pPr>
            <a:r>
              <a:rPr lang="en-US" sz="1600" dirty="0"/>
              <a:t>∫ p(x)dx = 1</a:t>
            </a:r>
          </a:p>
          <a:p>
            <a:pPr>
              <a:spcAft>
                <a:spcPts val="600"/>
              </a:spcAft>
            </a:pPr>
            <a:r>
              <a:rPr lang="en-US" sz="1800" dirty="0"/>
              <a:t>In other words a PDF, p(x) does not give the probability of a speciﬁc state directly; instead the probability of landing inside an </a:t>
            </a:r>
            <a:r>
              <a:rPr lang="en-US" sz="1800" b="1" dirty="0"/>
              <a:t>inﬁnitesimal region</a:t>
            </a:r>
            <a:r>
              <a:rPr lang="en-US" sz="1800" dirty="0"/>
              <a:t> with volume </a:t>
            </a:r>
            <a:r>
              <a:rPr lang="el-GR" sz="1800" dirty="0"/>
              <a:t>δ</a:t>
            </a:r>
            <a:r>
              <a:rPr lang="en-US" sz="1800" dirty="0"/>
              <a:t>x is given by p(x)</a:t>
            </a:r>
            <a:r>
              <a:rPr lang="el-GR" sz="1800" dirty="0"/>
              <a:t>δ</a:t>
            </a:r>
            <a:r>
              <a:rPr lang="en-US" sz="1800" dirty="0"/>
              <a:t>x.</a:t>
            </a:r>
          </a:p>
          <a:p>
            <a:pPr>
              <a:spcAft>
                <a:spcPts val="600"/>
              </a:spcAft>
            </a:pPr>
            <a:r>
              <a:rPr lang="en-US" sz="1800" dirty="0"/>
              <a:t>We can integrate the density function to ﬁnd the actual probability mass of a set of points. Speciﬁcally, the probability that x lies in some set S is given by the integral of p(x) over that set.</a:t>
            </a:r>
          </a:p>
          <a:p>
            <a:pPr>
              <a:spcAft>
                <a:spcPts val="600"/>
              </a:spcAft>
            </a:pPr>
            <a:endParaRPr lang="en-US" sz="1800" dirty="0"/>
          </a:p>
        </p:txBody>
      </p:sp>
    </p:spTree>
    <p:extLst>
      <p:ext uri="{BB962C8B-B14F-4D97-AF65-F5344CB8AC3E}">
        <p14:creationId xmlns:p14="http://schemas.microsoft.com/office/powerpoint/2010/main" val="3539595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Probability density function (PDF)</a:t>
            </a:r>
            <a:endParaRPr lang="it-IT" sz="3000" dirty="0"/>
          </a:p>
        </p:txBody>
      </p:sp>
      <p:pic>
        <p:nvPicPr>
          <p:cNvPr id="5" name="Content Placeholder 4">
            <a:extLst>
              <a:ext uri="{FF2B5EF4-FFF2-40B4-BE49-F238E27FC236}">
                <a16:creationId xmlns:a16="http://schemas.microsoft.com/office/drawing/2014/main" id="{CBB5B058-9272-E34A-9E0D-5CAD56DD6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091" y="1910468"/>
            <a:ext cx="4934069" cy="3700552"/>
          </a:xfrm>
        </p:spPr>
      </p:pic>
    </p:spTree>
    <p:extLst>
      <p:ext uri="{BB962C8B-B14F-4D97-AF65-F5344CB8AC3E}">
        <p14:creationId xmlns:p14="http://schemas.microsoft.com/office/powerpoint/2010/main" val="3421560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PDF and Machine Learning</a:t>
            </a:r>
            <a:endParaRPr lang="it-IT" sz="3000" dirty="0"/>
          </a:p>
        </p:txBody>
      </p:sp>
      <p:sp>
        <p:nvSpPr>
          <p:cNvPr id="3" name="Segnaposto contenuto 2"/>
          <p:cNvSpPr>
            <a:spLocks noGrp="1"/>
          </p:cNvSpPr>
          <p:nvPr>
            <p:ph idx="1"/>
          </p:nvPr>
        </p:nvSpPr>
        <p:spPr>
          <a:xfrm>
            <a:off x="838200" y="1625600"/>
            <a:ext cx="10515600" cy="4351338"/>
          </a:xfrm>
        </p:spPr>
        <p:txBody>
          <a:bodyPr>
            <a:normAutofit/>
          </a:bodyPr>
          <a:lstStyle/>
          <a:p>
            <a:pPr>
              <a:spcAft>
                <a:spcPts val="600"/>
              </a:spcAft>
            </a:pPr>
            <a:r>
              <a:rPr lang="en-US" sz="1800" dirty="0"/>
              <a:t>The Probability Density Function works by </a:t>
            </a:r>
            <a:r>
              <a:rPr lang="en-US" sz="1800" b="1" dirty="0"/>
              <a:t>conceptualizing</a:t>
            </a:r>
            <a:r>
              <a:rPr lang="en-US" sz="1800" dirty="0"/>
              <a:t> the probabilities of a continuous random event occurring by defining a </a:t>
            </a:r>
            <a:r>
              <a:rPr lang="en-US" sz="1800" b="1" dirty="0"/>
              <a:t>range</a:t>
            </a:r>
            <a:r>
              <a:rPr lang="en-US" sz="1800" dirty="0"/>
              <a:t>, or </a:t>
            </a:r>
            <a:r>
              <a:rPr lang="en-US" sz="1800" b="1" dirty="0"/>
              <a:t>interval</a:t>
            </a:r>
            <a:r>
              <a:rPr lang="en-US" sz="1800" dirty="0"/>
              <a:t>. </a:t>
            </a:r>
          </a:p>
          <a:p>
            <a:pPr>
              <a:spcAft>
                <a:spcPts val="600"/>
              </a:spcAft>
            </a:pPr>
            <a:r>
              <a:rPr lang="en-US" sz="1800" dirty="0"/>
              <a:t>For example, if one wanted to calculate the probability that a </a:t>
            </a:r>
            <a:r>
              <a:rPr lang="en-US" sz="1800" b="1" dirty="0"/>
              <a:t>specific</a:t>
            </a:r>
            <a:r>
              <a:rPr lang="en-US" sz="1800" dirty="0"/>
              <a:t> temperature, say 70 degrees, will be reached, they may turn to a PMF, as the variable is defined in discrete terms. However, if one wanted to calculate the probability that a temperature </a:t>
            </a:r>
            <a:r>
              <a:rPr lang="en-US" sz="1800" b="1" dirty="0"/>
              <a:t>between</a:t>
            </a:r>
            <a:r>
              <a:rPr lang="en-US" sz="1800" dirty="0"/>
              <a:t> 70-75 degrees will be reached, they may use a PDF, as the variable is defined as a </a:t>
            </a:r>
            <a:r>
              <a:rPr lang="en-US" sz="1800" b="1" dirty="0"/>
              <a:t>range</a:t>
            </a:r>
            <a:r>
              <a:rPr lang="en-US" sz="1800" dirty="0"/>
              <a:t> with infinite discrete values. </a:t>
            </a:r>
          </a:p>
          <a:p>
            <a:pPr>
              <a:spcAft>
                <a:spcPts val="600"/>
              </a:spcAft>
            </a:pPr>
            <a:r>
              <a:rPr lang="en-US" sz="1800" dirty="0"/>
              <a:t>Since the PDF defines probabilities with intervals, the </a:t>
            </a:r>
            <a:r>
              <a:rPr lang="en-US" sz="1800" b="1" dirty="0"/>
              <a:t>probability of a single discrete value is defined as zero</a:t>
            </a:r>
            <a:r>
              <a:rPr lang="en-US" sz="1800" dirty="0"/>
              <a:t>, since it does not have a range. </a:t>
            </a:r>
          </a:p>
          <a:p>
            <a:pPr>
              <a:spcAft>
                <a:spcPts val="600"/>
              </a:spcAft>
            </a:pPr>
            <a:r>
              <a:rPr lang="en-US" sz="1800" dirty="0"/>
              <a:t>A Probability Density Function is a tool used by machine learning algorithms and neural networks that are trained to calculate probabilities from continuous random variables. </a:t>
            </a:r>
          </a:p>
          <a:p>
            <a:pPr>
              <a:spcAft>
                <a:spcPts val="600"/>
              </a:spcAft>
            </a:pPr>
            <a:r>
              <a:rPr lang="en-US" sz="1800" dirty="0"/>
              <a:t>For example, a neural network that is looking at </a:t>
            </a:r>
            <a:r>
              <a:rPr lang="en-US" sz="1800" b="1" dirty="0"/>
              <a:t>financial markets</a:t>
            </a:r>
            <a:r>
              <a:rPr lang="en-US" sz="1800" dirty="0"/>
              <a:t> and attempting to guide </a:t>
            </a:r>
            <a:r>
              <a:rPr lang="en-US" sz="1800" b="1" dirty="0"/>
              <a:t>investors</a:t>
            </a:r>
            <a:r>
              <a:rPr lang="en-US" sz="1800" dirty="0"/>
              <a:t> may calculate the probability of the </a:t>
            </a:r>
            <a:r>
              <a:rPr lang="en-US" sz="1800" b="1" dirty="0"/>
              <a:t>stock market rising 5-10%</a:t>
            </a:r>
            <a:r>
              <a:rPr lang="en-US" sz="1800" dirty="0"/>
              <a:t>. To do so, it could use a PDF in order to calculate the total probability that the continuous random variable range will occur.</a:t>
            </a:r>
          </a:p>
          <a:p>
            <a:pPr>
              <a:spcAft>
                <a:spcPts val="600"/>
              </a:spcAft>
            </a:pPr>
            <a:endParaRPr lang="en-US" sz="1800" dirty="0"/>
          </a:p>
        </p:txBody>
      </p:sp>
    </p:spTree>
    <p:extLst>
      <p:ext uri="{BB962C8B-B14F-4D97-AF65-F5344CB8AC3E}">
        <p14:creationId xmlns:p14="http://schemas.microsoft.com/office/powerpoint/2010/main" val="1978549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Marginal probability</a:t>
            </a:r>
            <a:endParaRPr lang="it-IT" sz="3000"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625600"/>
                <a:ext cx="10515600" cy="4351338"/>
              </a:xfrm>
            </p:spPr>
            <p:txBody>
              <a:bodyPr>
                <a:normAutofit/>
              </a:bodyPr>
              <a:lstStyle/>
              <a:p>
                <a:pPr>
                  <a:spcAft>
                    <a:spcPts val="600"/>
                  </a:spcAft>
                </a:pPr>
                <a:r>
                  <a:rPr lang="en-US" sz="1800" dirty="0"/>
                  <a:t>The probability distribution over a subset of all variables</a:t>
                </a:r>
              </a:p>
              <a:p>
                <a:pPr>
                  <a:spcAft>
                    <a:spcPts val="600"/>
                  </a:spcAft>
                </a:pPr>
                <a:r>
                  <a:rPr lang="en-US" sz="1800" dirty="0"/>
                  <a:t>Oftentimes we will be working with Marginal probability distributions in AI applications since we don’t have all the variables or data points that is one of the sources of uncertainty that we talked about earlier.</a:t>
                </a:r>
              </a:p>
              <a:p>
                <a:pPr>
                  <a:spcAft>
                    <a:spcPts val="600"/>
                  </a:spcAft>
                </a:pPr>
                <a:r>
                  <a:rPr lang="en-US" sz="1800" dirty="0"/>
                  <a:t>With discrete random variables: </a:t>
                </a:r>
              </a:p>
              <a:p>
                <a:pPr lvl="1">
                  <a:spcAft>
                    <a:spcPts val="600"/>
                  </a:spcAft>
                </a:pPr>
                <a:r>
                  <a:rPr lang="en-US" sz="1600" dirty="0"/>
                  <a:t>If we know P(</a:t>
                </a:r>
                <a:r>
                  <a:rPr lang="en-US" sz="1600" dirty="0" err="1"/>
                  <a:t>x,y</a:t>
                </a:r>
                <a:r>
                  <a:rPr lang="en-US" sz="1600" dirty="0"/>
                  <a:t>), we can find P(x) with the </a:t>
                </a:r>
                <a:r>
                  <a:rPr lang="en-US" sz="1600" b="1" dirty="0"/>
                  <a:t>sum rule</a:t>
                </a:r>
                <a:r>
                  <a:rPr lang="en-US" sz="1600" dirty="0"/>
                  <a:t>, more on this in the next slide</a:t>
                </a:r>
              </a:p>
              <a:p>
                <a:pPr lvl="1">
                  <a:spcAft>
                    <a:spcPts val="600"/>
                  </a:spcAft>
                </a:pPr>
                <a:r>
                  <a:rPr lang="en-US" sz="1600" dirty="0"/>
                  <a:t>P(x=x)  = </a:t>
                </a:r>
                <a14:m>
                  <m:oMath xmlns:m="http://schemas.openxmlformats.org/officeDocument/2006/math">
                    <m:nary>
                      <m:naryPr>
                        <m:chr m:val="∑"/>
                        <m:supHide m:val="on"/>
                        <m:ctrlPr>
                          <a:rPr lang="en-US" sz="1600" i="1" dirty="0" smtClean="0">
                            <a:latin typeface="Cambria Math" panose="02040503050406030204" pitchFamily="18" charset="0"/>
                          </a:rPr>
                        </m:ctrlPr>
                      </m:naryPr>
                      <m:sub>
                        <m:r>
                          <m:rPr>
                            <m:brk m:alnAt="7"/>
                          </m:rPr>
                          <a:rPr lang="en-US" sz="1600" b="0" i="1" dirty="0" smtClean="0">
                            <a:latin typeface="Cambria Math" panose="02040503050406030204" pitchFamily="18" charset="0"/>
                          </a:rPr>
                          <m:t>𝑦</m:t>
                        </m:r>
                      </m:sub>
                      <m:sup/>
                      <m:e>
                        <m:r>
                          <m:rPr>
                            <m:nor/>
                          </m:rPr>
                          <a:rPr lang="en-US" sz="1600" dirty="0"/>
                          <m:t>P</m:t>
                        </m:r>
                        <m:r>
                          <m:rPr>
                            <m:nor/>
                          </m:rPr>
                          <a:rPr lang="en-US" sz="1600" dirty="0"/>
                          <m:t>(</m:t>
                        </m:r>
                        <m:r>
                          <m:rPr>
                            <m:nor/>
                          </m:rPr>
                          <a:rPr lang="en-US" sz="1600" dirty="0"/>
                          <m:t>x</m:t>
                        </m:r>
                        <m:r>
                          <m:rPr>
                            <m:nor/>
                          </m:rPr>
                          <a:rPr lang="en-US" sz="1600" dirty="0"/>
                          <m:t>=</m:t>
                        </m:r>
                        <m:r>
                          <m:rPr>
                            <m:nor/>
                          </m:rPr>
                          <a:rPr lang="en-US" sz="1600" dirty="0"/>
                          <m:t>x</m:t>
                        </m:r>
                        <m:r>
                          <m:rPr>
                            <m:nor/>
                          </m:rPr>
                          <a:rPr lang="en-US" sz="1600" dirty="0"/>
                          <m:t>, </m:t>
                        </m:r>
                        <m:r>
                          <m:rPr>
                            <m:nor/>
                          </m:rPr>
                          <a:rPr lang="en-US" sz="1600" dirty="0"/>
                          <m:t>y</m:t>
                        </m:r>
                        <m:r>
                          <m:rPr>
                            <m:nor/>
                          </m:rPr>
                          <a:rPr lang="en-US" sz="1600" dirty="0"/>
                          <m:t>=</m:t>
                        </m:r>
                        <m:r>
                          <m:rPr>
                            <m:nor/>
                          </m:rPr>
                          <a:rPr lang="en-US" sz="1600" dirty="0"/>
                          <m:t>y</m:t>
                        </m:r>
                        <m:r>
                          <m:rPr>
                            <m:nor/>
                          </m:rPr>
                          <a:rPr lang="en-US" sz="1600" dirty="0"/>
                          <m:t>)</m:t>
                        </m:r>
                      </m:e>
                    </m:nary>
                    <m:r>
                      <a:rPr lang="en-US" sz="1600" i="1" dirty="0" smtClean="0">
                        <a:latin typeface="Cambria Math" panose="02040503050406030204" pitchFamily="18" charset="0"/>
                      </a:rPr>
                      <m:t> </m:t>
                    </m:r>
                  </m:oMath>
                </a14:m>
                <a:r>
                  <a:rPr lang="en-US" sz="1600" dirty="0"/>
                  <a:t>(so P(x) is the summation over all possible y values)</a:t>
                </a:r>
              </a:p>
              <a:p>
                <a:pPr>
                  <a:spcAft>
                    <a:spcPts val="600"/>
                  </a:spcAft>
                </a:pPr>
                <a:r>
                  <a:rPr lang="en-US" sz="1800" dirty="0"/>
                  <a:t>With continuous random variables:</a:t>
                </a:r>
              </a:p>
              <a:p>
                <a:pPr lvl="1">
                  <a:spcAft>
                    <a:spcPts val="600"/>
                  </a:spcAft>
                </a:pPr>
                <a:r>
                  <a:rPr lang="en-US" sz="1600" dirty="0"/>
                  <a:t>p(x) = ∫ p(</a:t>
                </a:r>
                <a:r>
                  <a:rPr lang="en-US" sz="1600" dirty="0" err="1"/>
                  <a:t>x,y</a:t>
                </a:r>
                <a:r>
                  <a:rPr lang="en-US" sz="1600" dirty="0"/>
                  <a:t>) </a:t>
                </a:r>
                <a:r>
                  <a:rPr lang="en-US" sz="1600" dirty="0" err="1"/>
                  <a:t>dy</a:t>
                </a:r>
                <a:endParaRPr lang="en-US" sz="1600" dirty="0"/>
              </a:p>
              <a:p>
                <a:pPr lvl="1">
                  <a:spcAft>
                    <a:spcPts val="600"/>
                  </a:spcAft>
                </a:pPr>
                <a:endParaRPr lang="en-US" sz="1400" dirty="0"/>
              </a:p>
              <a:p>
                <a:pPr>
                  <a:spcAft>
                    <a:spcPts val="600"/>
                  </a:spcAft>
                </a:pPr>
                <a:endParaRPr lang="en-US" sz="18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625600"/>
                <a:ext cx="10515600" cy="4351338"/>
              </a:xfrm>
              <a:blipFill>
                <a:blip r:embed="rId2"/>
                <a:stretch>
                  <a:fillRect l="-362" t="-1163"/>
                </a:stretch>
              </a:blipFill>
            </p:spPr>
            <p:txBody>
              <a:bodyPr/>
              <a:lstStyle/>
              <a:p>
                <a:r>
                  <a:rPr lang="en-GB">
                    <a:noFill/>
                  </a:rPr>
                  <a:t> </a:t>
                </a:r>
              </a:p>
            </p:txBody>
          </p:sp>
        </mc:Fallback>
      </mc:AlternateContent>
    </p:spTree>
    <p:extLst>
      <p:ext uri="{BB962C8B-B14F-4D97-AF65-F5344CB8AC3E}">
        <p14:creationId xmlns:p14="http://schemas.microsoft.com/office/powerpoint/2010/main" val="1573357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Marginal probability</a:t>
            </a:r>
            <a:endParaRPr lang="it-IT" sz="3000" dirty="0"/>
          </a:p>
        </p:txBody>
      </p:sp>
      <p:pic>
        <p:nvPicPr>
          <p:cNvPr id="5" name="Content Placeholder 4">
            <a:extLst>
              <a:ext uri="{FF2B5EF4-FFF2-40B4-BE49-F238E27FC236}">
                <a16:creationId xmlns:a16="http://schemas.microsoft.com/office/drawing/2014/main" id="{6807A3FD-CFE9-0740-91BB-C9A733DED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560" y="1542672"/>
            <a:ext cx="7484242" cy="4420793"/>
          </a:xfrm>
        </p:spPr>
      </p:pic>
    </p:spTree>
    <p:extLst>
      <p:ext uri="{BB962C8B-B14F-4D97-AF65-F5344CB8AC3E}">
        <p14:creationId xmlns:p14="http://schemas.microsoft.com/office/powerpoint/2010/main" val="1784701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Conditional probability</a:t>
            </a:r>
            <a:endParaRPr lang="it-IT" sz="3000" dirty="0"/>
          </a:p>
        </p:txBody>
      </p:sp>
      <p:sp>
        <p:nvSpPr>
          <p:cNvPr id="3" name="Segnaposto contenuto 2"/>
          <p:cNvSpPr>
            <a:spLocks noGrp="1"/>
          </p:cNvSpPr>
          <p:nvPr>
            <p:ph idx="1"/>
          </p:nvPr>
        </p:nvSpPr>
        <p:spPr>
          <a:xfrm>
            <a:off x="838200" y="1625600"/>
            <a:ext cx="10515600" cy="4351338"/>
          </a:xfrm>
        </p:spPr>
        <p:txBody>
          <a:bodyPr>
            <a:normAutofit/>
          </a:bodyPr>
          <a:lstStyle/>
          <a:p>
            <a:pPr>
              <a:spcAft>
                <a:spcPts val="600"/>
              </a:spcAft>
            </a:pPr>
            <a:r>
              <a:rPr lang="en-US" sz="1800" dirty="0"/>
              <a:t>The probability of some event, given that some other event has happened</a:t>
            </a:r>
          </a:p>
          <a:p>
            <a:pPr>
              <a:spcAft>
                <a:spcPts val="600"/>
              </a:spcAft>
            </a:pPr>
            <a:endParaRPr lang="en-US" sz="1800" dirty="0"/>
          </a:p>
          <a:p>
            <a:pPr lvl="1">
              <a:spcAft>
                <a:spcPts val="600"/>
              </a:spcAft>
            </a:pPr>
            <a:endParaRPr lang="en-US" sz="1800" dirty="0"/>
          </a:p>
          <a:p>
            <a:pPr>
              <a:spcAft>
                <a:spcPts val="600"/>
              </a:spcAft>
            </a:pPr>
            <a:endParaRPr lang="en-US" sz="1800" dirty="0"/>
          </a:p>
          <a:p>
            <a:pPr>
              <a:spcAft>
                <a:spcPts val="600"/>
              </a:spcAft>
            </a:pPr>
            <a:endParaRPr lang="en-US" sz="1800" dirty="0"/>
          </a:p>
          <a:p>
            <a:pPr>
              <a:spcAft>
                <a:spcPts val="600"/>
              </a:spcAft>
            </a:pPr>
            <a:r>
              <a:rPr lang="en-US" sz="1800" dirty="0"/>
              <a:t>Conditional probability that y = y given x = x</a:t>
            </a:r>
          </a:p>
          <a:p>
            <a:pPr>
              <a:spcAft>
                <a:spcPts val="600"/>
              </a:spcAft>
            </a:pPr>
            <a:r>
              <a:rPr lang="en-US" sz="1800" dirty="0"/>
              <a:t>Widely used in Bayesian inference to form the </a:t>
            </a:r>
            <a:r>
              <a:rPr lang="en-US" sz="1800" b="1" dirty="0"/>
              <a:t>beliefs</a:t>
            </a:r>
            <a:r>
              <a:rPr lang="en-US" sz="1800" dirty="0"/>
              <a:t>.</a:t>
            </a:r>
          </a:p>
          <a:p>
            <a:pPr>
              <a:spcAft>
                <a:spcPts val="600"/>
              </a:spcAft>
            </a:pPr>
            <a:r>
              <a:rPr lang="en-US" sz="1800" dirty="0"/>
              <a:t>Its very important to understand marginal and conditional probability because in general we are not going to have </a:t>
            </a:r>
            <a:r>
              <a:rPr lang="en-US" sz="1800" b="1" dirty="0"/>
              <a:t>pristine</a:t>
            </a:r>
            <a:r>
              <a:rPr lang="en-US" sz="1800" dirty="0"/>
              <a:t> probability distributions. We are going to be working either with the </a:t>
            </a:r>
            <a:r>
              <a:rPr lang="en-US" sz="1800" b="1" dirty="0"/>
              <a:t>subset</a:t>
            </a:r>
            <a:r>
              <a:rPr lang="en-US" sz="1800" dirty="0"/>
              <a:t> of variables or we are going to be adding criterion which will essentially be saying what is the probability of y given x or given a certain criterion </a:t>
            </a:r>
          </a:p>
        </p:txBody>
      </p:sp>
      <p:pic>
        <p:nvPicPr>
          <p:cNvPr id="5" name="Picture 4">
            <a:extLst>
              <a:ext uri="{FF2B5EF4-FFF2-40B4-BE49-F238E27FC236}">
                <a16:creationId xmlns:a16="http://schemas.microsoft.com/office/drawing/2014/main" id="{2B6C170A-9506-3849-B95F-1FBF57767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366" y="2298957"/>
            <a:ext cx="5976647" cy="1192895"/>
          </a:xfrm>
          <a:prstGeom prst="rect">
            <a:avLst/>
          </a:prstGeom>
        </p:spPr>
      </p:pic>
    </p:spTree>
    <p:extLst>
      <p:ext uri="{BB962C8B-B14F-4D97-AF65-F5344CB8AC3E}">
        <p14:creationId xmlns:p14="http://schemas.microsoft.com/office/powerpoint/2010/main" val="309663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Expectation </a:t>
            </a:r>
            <a:r>
              <a:rPr lang="en-US" sz="2000" dirty="0">
                <a:ea typeface="Tahoma" panose="020B0604030504040204" pitchFamily="34" charset="0"/>
                <a:cs typeface="Tahoma" panose="020B0604030504040204" pitchFamily="34" charset="0"/>
              </a:rPr>
              <a:t>(of a random variable)</a:t>
            </a:r>
            <a:endParaRPr lang="it-IT" sz="2000" dirty="0"/>
          </a:p>
        </p:txBody>
      </p:sp>
      <p:sp>
        <p:nvSpPr>
          <p:cNvPr id="3" name="Segnaposto contenuto 2"/>
          <p:cNvSpPr>
            <a:spLocks noGrp="1"/>
          </p:cNvSpPr>
          <p:nvPr>
            <p:ph idx="1"/>
          </p:nvPr>
        </p:nvSpPr>
        <p:spPr>
          <a:xfrm>
            <a:off x="838200" y="1625600"/>
            <a:ext cx="10515600" cy="4351338"/>
          </a:xfrm>
        </p:spPr>
        <p:txBody>
          <a:bodyPr>
            <a:normAutofit/>
          </a:bodyPr>
          <a:lstStyle/>
          <a:p>
            <a:pPr>
              <a:spcAft>
                <a:spcPts val="600"/>
              </a:spcAft>
            </a:pPr>
            <a:r>
              <a:rPr lang="en-US" sz="1800" dirty="0"/>
              <a:t>The expectation of some function </a:t>
            </a:r>
            <a:r>
              <a:rPr lang="en-US" sz="1400" dirty="0"/>
              <a:t>f(x) (f(x) is the random variable for x) </a:t>
            </a:r>
            <a:r>
              <a:rPr lang="en-US" sz="1800" dirty="0"/>
              <a:t>with respect to some probability distribution </a:t>
            </a:r>
            <a:r>
              <a:rPr lang="en-US" sz="1400" dirty="0"/>
              <a:t>P(x)</a:t>
            </a:r>
            <a:r>
              <a:rPr lang="en-US" sz="1800" dirty="0"/>
              <a:t> is the mean value f takes on when it is drawn from P.</a:t>
            </a:r>
          </a:p>
          <a:p>
            <a:pPr>
              <a:spcAft>
                <a:spcPts val="600"/>
              </a:spcAft>
            </a:pPr>
            <a:r>
              <a:rPr lang="en-US" sz="1800" dirty="0"/>
              <a:t>Mean or average value</a:t>
            </a:r>
          </a:p>
          <a:p>
            <a:pPr>
              <a:spcAft>
                <a:spcPts val="600"/>
              </a:spcAft>
            </a:pPr>
            <a:r>
              <a:rPr lang="en-US" sz="1800" dirty="0"/>
              <a:t>For discrete random variables:</a:t>
            </a:r>
          </a:p>
          <a:p>
            <a:pPr>
              <a:spcAft>
                <a:spcPts val="600"/>
              </a:spcAft>
            </a:pPr>
            <a:endParaRPr lang="en-US" sz="1800" dirty="0"/>
          </a:p>
          <a:p>
            <a:pPr lvl="2">
              <a:spcAft>
                <a:spcPts val="600"/>
              </a:spcAft>
            </a:pPr>
            <a:endParaRPr lang="en-US" sz="1000" dirty="0"/>
          </a:p>
          <a:p>
            <a:pPr>
              <a:spcAft>
                <a:spcPts val="600"/>
              </a:spcAft>
            </a:pPr>
            <a:r>
              <a:rPr lang="en-US" sz="1800" dirty="0"/>
              <a:t>For continuous random variables:</a:t>
            </a:r>
          </a:p>
          <a:p>
            <a:pPr>
              <a:spcAft>
                <a:spcPts val="600"/>
              </a:spcAft>
            </a:pPr>
            <a:endParaRPr lang="en-US" sz="1800" dirty="0"/>
          </a:p>
          <a:p>
            <a:pPr>
              <a:spcAft>
                <a:spcPts val="600"/>
              </a:spcAft>
            </a:pPr>
            <a:endParaRPr lang="en-US" sz="1800" dirty="0"/>
          </a:p>
          <a:p>
            <a:pPr>
              <a:spcAft>
                <a:spcPts val="600"/>
              </a:spcAft>
            </a:pPr>
            <a:r>
              <a:rPr lang="en-US" sz="1800" dirty="0"/>
              <a:t>It can be used to find the </a:t>
            </a:r>
            <a:r>
              <a:rPr lang="en-US" sz="1800" b="1" dirty="0"/>
              <a:t>variance</a:t>
            </a:r>
            <a:r>
              <a:rPr lang="en-US" sz="1800" dirty="0"/>
              <a:t> of the distribution and consequently </a:t>
            </a:r>
            <a:r>
              <a:rPr lang="en-US" sz="1800" b="1" dirty="0"/>
              <a:t>standard deviation</a:t>
            </a:r>
            <a:endParaRPr lang="en-US" sz="1800" dirty="0"/>
          </a:p>
          <a:p>
            <a:pPr lvl="1">
              <a:spcAft>
                <a:spcPts val="600"/>
              </a:spcAft>
            </a:pPr>
            <a:endParaRPr lang="en-US" sz="1400" dirty="0"/>
          </a:p>
        </p:txBody>
      </p:sp>
      <p:pic>
        <p:nvPicPr>
          <p:cNvPr id="5" name="Picture 4">
            <a:extLst>
              <a:ext uri="{FF2B5EF4-FFF2-40B4-BE49-F238E27FC236}">
                <a16:creationId xmlns:a16="http://schemas.microsoft.com/office/drawing/2014/main" id="{22D42000-28BB-3944-A4DB-0FE907986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060" y="3148226"/>
            <a:ext cx="3936380" cy="914400"/>
          </a:xfrm>
          <a:prstGeom prst="rect">
            <a:avLst/>
          </a:prstGeom>
        </p:spPr>
      </p:pic>
      <p:pic>
        <p:nvPicPr>
          <p:cNvPr id="8" name="Picture 7">
            <a:extLst>
              <a:ext uri="{FF2B5EF4-FFF2-40B4-BE49-F238E27FC236}">
                <a16:creationId xmlns:a16="http://schemas.microsoft.com/office/drawing/2014/main" id="{DA760965-F349-F047-8DFE-8F82661F8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225" y="4469026"/>
            <a:ext cx="4088515" cy="912136"/>
          </a:xfrm>
          <a:prstGeom prst="rect">
            <a:avLst/>
          </a:prstGeom>
        </p:spPr>
      </p:pic>
    </p:spTree>
    <p:extLst>
      <p:ext uri="{BB962C8B-B14F-4D97-AF65-F5344CB8AC3E}">
        <p14:creationId xmlns:p14="http://schemas.microsoft.com/office/powerpoint/2010/main" val="123615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pura o teorica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racchiude regole e principi generali propri della scienza statistica astratta, indipendentemente dal fenomeno di riferimento. </a:t>
            </a:r>
          </a:p>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applicata: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 seconda della materia a cui si applica la statistica possono distinguersi varie specializzazioni: statistica economica, statistica medica, statistica demografica, ecc. Il campo di applicazione della statistica si è notevolmente esteso negli ultimi anni. </a:t>
            </a:r>
          </a:p>
          <a:p>
            <a:pPr marL="342900" indent="-342900">
              <a:buFont typeface="Wingdings" panose="05000000000000000000" pitchFamily="2" charset="2"/>
              <a:buChar char="ü"/>
            </a:pP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Pura vs Statistica Applicata</a:t>
            </a:r>
            <a:endParaRPr lang="it-IT" dirty="0"/>
          </a:p>
        </p:txBody>
      </p:sp>
      <p:pic>
        <p:nvPicPr>
          <p:cNvPr id="6" name="Immagine 5">
            <a:extLst>
              <a:ext uri="{FF2B5EF4-FFF2-40B4-BE49-F238E27FC236}">
                <a16:creationId xmlns:a16="http://schemas.microsoft.com/office/drawing/2014/main" id="{6BE4E1D5-0D00-EDA3-59D1-4739AAB6E1E0}"/>
              </a:ext>
            </a:extLst>
          </p:cNvPr>
          <p:cNvPicPr>
            <a:picLocks noChangeAspect="1"/>
          </p:cNvPicPr>
          <p:nvPr/>
        </p:nvPicPr>
        <p:blipFill>
          <a:blip r:embed="rId2"/>
          <a:stretch>
            <a:fillRect/>
          </a:stretch>
        </p:blipFill>
        <p:spPr>
          <a:xfrm>
            <a:off x="6096000" y="2105174"/>
            <a:ext cx="5554760" cy="3501244"/>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Variance </a:t>
            </a:r>
            <a:r>
              <a:rPr lang="en-US" sz="2000" dirty="0">
                <a:ea typeface="Tahoma" panose="020B0604030504040204" pitchFamily="34" charset="0"/>
                <a:cs typeface="Tahoma" panose="020B0604030504040204" pitchFamily="34" charset="0"/>
              </a:rPr>
              <a:t>(of a random variable)</a:t>
            </a:r>
            <a:endParaRPr lang="it-IT" sz="2000"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625600"/>
                <a:ext cx="10515600" cy="4351338"/>
              </a:xfrm>
            </p:spPr>
            <p:txBody>
              <a:bodyPr>
                <a:normAutofit lnSpcReduction="10000"/>
              </a:bodyPr>
              <a:lstStyle/>
              <a:p>
                <a:pPr>
                  <a:spcAft>
                    <a:spcPts val="600"/>
                  </a:spcAft>
                </a:pPr>
                <a:r>
                  <a:rPr lang="en-US" sz="1800" dirty="0"/>
                  <a:t>The expectation of </a:t>
                </a:r>
                <a:r>
                  <a:rPr lang="en-US" sz="1800" b="1" dirty="0"/>
                  <a:t>squared deviance</a:t>
                </a:r>
                <a:r>
                  <a:rPr lang="en-US" sz="1800" dirty="0"/>
                  <a:t> of a random variable from its mean is referred to as variance (</a:t>
                </a:r>
                <a14:m>
                  <m:oMath xmlns:m="http://schemas.openxmlformats.org/officeDocument/2006/math">
                    <m:sSup>
                      <m:sSupPr>
                        <m:ctrlPr>
                          <a:rPr lang="en-US" sz="1800" i="1" dirty="0" smtClean="0">
                            <a:latin typeface="Cambria Math" panose="02040503050406030204" pitchFamily="18" charset="0"/>
                            <a:ea typeface="Cambria Math" panose="02040503050406030204" pitchFamily="18" charset="0"/>
                          </a:rPr>
                        </m:ctrlPr>
                      </m:sSupPr>
                      <m:e>
                        <m:r>
                          <a:rPr lang="en-US" sz="1800" i="1" dirty="0" smtClean="0">
                            <a:latin typeface="Cambria Math" panose="02040503050406030204" pitchFamily="18" charset="0"/>
                            <a:ea typeface="Cambria Math" panose="02040503050406030204" pitchFamily="18" charset="0"/>
                          </a:rPr>
                          <m:t>𝜎</m:t>
                        </m:r>
                      </m:e>
                      <m:sup>
                        <m:r>
                          <a:rPr lang="en-US" sz="1800" i="1" dirty="0" smtClean="0">
                            <a:latin typeface="Cambria Math" panose="02040503050406030204" pitchFamily="18" charset="0"/>
                            <a:ea typeface="Cambria Math" panose="02040503050406030204" pitchFamily="18" charset="0"/>
                          </a:rPr>
                          <m:t>2</m:t>
                        </m:r>
                      </m:sup>
                    </m:sSup>
                  </m:oMath>
                </a14:m>
                <a:r>
                  <a:rPr lang="en-US" sz="1800" dirty="0"/>
                  <a:t>).</a:t>
                </a:r>
              </a:p>
              <a:p>
                <a:pPr>
                  <a:spcAft>
                    <a:spcPts val="600"/>
                  </a:spcAft>
                </a:pPr>
                <a:r>
                  <a:rPr lang="en-US" sz="1800" dirty="0"/>
                  <a:t>Measures how </a:t>
                </a:r>
                <a:r>
                  <a:rPr lang="en-US" sz="1800" b="1" dirty="0"/>
                  <a:t>far</a:t>
                </a:r>
                <a:r>
                  <a:rPr lang="en-US" sz="1800" dirty="0"/>
                  <a:t> random numbers drawn from a probability distribution P(x) are spread out from their average value(Expectation value).</a:t>
                </a:r>
              </a:p>
              <a:p>
                <a:pPr>
                  <a:spcAft>
                    <a:spcPts val="600"/>
                  </a:spcAft>
                </a:pPr>
                <a:endParaRPr lang="en-US" sz="1800" dirty="0"/>
              </a:p>
              <a:p>
                <a:pPr>
                  <a:spcAft>
                    <a:spcPts val="600"/>
                  </a:spcAft>
                </a:pPr>
                <a:endParaRPr lang="en-US" sz="1800" dirty="0"/>
              </a:p>
              <a:p>
                <a:pPr>
                  <a:spcAft>
                    <a:spcPts val="600"/>
                  </a:spcAft>
                </a:pPr>
                <a:r>
                  <a:rPr lang="en-US" sz="1800" b="1" dirty="0"/>
                  <a:t>Standard deviation</a:t>
                </a:r>
                <a:r>
                  <a:rPr lang="en-US" sz="1800" dirty="0"/>
                  <a:t>(𝞼): Square root of the variance</a:t>
                </a:r>
              </a:p>
              <a:p>
                <a:pPr>
                  <a:spcAft>
                    <a:spcPts val="600"/>
                  </a:spcAft>
                </a:pPr>
                <a:r>
                  <a:rPr lang="en-US" sz="1800" dirty="0"/>
                  <a:t>Variance and Standard deviation are two measures of </a:t>
                </a:r>
                <a:r>
                  <a:rPr lang="en-US" sz="1800" b="1" dirty="0"/>
                  <a:t>spread</a:t>
                </a:r>
                <a:r>
                  <a:rPr lang="en-US" sz="1800" dirty="0"/>
                  <a:t> which are widely used in machine learning. They come all the time because in machine learning we want to know what kind of distributions that our input variables have. so we will find these 2 and understand </a:t>
                </a:r>
                <a:r>
                  <a:rPr lang="en-US" sz="1800" b="1" dirty="0"/>
                  <a:t>patterns</a:t>
                </a:r>
                <a:r>
                  <a:rPr lang="en-US" sz="1800" dirty="0"/>
                  <a:t> in our data at a single glance. </a:t>
                </a:r>
              </a:p>
              <a:p>
                <a:pPr>
                  <a:spcAft>
                    <a:spcPts val="600"/>
                  </a:spcAft>
                </a:pPr>
                <a:r>
                  <a:rPr lang="en-US" sz="1800" dirty="0"/>
                  <a:t>These 2 are also a great measure to generating new probability distributions of our data.</a:t>
                </a:r>
              </a:p>
              <a:p>
                <a:pPr lvl="1">
                  <a:spcAft>
                    <a:spcPts val="600"/>
                  </a:spcAft>
                </a:pPr>
                <a:r>
                  <a:rPr lang="en-US" sz="1600" dirty="0"/>
                  <a:t>For example, We can add Gaussian noise to the images to make the AI system generalize the new images in a better way. </a:t>
                </a:r>
              </a:p>
              <a:p>
                <a:pPr lvl="1">
                  <a:spcAft>
                    <a:spcPts val="600"/>
                  </a:spcAft>
                </a:pPr>
                <a:endParaRPr lang="en-US" sz="14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625600"/>
                <a:ext cx="10515600" cy="4351338"/>
              </a:xfrm>
              <a:blipFill>
                <a:blip r:embed="rId2"/>
                <a:stretch>
                  <a:fillRect l="-406" t="-1964"/>
                </a:stretch>
              </a:blipFill>
            </p:spPr>
            <p:txBody>
              <a:bodyPr/>
              <a:lstStyle/>
              <a:p>
                <a:r>
                  <a:rPr lang="it-IT">
                    <a:noFill/>
                  </a:rPr>
                  <a:t> </a:t>
                </a:r>
              </a:p>
            </p:txBody>
          </p:sp>
        </mc:Fallback>
      </mc:AlternateContent>
      <p:pic>
        <p:nvPicPr>
          <p:cNvPr id="5" name="Picture 4">
            <a:extLst>
              <a:ext uri="{FF2B5EF4-FFF2-40B4-BE49-F238E27FC236}">
                <a16:creationId xmlns:a16="http://schemas.microsoft.com/office/drawing/2014/main" id="{22D42000-28BB-3944-A4DB-0FE907986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048" y="2757741"/>
            <a:ext cx="4117226" cy="725503"/>
          </a:xfrm>
          <a:prstGeom prst="rect">
            <a:avLst/>
          </a:prstGeom>
        </p:spPr>
      </p:pic>
    </p:spTree>
    <p:extLst>
      <p:ext uri="{BB962C8B-B14F-4D97-AF65-F5344CB8AC3E}">
        <p14:creationId xmlns:p14="http://schemas.microsoft.com/office/powerpoint/2010/main" val="475096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Covariance </a:t>
            </a:r>
            <a:r>
              <a:rPr lang="en-US" sz="2000" dirty="0">
                <a:ea typeface="Tahoma" panose="020B0604030504040204" pitchFamily="34" charset="0"/>
                <a:cs typeface="Tahoma" panose="020B0604030504040204" pitchFamily="34" charset="0"/>
              </a:rPr>
              <a:t>(of a random variable)</a:t>
            </a:r>
            <a:endParaRPr lang="it-IT" sz="2000" dirty="0"/>
          </a:p>
        </p:txBody>
      </p:sp>
      <p:sp>
        <p:nvSpPr>
          <p:cNvPr id="3" name="Segnaposto contenuto 2"/>
          <p:cNvSpPr>
            <a:spLocks noGrp="1"/>
          </p:cNvSpPr>
          <p:nvPr>
            <p:ph idx="1"/>
          </p:nvPr>
        </p:nvSpPr>
        <p:spPr>
          <a:xfrm>
            <a:off x="838200" y="1503680"/>
            <a:ext cx="10515600" cy="4473258"/>
          </a:xfrm>
        </p:spPr>
        <p:txBody>
          <a:bodyPr>
            <a:normAutofit fontScale="85000" lnSpcReduction="20000"/>
          </a:bodyPr>
          <a:lstStyle/>
          <a:p>
            <a:pPr>
              <a:spcAft>
                <a:spcPts val="600"/>
              </a:spcAft>
            </a:pPr>
            <a:r>
              <a:rPr lang="en-US" sz="1800" dirty="0"/>
              <a:t>Measure of how much two variables are linearly related to each other.</a:t>
            </a:r>
          </a:p>
          <a:p>
            <a:pPr>
              <a:spcAft>
                <a:spcPts val="600"/>
              </a:spcAft>
            </a:pPr>
            <a:endParaRPr lang="en-US" sz="1800" dirty="0"/>
          </a:p>
          <a:p>
            <a:pPr>
              <a:spcAft>
                <a:spcPts val="600"/>
              </a:spcAft>
            </a:pPr>
            <a:endParaRPr lang="en-US" sz="1800" dirty="0"/>
          </a:p>
          <a:p>
            <a:pPr>
              <a:spcAft>
                <a:spcPts val="600"/>
              </a:spcAft>
            </a:pPr>
            <a:endParaRPr lang="en-US" sz="1800" b="1" dirty="0"/>
          </a:p>
          <a:p>
            <a:pPr>
              <a:spcAft>
                <a:spcPts val="600"/>
              </a:spcAft>
            </a:pPr>
            <a:r>
              <a:rPr lang="en-US" sz="1800" b="1" dirty="0"/>
              <a:t>High absolute value – </a:t>
            </a:r>
            <a:r>
              <a:rPr lang="en-US" sz="1800" dirty="0"/>
              <a:t>values are both far from their respective means at the same time.</a:t>
            </a:r>
          </a:p>
          <a:p>
            <a:pPr>
              <a:spcAft>
                <a:spcPts val="600"/>
              </a:spcAft>
            </a:pPr>
            <a:r>
              <a:rPr lang="en-US" sz="1800" b="1" dirty="0"/>
              <a:t>Positive</a:t>
            </a:r>
            <a:r>
              <a:rPr lang="en-US" sz="1800" dirty="0"/>
              <a:t>  - both variables take on large values simultaneously.</a:t>
            </a:r>
          </a:p>
          <a:p>
            <a:pPr>
              <a:spcAft>
                <a:spcPts val="600"/>
              </a:spcAft>
            </a:pPr>
            <a:r>
              <a:rPr lang="en-US" sz="1800" b="1" dirty="0"/>
              <a:t>Negative</a:t>
            </a:r>
            <a:r>
              <a:rPr lang="en-US" sz="1800" dirty="0"/>
              <a:t> – variables take on large values at different times.</a:t>
            </a:r>
          </a:p>
          <a:p>
            <a:pPr>
              <a:spcAft>
                <a:spcPts val="600"/>
              </a:spcAft>
            </a:pPr>
            <a:r>
              <a:rPr lang="en-US" sz="1800" dirty="0"/>
              <a:t>The notion of covariance and dependence are related but distinct concepts. </a:t>
            </a:r>
          </a:p>
          <a:p>
            <a:pPr>
              <a:spcAft>
                <a:spcPts val="600"/>
              </a:spcAft>
            </a:pPr>
            <a:r>
              <a:rPr lang="en-US" sz="1800" b="1" dirty="0"/>
              <a:t>Independence</a:t>
            </a:r>
            <a:r>
              <a:rPr lang="en-US" sz="1800" dirty="0"/>
              <a:t> is different from covariance because it also includes non linear relationships. It is possible that two variables are dependent but have 0  covariance since covariance only measures linear correlation between two variables it doesn’t account for non linear correlation. </a:t>
            </a:r>
          </a:p>
          <a:p>
            <a:pPr>
              <a:spcAft>
                <a:spcPts val="600"/>
              </a:spcAft>
            </a:pPr>
            <a:r>
              <a:rPr lang="en-US" sz="1800" dirty="0"/>
              <a:t>Covariance is effected by scale, so the larger your variables are the larger the covariance is going to be.</a:t>
            </a:r>
          </a:p>
          <a:p>
            <a:pPr>
              <a:spcAft>
                <a:spcPts val="600"/>
              </a:spcAft>
            </a:pPr>
            <a:r>
              <a:rPr lang="en-US" sz="1800" dirty="0"/>
              <a:t>In machine learning, we can exploit the property of covariance to either </a:t>
            </a:r>
            <a:r>
              <a:rPr lang="en-US" sz="1800" b="1" dirty="0"/>
              <a:t>compress</a:t>
            </a:r>
            <a:r>
              <a:rPr lang="en-US" sz="1800" dirty="0"/>
              <a:t> your data or in getting better results</a:t>
            </a:r>
            <a:endParaRPr lang="en-US" sz="1400" dirty="0"/>
          </a:p>
          <a:p>
            <a:pPr lvl="1">
              <a:spcAft>
                <a:spcPts val="600"/>
              </a:spcAft>
            </a:pPr>
            <a:endParaRPr lang="en-US" sz="1400" dirty="0"/>
          </a:p>
        </p:txBody>
      </p:sp>
      <p:pic>
        <p:nvPicPr>
          <p:cNvPr id="6" name="Picture 5">
            <a:extLst>
              <a:ext uri="{FF2B5EF4-FFF2-40B4-BE49-F238E27FC236}">
                <a16:creationId xmlns:a16="http://schemas.microsoft.com/office/drawing/2014/main" id="{F5F5C4FD-73DD-A041-B0C4-B40636535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357" y="1958974"/>
            <a:ext cx="9277814" cy="909841"/>
          </a:xfrm>
          <a:prstGeom prst="rect">
            <a:avLst/>
          </a:prstGeom>
        </p:spPr>
      </p:pic>
    </p:spTree>
    <p:extLst>
      <p:ext uri="{BB962C8B-B14F-4D97-AF65-F5344CB8AC3E}">
        <p14:creationId xmlns:p14="http://schemas.microsoft.com/office/powerpoint/2010/main" val="395523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a:ea typeface="Tahoma" panose="020B0604030504040204" pitchFamily="34" charset="0"/>
                <a:cs typeface="Tahoma" panose="020B0604030504040204" pitchFamily="34" charset="0"/>
              </a:rPr>
              <a:t>Covariance matrix</a:t>
            </a:r>
            <a:endParaRPr lang="it-IT" sz="2000" dirty="0"/>
          </a:p>
        </p:txBody>
      </p:sp>
      <p:sp>
        <p:nvSpPr>
          <p:cNvPr id="3" name="Segnaposto contenuto 2"/>
          <p:cNvSpPr>
            <a:spLocks noGrp="1"/>
          </p:cNvSpPr>
          <p:nvPr>
            <p:ph idx="1"/>
          </p:nvPr>
        </p:nvSpPr>
        <p:spPr>
          <a:xfrm>
            <a:off x="838200" y="1696720"/>
            <a:ext cx="10515600" cy="4473258"/>
          </a:xfrm>
        </p:spPr>
        <p:txBody>
          <a:bodyPr>
            <a:normAutofit/>
          </a:bodyPr>
          <a:lstStyle/>
          <a:p>
            <a:pPr lvl="1">
              <a:spcAft>
                <a:spcPts val="600"/>
              </a:spcAft>
            </a:pPr>
            <a:r>
              <a:rPr lang="en-US" sz="1800" dirty="0"/>
              <a:t>Covariance matrix of a random vector x is n </a:t>
            </a:r>
            <a:r>
              <a:rPr lang="en-US" sz="1400" dirty="0"/>
              <a:t>x</a:t>
            </a:r>
            <a:r>
              <a:rPr lang="en-US" sz="1800" dirty="0"/>
              <a:t> n matrix, such that</a:t>
            </a:r>
          </a:p>
          <a:p>
            <a:pPr lvl="1">
              <a:spcAft>
                <a:spcPts val="600"/>
              </a:spcAft>
            </a:pPr>
            <a:endParaRPr lang="en-US" sz="1800" dirty="0"/>
          </a:p>
          <a:p>
            <a:pPr lvl="1">
              <a:spcAft>
                <a:spcPts val="600"/>
              </a:spcAft>
            </a:pPr>
            <a:endParaRPr lang="en-US" sz="1800" dirty="0"/>
          </a:p>
          <a:p>
            <a:pPr lvl="1">
              <a:spcAft>
                <a:spcPts val="600"/>
              </a:spcAft>
            </a:pPr>
            <a:r>
              <a:rPr lang="en-US" sz="1800" dirty="0"/>
              <a:t>The diagonal elements of the covariance matrix given the variance:</a:t>
            </a:r>
          </a:p>
          <a:p>
            <a:pPr marL="457200" lvl="1" indent="0">
              <a:spcAft>
                <a:spcPts val="600"/>
              </a:spcAft>
              <a:buNone/>
            </a:pPr>
            <a:r>
              <a:rPr lang="en-US" sz="1800" dirty="0"/>
              <a:t> </a:t>
            </a:r>
          </a:p>
          <a:p>
            <a:pPr lvl="1">
              <a:spcAft>
                <a:spcPts val="600"/>
              </a:spcAft>
            </a:pPr>
            <a:endParaRPr lang="en-US" sz="1800" dirty="0"/>
          </a:p>
          <a:p>
            <a:pPr lvl="1">
              <a:spcAft>
                <a:spcPts val="600"/>
              </a:spcAft>
            </a:pPr>
            <a:endParaRPr lang="en-US" sz="1800" dirty="0"/>
          </a:p>
          <a:p>
            <a:pPr lvl="1">
              <a:spcAft>
                <a:spcPts val="600"/>
              </a:spcAft>
            </a:pPr>
            <a:r>
              <a:rPr lang="en-US" sz="1800" dirty="0"/>
              <a:t>While applying machine learning algorithms to our data, almost all of our input, weights, activations and outputs are going to be </a:t>
            </a:r>
            <a:r>
              <a:rPr lang="en-US" sz="1800" b="1" dirty="0"/>
              <a:t>vectors</a:t>
            </a:r>
            <a:r>
              <a:rPr lang="en-US" sz="1800" dirty="0"/>
              <a:t> and </a:t>
            </a:r>
            <a:r>
              <a:rPr lang="en-US" sz="1800" b="1" dirty="0"/>
              <a:t>matrices</a:t>
            </a:r>
            <a:r>
              <a:rPr lang="en-US" sz="1800" dirty="0"/>
              <a:t>. So often times we will be applying covariance. So we will be creating the covariance matrix so that it can applied to our analysis. Because we will be working exclusively with </a:t>
            </a:r>
            <a:r>
              <a:rPr lang="en-US" sz="1800" b="1" dirty="0"/>
              <a:t>matrix forms and notations </a:t>
            </a:r>
            <a:r>
              <a:rPr lang="en-US" sz="1800" dirty="0"/>
              <a:t>exclusively for all the steps of a machine learning project.  </a:t>
            </a:r>
          </a:p>
        </p:txBody>
      </p:sp>
      <p:pic>
        <p:nvPicPr>
          <p:cNvPr id="7" name="Picture 6">
            <a:extLst>
              <a:ext uri="{FF2B5EF4-FFF2-40B4-BE49-F238E27FC236}">
                <a16:creationId xmlns:a16="http://schemas.microsoft.com/office/drawing/2014/main" id="{886C50DC-F2EE-D54F-9570-E8744674D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940" y="2050818"/>
            <a:ext cx="3832931" cy="768952"/>
          </a:xfrm>
          <a:prstGeom prst="rect">
            <a:avLst/>
          </a:prstGeom>
        </p:spPr>
      </p:pic>
      <p:pic>
        <p:nvPicPr>
          <p:cNvPr id="9" name="Picture 8">
            <a:extLst>
              <a:ext uri="{FF2B5EF4-FFF2-40B4-BE49-F238E27FC236}">
                <a16:creationId xmlns:a16="http://schemas.microsoft.com/office/drawing/2014/main" id="{17850928-CF35-3342-B8CD-5D21AB319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693" y="3341042"/>
            <a:ext cx="3599497" cy="753949"/>
          </a:xfrm>
          <a:prstGeom prst="rect">
            <a:avLst/>
          </a:prstGeom>
        </p:spPr>
      </p:pic>
    </p:spTree>
    <p:extLst>
      <p:ext uri="{BB962C8B-B14F-4D97-AF65-F5344CB8AC3E}">
        <p14:creationId xmlns:p14="http://schemas.microsoft.com/office/powerpoint/2010/main" val="2537145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Common probability distributions</a:t>
            </a:r>
            <a:endParaRPr lang="it-IT" sz="3000" dirty="0"/>
          </a:p>
        </p:txBody>
      </p:sp>
      <p:sp>
        <p:nvSpPr>
          <p:cNvPr id="3" name="Segnaposto contenuto 2"/>
          <p:cNvSpPr>
            <a:spLocks noGrp="1"/>
          </p:cNvSpPr>
          <p:nvPr>
            <p:ph idx="1"/>
          </p:nvPr>
        </p:nvSpPr>
        <p:spPr>
          <a:xfrm>
            <a:off x="838200" y="1625600"/>
            <a:ext cx="10515600" cy="4351338"/>
          </a:xfrm>
        </p:spPr>
        <p:txBody>
          <a:bodyPr>
            <a:normAutofit/>
          </a:bodyPr>
          <a:lstStyle/>
          <a:p>
            <a:pPr>
              <a:spcAft>
                <a:spcPts val="600"/>
              </a:spcAft>
            </a:pPr>
            <a:r>
              <a:rPr lang="en-US" sz="1800" dirty="0"/>
              <a:t>Probability distributions are useful in many contexts in machine learning. </a:t>
            </a:r>
          </a:p>
          <a:p>
            <a:pPr>
              <a:spcAft>
                <a:spcPts val="600"/>
              </a:spcAft>
            </a:pPr>
            <a:r>
              <a:rPr lang="en-US" sz="1800" dirty="0"/>
              <a:t>Some of them are as follows – </a:t>
            </a:r>
          </a:p>
          <a:p>
            <a:pPr lvl="1">
              <a:spcAft>
                <a:spcPts val="600"/>
              </a:spcAft>
            </a:pPr>
            <a:r>
              <a:rPr lang="en-US" sz="1800" dirty="0"/>
              <a:t>Bernoulli</a:t>
            </a:r>
          </a:p>
          <a:p>
            <a:pPr lvl="1">
              <a:spcAft>
                <a:spcPts val="600"/>
              </a:spcAft>
            </a:pPr>
            <a:r>
              <a:rPr lang="en-US" sz="1800" dirty="0"/>
              <a:t>Normal</a:t>
            </a:r>
          </a:p>
          <a:p>
            <a:pPr lvl="1">
              <a:spcAft>
                <a:spcPts val="600"/>
              </a:spcAft>
            </a:pPr>
            <a:r>
              <a:rPr lang="en-US" sz="1800" dirty="0"/>
              <a:t>Poisson</a:t>
            </a:r>
          </a:p>
          <a:p>
            <a:pPr lvl="1">
              <a:spcAft>
                <a:spcPts val="600"/>
              </a:spcAft>
            </a:pPr>
            <a:r>
              <a:rPr lang="en-US" sz="1800" dirty="0"/>
              <a:t>Binomial</a:t>
            </a:r>
          </a:p>
        </p:txBody>
      </p:sp>
    </p:spTree>
    <p:extLst>
      <p:ext uri="{BB962C8B-B14F-4D97-AF65-F5344CB8AC3E}">
        <p14:creationId xmlns:p14="http://schemas.microsoft.com/office/powerpoint/2010/main" val="365877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Bernoulli</a:t>
            </a:r>
            <a:endParaRPr lang="it-IT" sz="3000" dirty="0"/>
          </a:p>
        </p:txBody>
      </p:sp>
      <p:sp>
        <p:nvSpPr>
          <p:cNvPr id="3" name="Segnaposto contenuto 2"/>
          <p:cNvSpPr>
            <a:spLocks noGrp="1"/>
          </p:cNvSpPr>
          <p:nvPr>
            <p:ph idx="1"/>
          </p:nvPr>
        </p:nvSpPr>
        <p:spPr>
          <a:xfrm>
            <a:off x="838200" y="1625600"/>
            <a:ext cx="10515600" cy="4351338"/>
          </a:xfrm>
        </p:spPr>
        <p:txBody>
          <a:bodyPr>
            <a:normAutofit/>
          </a:bodyPr>
          <a:lstStyle/>
          <a:p>
            <a:pPr>
              <a:spcAft>
                <a:spcPts val="600"/>
              </a:spcAft>
            </a:pPr>
            <a:r>
              <a:rPr lang="en-US" sz="1800" dirty="0"/>
              <a:t>The Bernoulli distribution is a distribution over a single binary random variable.</a:t>
            </a:r>
          </a:p>
          <a:p>
            <a:pPr>
              <a:spcAft>
                <a:spcPts val="600"/>
              </a:spcAft>
            </a:pPr>
            <a:r>
              <a:rPr lang="en-US" sz="1800" dirty="0"/>
              <a:t>It is controlled by a single parameter </a:t>
            </a:r>
            <a:r>
              <a:rPr lang="el-GR" sz="1800" dirty="0"/>
              <a:t>φ ∈ [0, 1]</a:t>
            </a:r>
            <a:r>
              <a:rPr lang="en-US" sz="1800" dirty="0"/>
              <a:t>, which gives the probability of the random variable being equal to 1. </a:t>
            </a:r>
          </a:p>
          <a:p>
            <a:pPr>
              <a:spcAft>
                <a:spcPts val="600"/>
              </a:spcAft>
            </a:pPr>
            <a:r>
              <a:rPr lang="en-US" sz="1800" dirty="0"/>
              <a:t>It has the following properties</a:t>
            </a:r>
          </a:p>
          <a:p>
            <a:pPr marL="0" indent="0">
              <a:spcAft>
                <a:spcPts val="600"/>
              </a:spcAft>
              <a:buNone/>
            </a:pPr>
            <a:r>
              <a:rPr lang="el-GR" sz="1800" dirty="0"/>
              <a:t> </a:t>
            </a:r>
          </a:p>
          <a:p>
            <a:pPr>
              <a:spcAft>
                <a:spcPts val="600"/>
              </a:spcAft>
            </a:pPr>
            <a:endParaRPr lang="en-US" sz="1800" dirty="0"/>
          </a:p>
          <a:p>
            <a:pPr>
              <a:spcAft>
                <a:spcPts val="600"/>
              </a:spcAft>
            </a:pPr>
            <a:endParaRPr lang="en-US" sz="1800" dirty="0"/>
          </a:p>
        </p:txBody>
      </p:sp>
      <p:pic>
        <p:nvPicPr>
          <p:cNvPr id="5" name="Picture 4">
            <a:extLst>
              <a:ext uri="{FF2B5EF4-FFF2-40B4-BE49-F238E27FC236}">
                <a16:creationId xmlns:a16="http://schemas.microsoft.com/office/drawing/2014/main" id="{2B77D825-A34B-3049-80C1-36BBC2EB0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207" y="3553052"/>
            <a:ext cx="2222500" cy="1701800"/>
          </a:xfrm>
          <a:prstGeom prst="rect">
            <a:avLst/>
          </a:prstGeom>
        </p:spPr>
      </p:pic>
      <p:pic>
        <p:nvPicPr>
          <p:cNvPr id="7" name="Picture 6">
            <a:extLst>
              <a:ext uri="{FF2B5EF4-FFF2-40B4-BE49-F238E27FC236}">
                <a16:creationId xmlns:a16="http://schemas.microsoft.com/office/drawing/2014/main" id="{91FCCD52-0E3A-9748-AB63-E11F0A55E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886" y="3108552"/>
            <a:ext cx="3810000" cy="2590800"/>
          </a:xfrm>
          <a:prstGeom prst="rect">
            <a:avLst/>
          </a:prstGeom>
        </p:spPr>
      </p:pic>
    </p:spTree>
    <p:extLst>
      <p:ext uri="{BB962C8B-B14F-4D97-AF65-F5344CB8AC3E}">
        <p14:creationId xmlns:p14="http://schemas.microsoft.com/office/powerpoint/2010/main" val="4083853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Normal</a:t>
            </a:r>
            <a:endParaRPr lang="it-IT" sz="3000" dirty="0"/>
          </a:p>
        </p:txBody>
      </p:sp>
      <p:sp>
        <p:nvSpPr>
          <p:cNvPr id="3" name="Segnaposto contenuto 2"/>
          <p:cNvSpPr>
            <a:spLocks noGrp="1"/>
          </p:cNvSpPr>
          <p:nvPr>
            <p:ph idx="1"/>
          </p:nvPr>
        </p:nvSpPr>
        <p:spPr>
          <a:xfrm>
            <a:off x="838200" y="1555261"/>
            <a:ext cx="10515600" cy="4351338"/>
          </a:xfrm>
        </p:spPr>
        <p:txBody>
          <a:bodyPr>
            <a:noAutofit/>
          </a:bodyPr>
          <a:lstStyle/>
          <a:p>
            <a:pPr>
              <a:spcAft>
                <a:spcPts val="600"/>
              </a:spcAft>
            </a:pPr>
            <a:r>
              <a:rPr lang="en-US" sz="1800" dirty="0"/>
              <a:t>The most commonly used distribution over real numbers, also known as </a:t>
            </a:r>
            <a:r>
              <a:rPr lang="en-US" sz="1800" b="1" dirty="0"/>
              <a:t>Gaussian</a:t>
            </a:r>
            <a:r>
              <a:rPr lang="en-US" sz="1800" dirty="0"/>
              <a:t> distribution</a:t>
            </a:r>
          </a:p>
          <a:p>
            <a:pPr>
              <a:spcAft>
                <a:spcPts val="600"/>
              </a:spcAft>
            </a:pPr>
            <a:r>
              <a:rPr lang="en-US" sz="1800" dirty="0"/>
              <a:t>The two parameters </a:t>
            </a:r>
            <a:r>
              <a:rPr lang="en-US" sz="1800" b="1" dirty="0"/>
              <a:t>µ ∈ R</a:t>
            </a:r>
            <a:r>
              <a:rPr lang="en-US" sz="1800" dirty="0"/>
              <a:t> and </a:t>
            </a:r>
            <a:r>
              <a:rPr lang="el-GR" sz="1800" b="1" dirty="0"/>
              <a:t>σ ∈</a:t>
            </a:r>
            <a:r>
              <a:rPr lang="en-US" sz="1800" b="1" dirty="0"/>
              <a:t> </a:t>
            </a:r>
            <a:r>
              <a:rPr lang="el-GR" sz="1800" b="1" dirty="0"/>
              <a:t>(0, ∞)</a:t>
            </a:r>
            <a:r>
              <a:rPr lang="el-GR" sz="1800" dirty="0"/>
              <a:t> </a:t>
            </a:r>
            <a:r>
              <a:rPr lang="en-US" sz="1800" dirty="0"/>
              <a:t>control the normal distribution.</a:t>
            </a:r>
          </a:p>
          <a:p>
            <a:pPr>
              <a:spcAft>
                <a:spcPts val="600"/>
              </a:spcAft>
            </a:pPr>
            <a:r>
              <a:rPr lang="en-US" sz="1800" dirty="0"/>
              <a:t>The parameter µ gives the coordinate of the central peak.</a:t>
            </a:r>
          </a:p>
          <a:p>
            <a:pPr>
              <a:spcAft>
                <a:spcPts val="600"/>
              </a:spcAft>
            </a:pPr>
            <a:r>
              <a:rPr lang="en-US" sz="1800" dirty="0"/>
              <a:t> This is also the mean of the distribution: </a:t>
            </a:r>
            <a:r>
              <a:rPr lang="en-US" sz="1800" b="1" dirty="0"/>
              <a:t>E[x] =µ</a:t>
            </a:r>
            <a:r>
              <a:rPr lang="en-US" sz="1800" dirty="0"/>
              <a:t>. The standard deviation of the distribution is given by </a:t>
            </a:r>
            <a:r>
              <a:rPr lang="el-GR" sz="1800" b="1" dirty="0"/>
              <a:t>σ</a:t>
            </a:r>
            <a:r>
              <a:rPr lang="el-GR" sz="1800" dirty="0"/>
              <a:t>, </a:t>
            </a:r>
            <a:r>
              <a:rPr lang="en-US" sz="1800" dirty="0"/>
              <a:t>and the variance by </a:t>
            </a:r>
            <a:r>
              <a:rPr lang="el-GR" sz="1800" b="1" dirty="0"/>
              <a:t>σ2</a:t>
            </a:r>
            <a:endParaRPr lang="en-US" sz="1800" b="1" dirty="0"/>
          </a:p>
          <a:p>
            <a:pPr>
              <a:spcAft>
                <a:spcPts val="600"/>
              </a:spcAft>
            </a:pPr>
            <a:r>
              <a:rPr lang="en-US" sz="1800" dirty="0"/>
              <a:t>Normal distributions are a </a:t>
            </a:r>
            <a:r>
              <a:rPr lang="en-US" sz="1800" b="1" dirty="0"/>
              <a:t>sensible</a:t>
            </a:r>
            <a:r>
              <a:rPr lang="en-US" sz="1800" dirty="0"/>
              <a:t> choice for many applications. </a:t>
            </a:r>
          </a:p>
          <a:p>
            <a:pPr>
              <a:spcAft>
                <a:spcPts val="600"/>
              </a:spcAft>
            </a:pPr>
            <a:r>
              <a:rPr lang="en-US" sz="1800" dirty="0"/>
              <a:t>The central limit theorem shows that the sum of many independent random variables is approximately normally distributed. This means that in practice, many </a:t>
            </a:r>
            <a:r>
              <a:rPr lang="en-US" sz="1800" b="1" dirty="0"/>
              <a:t>complicated</a:t>
            </a:r>
            <a:r>
              <a:rPr lang="en-US" sz="1800" dirty="0"/>
              <a:t> systems can be modeled successfully as normally.</a:t>
            </a:r>
          </a:p>
          <a:p>
            <a:pPr>
              <a:spcAft>
                <a:spcPts val="600"/>
              </a:spcAft>
            </a:pPr>
            <a:r>
              <a:rPr lang="en-US" sz="1800" dirty="0"/>
              <a:t>Normal distribution </a:t>
            </a:r>
            <a:r>
              <a:rPr lang="en-US" sz="1800" b="1" dirty="0"/>
              <a:t>encodes</a:t>
            </a:r>
            <a:r>
              <a:rPr lang="en-US" sz="1800" dirty="0"/>
              <a:t> the maximum amount of </a:t>
            </a:r>
            <a:r>
              <a:rPr lang="en-US" sz="1800" b="1" dirty="0"/>
              <a:t>uncertainty</a:t>
            </a:r>
            <a:r>
              <a:rPr lang="en-US" sz="1800" dirty="0"/>
              <a:t> over the real numbers. We can thus think of the normal distribution as being the one that inserts the </a:t>
            </a:r>
            <a:r>
              <a:rPr lang="en-US" sz="1800" b="1" dirty="0"/>
              <a:t>least</a:t>
            </a:r>
            <a:r>
              <a:rPr lang="en-US" sz="1800" dirty="0"/>
              <a:t> amount of prior knowledge into a model</a:t>
            </a:r>
          </a:p>
          <a:p>
            <a:pPr marL="0" indent="0">
              <a:spcAft>
                <a:spcPts val="600"/>
              </a:spcAft>
              <a:buNone/>
            </a:pPr>
            <a:r>
              <a:rPr lang="el-GR" sz="1800" dirty="0"/>
              <a:t> </a:t>
            </a:r>
          </a:p>
          <a:p>
            <a:pPr>
              <a:spcAft>
                <a:spcPts val="600"/>
              </a:spcAft>
            </a:pPr>
            <a:endParaRPr lang="en-US" sz="1800" dirty="0"/>
          </a:p>
          <a:p>
            <a:pPr>
              <a:spcAft>
                <a:spcPts val="600"/>
              </a:spcAft>
            </a:pPr>
            <a:endParaRPr lang="en-US" sz="1800" dirty="0"/>
          </a:p>
        </p:txBody>
      </p:sp>
    </p:spTree>
    <p:extLst>
      <p:ext uri="{BB962C8B-B14F-4D97-AF65-F5344CB8AC3E}">
        <p14:creationId xmlns:p14="http://schemas.microsoft.com/office/powerpoint/2010/main" val="2727182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Normal</a:t>
            </a:r>
            <a:endParaRPr lang="it-IT" sz="3000" dirty="0"/>
          </a:p>
        </p:txBody>
      </p:sp>
      <p:pic>
        <p:nvPicPr>
          <p:cNvPr id="5" name="Content Placeholder 4">
            <a:extLst>
              <a:ext uri="{FF2B5EF4-FFF2-40B4-BE49-F238E27FC236}">
                <a16:creationId xmlns:a16="http://schemas.microsoft.com/office/drawing/2014/main" id="{07D4F6EA-0865-E14E-A4FA-2E6D8FBC6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187" y="1307548"/>
            <a:ext cx="6321313" cy="3454671"/>
          </a:xfrm>
        </p:spPr>
      </p:pic>
      <p:sp>
        <p:nvSpPr>
          <p:cNvPr id="6" name="TextBox 5">
            <a:extLst>
              <a:ext uri="{FF2B5EF4-FFF2-40B4-BE49-F238E27FC236}">
                <a16:creationId xmlns:a16="http://schemas.microsoft.com/office/drawing/2014/main" id="{C9BBB75E-6779-744A-8035-57874C5B6B76}"/>
              </a:ext>
            </a:extLst>
          </p:cNvPr>
          <p:cNvSpPr txBox="1"/>
          <p:nvPr/>
        </p:nvSpPr>
        <p:spPr>
          <a:xfrm>
            <a:off x="1165609" y="5080271"/>
            <a:ext cx="9927771" cy="954107"/>
          </a:xfrm>
          <a:prstGeom prst="rect">
            <a:avLst/>
          </a:prstGeom>
          <a:noFill/>
        </p:spPr>
        <p:txBody>
          <a:bodyPr wrap="square" rtlCol="0">
            <a:spAutoFit/>
          </a:bodyPr>
          <a:lstStyle/>
          <a:p>
            <a:pPr algn="ctr"/>
            <a:r>
              <a:rPr lang="en-GB" sz="1400" dirty="0"/>
              <a:t>Figure: The normal distribution. </a:t>
            </a:r>
          </a:p>
          <a:p>
            <a:pPr algn="ctr"/>
            <a:endParaRPr lang="en-GB" sz="1400" dirty="0"/>
          </a:p>
          <a:p>
            <a:r>
              <a:rPr lang="en-GB" sz="1400" b="1" dirty="0"/>
              <a:t>Note</a:t>
            </a:r>
            <a:r>
              <a:rPr lang="en-GB" sz="1400" dirty="0"/>
              <a:t>: The normal distribution N(x;µ, </a:t>
            </a:r>
            <a:r>
              <a:rPr lang="el-GR" sz="1400" dirty="0"/>
              <a:t>σ2) </a:t>
            </a:r>
            <a:r>
              <a:rPr lang="en-GB" sz="1400" dirty="0"/>
              <a:t>exhibits a classic “bell curve” shape, with the x coordinate of its central peak given by µ, and the width of its peak controlled by </a:t>
            </a:r>
            <a:r>
              <a:rPr lang="el-GR" sz="1400" dirty="0"/>
              <a:t>σ. </a:t>
            </a:r>
            <a:r>
              <a:rPr lang="en-GB" sz="1400" dirty="0"/>
              <a:t>In this example, we depict the</a:t>
            </a:r>
            <a:r>
              <a:rPr lang="en-GB" sz="1400" b="1" dirty="0"/>
              <a:t> standard normal distribution</a:t>
            </a:r>
            <a:r>
              <a:rPr lang="en-GB" sz="1400" dirty="0"/>
              <a:t>, with</a:t>
            </a:r>
            <a:r>
              <a:rPr lang="en-GB" sz="1400" b="1" dirty="0"/>
              <a:t> µ = 0 </a:t>
            </a:r>
            <a:r>
              <a:rPr lang="en-GB" sz="1400" dirty="0"/>
              <a:t>and </a:t>
            </a:r>
            <a:r>
              <a:rPr lang="el-GR" sz="1400" b="1" dirty="0"/>
              <a:t>σ = 1</a:t>
            </a:r>
            <a:endParaRPr lang="en-GB" sz="1400" b="1" dirty="0"/>
          </a:p>
        </p:txBody>
      </p:sp>
    </p:spTree>
    <p:extLst>
      <p:ext uri="{BB962C8B-B14F-4D97-AF65-F5344CB8AC3E}">
        <p14:creationId xmlns:p14="http://schemas.microsoft.com/office/powerpoint/2010/main" val="2844171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en-US" sz="3200"/>
              <a:t>Poisson</a:t>
            </a:r>
            <a:endParaRPr lang="it-IT" sz="3000" dirty="0"/>
          </a:p>
        </p:txBody>
      </p:sp>
      <p:sp>
        <p:nvSpPr>
          <p:cNvPr id="3" name="Segnaposto contenuto 2"/>
          <p:cNvSpPr>
            <a:spLocks noGrp="1"/>
          </p:cNvSpPr>
          <p:nvPr>
            <p:ph idx="1"/>
          </p:nvPr>
        </p:nvSpPr>
        <p:spPr>
          <a:xfrm>
            <a:off x="838200" y="1825625"/>
            <a:ext cx="10515600" cy="4351338"/>
          </a:xfrm>
        </p:spPr>
        <p:txBody>
          <a:bodyPr>
            <a:normAutofit/>
          </a:bodyPr>
          <a:lstStyle/>
          <a:p>
            <a:r>
              <a:rPr lang="en-US" sz="1800" dirty="0"/>
              <a:t>Is a discrete probability distribution that expresses the probability of a given number of events occurring in a </a:t>
            </a:r>
            <a:r>
              <a:rPr lang="en-US" sz="1800" b="1" dirty="0"/>
              <a:t>fixed interval of time or space</a:t>
            </a:r>
            <a:r>
              <a:rPr lang="en-US" sz="1800" dirty="0"/>
              <a:t>.</a:t>
            </a:r>
          </a:p>
          <a:p>
            <a:r>
              <a:rPr lang="en-US" sz="1800" dirty="0"/>
              <a:t>Some examples that may follow a Poisson distribution include, </a:t>
            </a:r>
          </a:p>
          <a:p>
            <a:pPr lvl="1"/>
            <a:r>
              <a:rPr lang="en-US" sz="1600" dirty="0"/>
              <a:t>Number of phone calls received by a call center per hour </a:t>
            </a:r>
          </a:p>
          <a:p>
            <a:pPr lvl="1"/>
            <a:r>
              <a:rPr lang="en-US" sz="1600" dirty="0"/>
              <a:t>Number of patients arriving in an emergency room between 10 and 11 pm</a:t>
            </a:r>
          </a:p>
        </p:txBody>
      </p:sp>
      <p:pic>
        <p:nvPicPr>
          <p:cNvPr id="5" name="Picture 4">
            <a:extLst>
              <a:ext uri="{FF2B5EF4-FFF2-40B4-BE49-F238E27FC236}">
                <a16:creationId xmlns:a16="http://schemas.microsoft.com/office/drawing/2014/main" id="{70C99FEE-0495-114E-8EF2-6D02D0DC2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600" y="3692387"/>
            <a:ext cx="4622800" cy="2781300"/>
          </a:xfrm>
          <a:prstGeom prst="rect">
            <a:avLst/>
          </a:prstGeom>
        </p:spPr>
      </p:pic>
    </p:spTree>
    <p:extLst>
      <p:ext uri="{BB962C8B-B14F-4D97-AF65-F5344CB8AC3E}">
        <p14:creationId xmlns:p14="http://schemas.microsoft.com/office/powerpoint/2010/main" val="1414986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200" dirty="0"/>
              <a:t>Binomial</a:t>
            </a:r>
            <a:endParaRPr lang="it-IT" sz="3000" dirty="0"/>
          </a:p>
        </p:txBody>
      </p:sp>
      <p:sp>
        <p:nvSpPr>
          <p:cNvPr id="3" name="Segnaposto contenuto 2"/>
          <p:cNvSpPr>
            <a:spLocks noGrp="1"/>
          </p:cNvSpPr>
          <p:nvPr>
            <p:ph idx="1"/>
          </p:nvPr>
        </p:nvSpPr>
        <p:spPr>
          <a:xfrm>
            <a:off x="838200" y="1587069"/>
            <a:ext cx="10515600" cy="4351338"/>
          </a:xfrm>
        </p:spPr>
        <p:txBody>
          <a:bodyPr>
            <a:normAutofit/>
          </a:bodyPr>
          <a:lstStyle/>
          <a:p>
            <a:r>
              <a:rPr lang="en-US" sz="1800" dirty="0"/>
              <a:t>The binomial distribution with parameters n and p is the </a:t>
            </a:r>
            <a:r>
              <a:rPr lang="en-US" sz="1800" b="1" dirty="0"/>
              <a:t>discrete</a:t>
            </a:r>
            <a:r>
              <a:rPr lang="en-US" sz="1800" dirty="0"/>
              <a:t> probability distribution of the number of </a:t>
            </a:r>
            <a:r>
              <a:rPr lang="en-US" sz="1800" b="1" dirty="0"/>
              <a:t>successes</a:t>
            </a:r>
            <a:r>
              <a:rPr lang="en-US" sz="1800" dirty="0"/>
              <a:t> in a sequence of n independent experiments,</a:t>
            </a:r>
          </a:p>
          <a:p>
            <a:r>
              <a:rPr lang="en-US" sz="1800" dirty="0"/>
              <a:t>The binomial distribution is frequently used to model the number of successes in a sample of size n drawn with replacement from a population of size N.</a:t>
            </a:r>
          </a:p>
          <a:p>
            <a:r>
              <a:rPr lang="en-US" sz="1800" dirty="0"/>
              <a:t>Binomial probability distributions help us to understand the likelihood of rare events and to set probable expected ranges.</a:t>
            </a:r>
          </a:p>
          <a:p>
            <a:endParaRPr lang="en-US" sz="1800" dirty="0"/>
          </a:p>
        </p:txBody>
      </p:sp>
      <p:pic>
        <p:nvPicPr>
          <p:cNvPr id="5" name="Picture 4">
            <a:extLst>
              <a:ext uri="{FF2B5EF4-FFF2-40B4-BE49-F238E27FC236}">
                <a16:creationId xmlns:a16="http://schemas.microsoft.com/office/drawing/2014/main" id="{70C99FEE-0495-114E-8EF2-6D02D0DC2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3817882"/>
            <a:ext cx="4622800" cy="2698860"/>
          </a:xfrm>
          <a:prstGeom prst="rect">
            <a:avLst/>
          </a:prstGeom>
        </p:spPr>
      </p:pic>
      <p:pic>
        <p:nvPicPr>
          <p:cNvPr id="6" name="Picture 5">
            <a:extLst>
              <a:ext uri="{FF2B5EF4-FFF2-40B4-BE49-F238E27FC236}">
                <a16:creationId xmlns:a16="http://schemas.microsoft.com/office/drawing/2014/main" id="{E00CB6F7-9776-3847-96A8-9499271F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350" y="3165838"/>
            <a:ext cx="3060700" cy="647700"/>
          </a:xfrm>
          <a:prstGeom prst="rect">
            <a:avLst/>
          </a:prstGeom>
        </p:spPr>
      </p:pic>
    </p:spTree>
    <p:extLst>
      <p:ext uri="{BB962C8B-B14F-4D97-AF65-F5344CB8AC3E}">
        <p14:creationId xmlns:p14="http://schemas.microsoft.com/office/powerpoint/2010/main" val="928064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200" dirty="0"/>
              <a:t>Useful properties of common distributions</a:t>
            </a:r>
            <a:endParaRPr lang="it-IT" sz="3000" dirty="0"/>
          </a:p>
        </p:txBody>
      </p:sp>
      <p:sp>
        <p:nvSpPr>
          <p:cNvPr id="3" name="Segnaposto contenuto 2"/>
          <p:cNvSpPr>
            <a:spLocks noGrp="1"/>
          </p:cNvSpPr>
          <p:nvPr>
            <p:ph idx="1"/>
          </p:nvPr>
        </p:nvSpPr>
        <p:spPr/>
        <p:txBody>
          <a:bodyPr>
            <a:normAutofit/>
          </a:bodyPr>
          <a:lstStyle/>
          <a:p>
            <a:r>
              <a:rPr lang="en-US" sz="1800" dirty="0"/>
              <a:t>Certain functions arise often while working with probability distributions, especially the probability distributions used in deep learning models.</a:t>
            </a:r>
          </a:p>
          <a:p>
            <a:r>
              <a:rPr lang="en-US" sz="1800" dirty="0"/>
              <a:t>Some of them are: </a:t>
            </a:r>
          </a:p>
          <a:p>
            <a:pPr lvl="1"/>
            <a:r>
              <a:rPr lang="en-US" sz="1600" dirty="0"/>
              <a:t>Sigmoid</a:t>
            </a:r>
          </a:p>
          <a:p>
            <a:pPr lvl="1"/>
            <a:r>
              <a:rPr lang="en-US" sz="1600" dirty="0" err="1"/>
              <a:t>Softmax</a:t>
            </a:r>
            <a:endParaRPr lang="en-US" sz="1600" dirty="0"/>
          </a:p>
          <a:p>
            <a:r>
              <a:rPr lang="en-US" sz="1800" b="1" dirty="0"/>
              <a:t>Sigmoid</a:t>
            </a:r>
            <a:r>
              <a:rPr lang="en-US" sz="1800" dirty="0"/>
              <a:t>:</a:t>
            </a:r>
          </a:p>
          <a:p>
            <a:pPr lvl="1"/>
            <a:r>
              <a:rPr lang="en-US" sz="1600" dirty="0"/>
              <a:t>The logistic sigmoid is commonly used to produce the </a:t>
            </a:r>
            <a:r>
              <a:rPr lang="en-US" sz="1600" dirty="0" err="1"/>
              <a:t>Θ</a:t>
            </a:r>
            <a:r>
              <a:rPr lang="en-US" sz="1600" dirty="0"/>
              <a:t> parameter of a Bernoulli distribution because its range is (0,1), which lies within the valid range of values for the </a:t>
            </a:r>
            <a:r>
              <a:rPr lang="en-US" sz="1600" dirty="0" err="1"/>
              <a:t>Θ</a:t>
            </a:r>
            <a:r>
              <a:rPr lang="en-US" sz="1600" dirty="0"/>
              <a:t> parameter. </a:t>
            </a:r>
          </a:p>
          <a:p>
            <a:pPr lvl="1"/>
            <a:r>
              <a:rPr lang="en-US" sz="1600" dirty="0"/>
              <a:t>The sigmoid function saturates when its argument is very positive or very negative, meaning that the function becomes very ﬂat and insensitive to small changes in its input.</a:t>
            </a:r>
          </a:p>
          <a:p>
            <a:r>
              <a:rPr lang="en-US" sz="1800" b="1" dirty="0" err="1"/>
              <a:t>Softmax</a:t>
            </a:r>
            <a:r>
              <a:rPr lang="en-US" sz="1800" dirty="0"/>
              <a:t>: </a:t>
            </a:r>
          </a:p>
          <a:p>
            <a:pPr lvl="1"/>
            <a:r>
              <a:rPr lang="en-US" sz="1600" dirty="0"/>
              <a:t>The </a:t>
            </a:r>
            <a:r>
              <a:rPr lang="en-US" sz="1600" dirty="0" err="1"/>
              <a:t>softmax</a:t>
            </a:r>
            <a:r>
              <a:rPr lang="en-US" sz="1600" dirty="0"/>
              <a:t> function can be useful for producing the </a:t>
            </a:r>
            <a:r>
              <a:rPr lang="el-GR" sz="1600" dirty="0"/>
              <a:t>β</a:t>
            </a:r>
            <a:r>
              <a:rPr lang="en-US" sz="1600" dirty="0"/>
              <a:t> or </a:t>
            </a:r>
            <a:r>
              <a:rPr lang="el-GR" sz="1600" dirty="0"/>
              <a:t>σ</a:t>
            </a:r>
            <a:r>
              <a:rPr lang="en-US" sz="1600" dirty="0"/>
              <a:t> parameter of a normal distribution because its range is (0, ∞). </a:t>
            </a:r>
          </a:p>
          <a:p>
            <a:pPr lvl="1"/>
            <a:r>
              <a:rPr lang="en-US" sz="1600" dirty="0"/>
              <a:t>It also arises commonly when manipulating expressions involving </a:t>
            </a:r>
            <a:r>
              <a:rPr lang="en-US" sz="1600" dirty="0" err="1"/>
              <a:t>sigmoids</a:t>
            </a:r>
            <a:r>
              <a:rPr lang="en-US" sz="1600" dirty="0"/>
              <a:t>.</a:t>
            </a:r>
          </a:p>
        </p:txBody>
      </p:sp>
    </p:spTree>
    <p:extLst>
      <p:ext uri="{BB962C8B-B14F-4D97-AF65-F5344CB8AC3E}">
        <p14:creationId xmlns:p14="http://schemas.microsoft.com/office/powerpoint/2010/main" val="31829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457200" indent="-457200">
              <a:buFont typeface="+mj-lt"/>
              <a:buAutoNum type="arabicPeriod"/>
            </a:pP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Definizione degli Obiettivi: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tratta di una fase delicata in cui lo statistico deve individuare gli obiettivi delimitando lo spazio di ricerca in termini spaziali e temporali. </a:t>
            </a:r>
          </a:p>
          <a:p>
            <a:pPr marL="457200" indent="-457200">
              <a:buFont typeface="+mj-lt"/>
              <a:buAutoNum type="arabicPeriod"/>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Rilevazione: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l’osservazione dei caratteri relativi alle unità statistiche mediante opportuni strumenti di rilevazione statistica.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completa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censimento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eseguita su tutte le unità statistiche che costituiscono la popolazione del fenomeno in esame. Oppure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parziale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viene condotta su un campione estratto dalla popolazione e il suo impiego si basa sull’approccio induttivo (dalla parte al tutto, dal principio specifico al principio generale) tipico dell’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pic>
        <p:nvPicPr>
          <p:cNvPr id="6" name="Immagine 5">
            <a:extLst>
              <a:ext uri="{FF2B5EF4-FFF2-40B4-BE49-F238E27FC236}">
                <a16:creationId xmlns:a16="http://schemas.microsoft.com/office/drawing/2014/main" id="{F762EB81-5F32-8CFD-CAC3-5823C5C8CC95}"/>
              </a:ext>
            </a:extLst>
          </p:cNvPr>
          <p:cNvPicPr>
            <a:picLocks noChangeAspect="1"/>
          </p:cNvPicPr>
          <p:nvPr/>
        </p:nvPicPr>
        <p:blipFill>
          <a:blip r:embed="rId2"/>
          <a:stretch>
            <a:fillRect/>
          </a:stretch>
        </p:blipFill>
        <p:spPr>
          <a:xfrm>
            <a:off x="8398411" y="2170087"/>
            <a:ext cx="3666099" cy="3333750"/>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200" dirty="0"/>
              <a:t>Useful properties of common distributions</a:t>
            </a:r>
            <a:endParaRPr lang="it-IT" sz="3000" dirty="0"/>
          </a:p>
        </p:txBody>
      </p:sp>
      <p:pic>
        <p:nvPicPr>
          <p:cNvPr id="5" name="Content Placeholder 4">
            <a:extLst>
              <a:ext uri="{FF2B5EF4-FFF2-40B4-BE49-F238E27FC236}">
                <a16:creationId xmlns:a16="http://schemas.microsoft.com/office/drawing/2014/main" id="{8D22C6D6-B35F-0842-B05D-9DFF5FF810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905" y="2503189"/>
            <a:ext cx="4686300" cy="2616200"/>
          </a:xfrm>
        </p:spPr>
      </p:pic>
      <p:sp>
        <p:nvSpPr>
          <p:cNvPr id="6" name="TextBox 5">
            <a:extLst>
              <a:ext uri="{FF2B5EF4-FFF2-40B4-BE49-F238E27FC236}">
                <a16:creationId xmlns:a16="http://schemas.microsoft.com/office/drawing/2014/main" id="{6908CDF0-B82D-3946-B3C5-6F9539D11D77}"/>
              </a:ext>
            </a:extLst>
          </p:cNvPr>
          <p:cNvSpPr txBox="1"/>
          <p:nvPr/>
        </p:nvSpPr>
        <p:spPr>
          <a:xfrm>
            <a:off x="2633235" y="5132388"/>
            <a:ext cx="1771639" cy="369332"/>
          </a:xfrm>
          <a:prstGeom prst="rect">
            <a:avLst/>
          </a:prstGeom>
          <a:noFill/>
        </p:spPr>
        <p:txBody>
          <a:bodyPr wrap="none" rtlCol="0">
            <a:spAutoFit/>
          </a:bodyPr>
          <a:lstStyle/>
          <a:p>
            <a:r>
              <a:rPr lang="en-GB" dirty="0"/>
              <a:t>Sigmoid function</a:t>
            </a:r>
          </a:p>
        </p:txBody>
      </p:sp>
      <p:pic>
        <p:nvPicPr>
          <p:cNvPr id="8" name="Picture 7">
            <a:extLst>
              <a:ext uri="{FF2B5EF4-FFF2-40B4-BE49-F238E27FC236}">
                <a16:creationId xmlns:a16="http://schemas.microsoft.com/office/drawing/2014/main" id="{E4D34E49-9009-6742-B7FC-3A145EB2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436" y="2515889"/>
            <a:ext cx="4635500" cy="2565399"/>
          </a:xfrm>
          <a:prstGeom prst="rect">
            <a:avLst/>
          </a:prstGeom>
        </p:spPr>
      </p:pic>
      <p:sp>
        <p:nvSpPr>
          <p:cNvPr id="9" name="TextBox 8">
            <a:extLst>
              <a:ext uri="{FF2B5EF4-FFF2-40B4-BE49-F238E27FC236}">
                <a16:creationId xmlns:a16="http://schemas.microsoft.com/office/drawing/2014/main" id="{D65AD208-BB7D-C645-91F1-FF9179707F4B}"/>
              </a:ext>
            </a:extLst>
          </p:cNvPr>
          <p:cNvSpPr txBox="1"/>
          <p:nvPr/>
        </p:nvSpPr>
        <p:spPr>
          <a:xfrm>
            <a:off x="7885216" y="5119389"/>
            <a:ext cx="1790362" cy="369332"/>
          </a:xfrm>
          <a:prstGeom prst="rect">
            <a:avLst/>
          </a:prstGeom>
          <a:noFill/>
        </p:spPr>
        <p:txBody>
          <a:bodyPr wrap="none" rtlCol="0">
            <a:spAutoFit/>
          </a:bodyPr>
          <a:lstStyle/>
          <a:p>
            <a:r>
              <a:rPr lang="en-GB" dirty="0" err="1"/>
              <a:t>Softmax</a:t>
            </a:r>
            <a:r>
              <a:rPr lang="en-GB" dirty="0"/>
              <a:t> function</a:t>
            </a:r>
          </a:p>
        </p:txBody>
      </p:sp>
    </p:spTree>
    <p:extLst>
      <p:ext uri="{BB962C8B-B14F-4D97-AF65-F5344CB8AC3E}">
        <p14:creationId xmlns:p14="http://schemas.microsoft.com/office/powerpoint/2010/main" val="4201388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649605"/>
            <a:ext cx="10515600" cy="975995"/>
          </a:xfrm>
        </p:spPr>
        <p:txBody>
          <a:bodyPr>
            <a:normAutofit/>
          </a:bodyPr>
          <a:lstStyle/>
          <a:p>
            <a:r>
              <a:rPr lang="en-US" sz="3000" dirty="0">
                <a:ea typeface="Tahoma" panose="020B0604030504040204" pitchFamily="34" charset="0"/>
                <a:cs typeface="Tahoma" panose="020B0604030504040204" pitchFamily="34" charset="0"/>
              </a:rPr>
              <a:t>Law of large numbers</a:t>
            </a:r>
            <a:endParaRPr lang="it-IT" sz="3000" dirty="0"/>
          </a:p>
        </p:txBody>
      </p:sp>
      <p:sp>
        <p:nvSpPr>
          <p:cNvPr id="3" name="Segnaposto contenuto 2"/>
          <p:cNvSpPr>
            <a:spLocks noGrp="1"/>
          </p:cNvSpPr>
          <p:nvPr>
            <p:ph idx="1"/>
          </p:nvPr>
        </p:nvSpPr>
        <p:spPr>
          <a:xfrm>
            <a:off x="838200" y="1625600"/>
            <a:ext cx="10515600" cy="4351338"/>
          </a:xfrm>
        </p:spPr>
        <p:txBody>
          <a:bodyPr>
            <a:normAutofit lnSpcReduction="10000"/>
          </a:bodyPr>
          <a:lstStyle/>
          <a:p>
            <a:pPr>
              <a:spcAft>
                <a:spcPts val="600"/>
              </a:spcAft>
            </a:pPr>
            <a:r>
              <a:rPr lang="en-US" sz="1800" dirty="0"/>
              <a:t>The law of large numbers is a theorem from probability and statistics that suggests that the average result from repeating an experiment multiple times will better approximate the true or expected underlying result.</a:t>
            </a:r>
          </a:p>
          <a:p>
            <a:pPr>
              <a:spcAft>
                <a:spcPts val="600"/>
              </a:spcAft>
            </a:pPr>
            <a:r>
              <a:rPr lang="en-US" sz="1800" b="1" dirty="0"/>
              <a:t>The law of large numbers explains why casinos always make money in the long run</a:t>
            </a:r>
            <a:r>
              <a:rPr lang="en-US" sz="1800" dirty="0"/>
              <a:t>. </a:t>
            </a:r>
          </a:p>
          <a:p>
            <a:pPr marL="457200" lvl="1" indent="0">
              <a:spcAft>
                <a:spcPts val="600"/>
              </a:spcAft>
              <a:buNone/>
            </a:pPr>
            <a:r>
              <a:rPr lang="en-US" sz="1400" dirty="0"/>
              <a:t>— Page 79, Naked Statistics: Stripping the Dread from the Data, 2014.</a:t>
            </a:r>
          </a:p>
          <a:p>
            <a:pPr>
              <a:spcAft>
                <a:spcPts val="600"/>
              </a:spcAft>
            </a:pPr>
            <a:r>
              <a:rPr lang="en-US" sz="1800" dirty="0"/>
              <a:t>We have an intuition that </a:t>
            </a:r>
            <a:r>
              <a:rPr lang="en-US" sz="1800" b="1" dirty="0"/>
              <a:t>more observations </a:t>
            </a:r>
            <a:r>
              <a:rPr lang="en-US" sz="1800" dirty="0"/>
              <a:t>are better. This is the same intuition behind the idea that if we collect </a:t>
            </a:r>
            <a:r>
              <a:rPr lang="en-US" sz="1800" b="1" dirty="0"/>
              <a:t>more data</a:t>
            </a:r>
            <a:r>
              <a:rPr lang="en-US" sz="1800" dirty="0"/>
              <a:t>, our sample of data will be more representative of the problem domain. </a:t>
            </a:r>
          </a:p>
          <a:p>
            <a:pPr>
              <a:spcAft>
                <a:spcPts val="600"/>
              </a:spcAft>
            </a:pPr>
            <a:r>
              <a:rPr lang="en-US" sz="1800" dirty="0"/>
              <a:t>Has important implications in applied machine learning.</a:t>
            </a:r>
          </a:p>
          <a:p>
            <a:pPr>
              <a:spcAft>
                <a:spcPts val="600"/>
              </a:spcAft>
            </a:pPr>
            <a:r>
              <a:rPr lang="en-US" sz="1800" dirty="0"/>
              <a:t>The law of large numbers is critical for understanding the selection of training datasets, test datasets, and in the evaluation of model skill in machine learning.</a:t>
            </a:r>
          </a:p>
          <a:p>
            <a:pPr>
              <a:spcAft>
                <a:spcPts val="600"/>
              </a:spcAft>
            </a:pPr>
            <a:r>
              <a:rPr lang="en-US" sz="1800" dirty="0"/>
              <a:t>States that the mean of a large sample is close to the mean of the distribution.</a:t>
            </a:r>
          </a:p>
          <a:p>
            <a:pPr>
              <a:spcAft>
                <a:spcPts val="600"/>
              </a:spcAft>
            </a:pPr>
            <a:r>
              <a:rPr lang="en-US" sz="1800" dirty="0"/>
              <a:t>The law reminds us to repeat the experiment in order to develop a large and representative sample of observations before we start making inferences about what the result means.</a:t>
            </a:r>
          </a:p>
        </p:txBody>
      </p:sp>
    </p:spTree>
    <p:extLst>
      <p:ext uri="{BB962C8B-B14F-4D97-AF65-F5344CB8AC3E}">
        <p14:creationId xmlns:p14="http://schemas.microsoft.com/office/powerpoint/2010/main" val="1038004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B8C856-5009-E44D-AAAE-D7006600C2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7016" y="496294"/>
            <a:ext cx="7933872" cy="5240723"/>
          </a:xfrm>
        </p:spPr>
      </p:pic>
    </p:spTree>
    <p:extLst>
      <p:ext uri="{BB962C8B-B14F-4D97-AF65-F5344CB8AC3E}">
        <p14:creationId xmlns:p14="http://schemas.microsoft.com/office/powerpoint/2010/main" val="2116004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000" dirty="0">
                <a:ea typeface="Tahoma" panose="020B0604030504040204" pitchFamily="34" charset="0"/>
                <a:cs typeface="Tahoma" panose="020B0604030504040204" pitchFamily="34" charset="0"/>
              </a:rPr>
              <a:t>Law of large numbers </a:t>
            </a:r>
            <a:r>
              <a:rPr lang="en-US" sz="2000" dirty="0">
                <a:ea typeface="Tahoma" panose="020B0604030504040204" pitchFamily="34" charset="0"/>
                <a:cs typeface="Tahoma" panose="020B0604030504040204" pitchFamily="34" charset="0"/>
              </a:rPr>
              <a:t>(Implications in Machine Learning)</a:t>
            </a:r>
            <a:endParaRPr lang="it-IT" sz="2000" dirty="0"/>
          </a:p>
        </p:txBody>
      </p:sp>
      <p:sp>
        <p:nvSpPr>
          <p:cNvPr id="3" name="Segnaposto contenuto 2"/>
          <p:cNvSpPr>
            <a:spLocks noGrp="1"/>
          </p:cNvSpPr>
          <p:nvPr>
            <p:ph idx="1"/>
          </p:nvPr>
        </p:nvSpPr>
        <p:spPr/>
        <p:txBody>
          <a:bodyPr>
            <a:normAutofit/>
          </a:bodyPr>
          <a:lstStyle/>
          <a:p>
            <a:pPr>
              <a:spcAft>
                <a:spcPts val="600"/>
              </a:spcAft>
            </a:pPr>
            <a:r>
              <a:rPr lang="en-US" sz="1800" dirty="0"/>
              <a:t>The law of large numbers has important implications in applied machine learning. </a:t>
            </a:r>
          </a:p>
          <a:p>
            <a:pPr>
              <a:spcAft>
                <a:spcPts val="600"/>
              </a:spcAft>
            </a:pPr>
            <a:r>
              <a:rPr lang="en-US" sz="1800" dirty="0"/>
              <a:t>Let’s take a moment to highlight a few of these implications – </a:t>
            </a:r>
          </a:p>
          <a:p>
            <a:pPr>
              <a:spcAft>
                <a:spcPts val="600"/>
              </a:spcAft>
            </a:pPr>
            <a:r>
              <a:rPr lang="en-US" sz="1800" b="1" dirty="0"/>
              <a:t>Training data</a:t>
            </a:r>
            <a:r>
              <a:rPr lang="en-US" sz="1800" dirty="0"/>
              <a:t>: </a:t>
            </a:r>
          </a:p>
          <a:p>
            <a:pPr lvl="1">
              <a:spcAft>
                <a:spcPts val="600"/>
              </a:spcAft>
            </a:pPr>
            <a:r>
              <a:rPr lang="en-US" sz="1600" dirty="0"/>
              <a:t>The data used to train the model must be representative of the observations from the domain. This really means that it must contain enough information to generalize to the true unknown and underlying distribution of the population.</a:t>
            </a:r>
          </a:p>
          <a:p>
            <a:pPr lvl="1">
              <a:spcAft>
                <a:spcPts val="600"/>
              </a:spcAft>
            </a:pPr>
            <a:r>
              <a:rPr lang="en-US" sz="1600" dirty="0"/>
              <a:t>This is easy to conceptualize with a single input variable for a model, but is also just as important when you have multiple input variables. </a:t>
            </a:r>
          </a:p>
          <a:p>
            <a:pPr lvl="1">
              <a:spcAft>
                <a:spcPts val="600"/>
              </a:spcAft>
            </a:pPr>
            <a:r>
              <a:rPr lang="en-US" sz="1600" dirty="0"/>
              <a:t>There will be unknown relationships or dependencies between the input variables and together, the input data will represent a multivariate distribution from which observations will be drawn to comprise your training sample. Keep this in mind during data collection, data cleaning, and data preparation. </a:t>
            </a:r>
          </a:p>
          <a:p>
            <a:pPr lvl="1">
              <a:spcAft>
                <a:spcPts val="600"/>
              </a:spcAft>
            </a:pPr>
            <a:r>
              <a:rPr lang="en-US" sz="1600" dirty="0"/>
              <a:t>You may choose to exclude sections of the underlying population by setting hard limits on observed values (e.g. for outliers) where you expect data to be too sparse to model effectively.</a:t>
            </a:r>
          </a:p>
          <a:p>
            <a:endParaRPr lang="it-IT" dirty="0"/>
          </a:p>
        </p:txBody>
      </p:sp>
    </p:spTree>
    <p:extLst>
      <p:ext uri="{BB962C8B-B14F-4D97-AF65-F5344CB8AC3E}">
        <p14:creationId xmlns:p14="http://schemas.microsoft.com/office/powerpoint/2010/main" val="2146329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000" dirty="0">
                <a:ea typeface="Tahoma" panose="020B0604030504040204" pitchFamily="34" charset="0"/>
                <a:cs typeface="Tahoma" panose="020B0604030504040204" pitchFamily="34" charset="0"/>
              </a:rPr>
              <a:t>Law of large numbers </a:t>
            </a:r>
            <a:r>
              <a:rPr lang="en-US" sz="2000" dirty="0">
                <a:ea typeface="Tahoma" panose="020B0604030504040204" pitchFamily="34" charset="0"/>
                <a:cs typeface="Tahoma" panose="020B0604030504040204" pitchFamily="34" charset="0"/>
              </a:rPr>
              <a:t>(Implications in Machine Learning)</a:t>
            </a:r>
            <a:endParaRPr lang="it-IT" sz="2000" dirty="0"/>
          </a:p>
        </p:txBody>
      </p:sp>
      <p:sp>
        <p:nvSpPr>
          <p:cNvPr id="3" name="Segnaposto contenuto 2"/>
          <p:cNvSpPr>
            <a:spLocks noGrp="1"/>
          </p:cNvSpPr>
          <p:nvPr>
            <p:ph idx="1"/>
          </p:nvPr>
        </p:nvSpPr>
        <p:spPr/>
        <p:txBody>
          <a:bodyPr>
            <a:normAutofit/>
          </a:bodyPr>
          <a:lstStyle/>
          <a:p>
            <a:pPr>
              <a:spcAft>
                <a:spcPts val="600"/>
              </a:spcAft>
            </a:pPr>
            <a:r>
              <a:rPr lang="en-US" sz="1800" b="1" dirty="0"/>
              <a:t>Test data</a:t>
            </a:r>
            <a:r>
              <a:rPr lang="en-US" sz="1800" dirty="0"/>
              <a:t>:</a:t>
            </a:r>
          </a:p>
          <a:p>
            <a:pPr lvl="1">
              <a:spcAft>
                <a:spcPts val="600"/>
              </a:spcAft>
            </a:pPr>
            <a:r>
              <a:rPr lang="en-US" sz="1600" dirty="0"/>
              <a:t>The thoughts given to the training dataset must also be given to the test dataset. </a:t>
            </a:r>
          </a:p>
          <a:p>
            <a:pPr lvl="1">
              <a:spcAft>
                <a:spcPts val="600"/>
              </a:spcAft>
            </a:pPr>
            <a:r>
              <a:rPr lang="en-US" sz="1600" dirty="0"/>
              <a:t>This is often neglected with the blind use of 80/20 spits for train/test data or the blind use of 10-fold cross-validation, even on datasets where the size of 1/10th of the available data may not be a suitable representative of observations from the problem domain.</a:t>
            </a:r>
          </a:p>
          <a:p>
            <a:pPr>
              <a:spcAft>
                <a:spcPts val="600"/>
              </a:spcAft>
            </a:pPr>
            <a:r>
              <a:rPr lang="en-US" sz="1800" b="1" dirty="0"/>
              <a:t>Model skill evaluation</a:t>
            </a:r>
            <a:r>
              <a:rPr lang="en-US" sz="1800" dirty="0"/>
              <a:t>: </a:t>
            </a:r>
          </a:p>
          <a:p>
            <a:pPr lvl="1">
              <a:spcAft>
                <a:spcPts val="600"/>
              </a:spcAft>
            </a:pPr>
            <a:r>
              <a:rPr lang="en-US" sz="1600" dirty="0"/>
              <a:t>Consider the law of large numbers when presenting the estimated skill of a model on unseen data. </a:t>
            </a:r>
          </a:p>
          <a:p>
            <a:pPr lvl="1">
              <a:spcAft>
                <a:spcPts val="600"/>
              </a:spcAft>
            </a:pPr>
            <a:r>
              <a:rPr lang="en-US" sz="1600" dirty="0"/>
              <a:t>It provides a defense for not simply reporting or proceeding with a model based on a skill score from a single train/test evaluation. </a:t>
            </a:r>
          </a:p>
          <a:p>
            <a:pPr lvl="1">
              <a:spcAft>
                <a:spcPts val="600"/>
              </a:spcAft>
            </a:pPr>
            <a:r>
              <a:rPr lang="en-US" sz="1600" dirty="0"/>
              <a:t>It highlights the need to develop a sample of multiple independent (or close to independent) evaluations of a given model such that the mean reported skill from the sample is an accurate enough estimate of population mean.</a:t>
            </a:r>
          </a:p>
          <a:p>
            <a:pPr lvl="1">
              <a:spcAft>
                <a:spcPts val="600"/>
              </a:spcAft>
            </a:pPr>
            <a:endParaRPr lang="en-US" sz="1600" dirty="0"/>
          </a:p>
          <a:p>
            <a:endParaRPr lang="it-IT" dirty="0"/>
          </a:p>
        </p:txBody>
      </p:sp>
    </p:spTree>
    <p:extLst>
      <p:ext uri="{BB962C8B-B14F-4D97-AF65-F5344CB8AC3E}">
        <p14:creationId xmlns:p14="http://schemas.microsoft.com/office/powerpoint/2010/main" val="224276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000" dirty="0">
                <a:ea typeface="Tahoma" panose="020B0604030504040204" pitchFamily="34" charset="0"/>
                <a:cs typeface="Tahoma" panose="020B0604030504040204" pitchFamily="34" charset="0"/>
              </a:rPr>
              <a:t>The central limit theorem</a:t>
            </a:r>
            <a:endParaRPr lang="it-IT" sz="2000" dirty="0"/>
          </a:p>
        </p:txBody>
      </p:sp>
      <p:sp>
        <p:nvSpPr>
          <p:cNvPr id="3" name="Segnaposto contenuto 2"/>
          <p:cNvSpPr>
            <a:spLocks noGrp="1"/>
          </p:cNvSpPr>
          <p:nvPr>
            <p:ph idx="1"/>
          </p:nvPr>
        </p:nvSpPr>
        <p:spPr/>
        <p:txBody>
          <a:bodyPr>
            <a:normAutofit/>
          </a:bodyPr>
          <a:lstStyle/>
          <a:p>
            <a:pPr>
              <a:spcAft>
                <a:spcPts val="600"/>
              </a:spcAft>
            </a:pPr>
            <a:r>
              <a:rPr lang="en-US" sz="1800" dirty="0"/>
              <a:t>The central limit theorem describes the shape of the distribution of sample means as a Gaussian or Normal distribution</a:t>
            </a:r>
          </a:p>
          <a:p>
            <a:pPr>
              <a:spcAft>
                <a:spcPts val="600"/>
              </a:spcAft>
            </a:pPr>
            <a:r>
              <a:rPr lang="en-US" sz="1800" dirty="0"/>
              <a:t>The theorem states that as the size of the sample increases, the distribution of the mean across multiple samples will approximate a Gaussian distribution.</a:t>
            </a:r>
          </a:p>
          <a:p>
            <a:pPr>
              <a:spcAft>
                <a:spcPts val="600"/>
              </a:spcAft>
            </a:pPr>
            <a:r>
              <a:rPr lang="en-US" sz="1800" dirty="0"/>
              <a:t>It demonstrates that the distribution of errors from estimating the population mean fit a normal distribution. </a:t>
            </a:r>
          </a:p>
          <a:p>
            <a:pPr>
              <a:spcAft>
                <a:spcPts val="600"/>
              </a:spcAft>
            </a:pPr>
            <a:r>
              <a:rPr lang="en-US" sz="1800" dirty="0"/>
              <a:t>This estimate of the Gaussian distribution will be more accurate as the size of the samples drawn from the population is increased. This means that if we use our knowledge of the Gaussian distribution in general to start making inferences about the means of samples drawn from a population, that these inferences will become more useful as we increase our sample size.</a:t>
            </a:r>
          </a:p>
          <a:p>
            <a:pPr>
              <a:spcAft>
                <a:spcPts val="600"/>
              </a:spcAft>
            </a:pPr>
            <a:r>
              <a:rPr lang="en-US" sz="1800" dirty="0"/>
              <a:t>The central limit theorem does not state anything about a single sample mean(like law of large numbers); instead, it is broader and states something about the shape or the distribution of sample means.</a:t>
            </a:r>
          </a:p>
          <a:p>
            <a:endParaRPr lang="it-IT" sz="1800" dirty="0"/>
          </a:p>
        </p:txBody>
      </p:sp>
    </p:spTree>
    <p:extLst>
      <p:ext uri="{BB962C8B-B14F-4D97-AF65-F5344CB8AC3E}">
        <p14:creationId xmlns:p14="http://schemas.microsoft.com/office/powerpoint/2010/main" val="1226812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5F7E5E-0E54-FF45-A6F2-AB63D8362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333" y="439386"/>
            <a:ext cx="10209019" cy="5148263"/>
          </a:xfrm>
        </p:spPr>
      </p:pic>
      <p:sp>
        <p:nvSpPr>
          <p:cNvPr id="6" name="TextBox 5">
            <a:extLst>
              <a:ext uri="{FF2B5EF4-FFF2-40B4-BE49-F238E27FC236}">
                <a16:creationId xmlns:a16="http://schemas.microsoft.com/office/drawing/2014/main" id="{08B065F1-A224-EE4E-95C3-0BBE66EC6F65}"/>
              </a:ext>
            </a:extLst>
          </p:cNvPr>
          <p:cNvSpPr txBox="1"/>
          <p:nvPr/>
        </p:nvSpPr>
        <p:spPr>
          <a:xfrm>
            <a:off x="3671980" y="5723906"/>
            <a:ext cx="5173724" cy="369332"/>
          </a:xfrm>
          <a:prstGeom prst="rect">
            <a:avLst/>
          </a:prstGeom>
          <a:noFill/>
        </p:spPr>
        <p:txBody>
          <a:bodyPr wrap="none" rtlCol="0">
            <a:spAutoFit/>
          </a:bodyPr>
          <a:lstStyle/>
          <a:p>
            <a:r>
              <a:rPr lang="it-IT" dirty="0"/>
              <a:t>Image </a:t>
            </a:r>
            <a:r>
              <a:rPr lang="it-IT" dirty="0" err="1"/>
              <a:t>Credits</a:t>
            </a:r>
            <a:r>
              <a:rPr lang="it-IT" dirty="0"/>
              <a:t>: </a:t>
            </a:r>
            <a:r>
              <a:rPr lang="it-IT" dirty="0" err="1"/>
              <a:t>Casey</a:t>
            </a:r>
            <a:r>
              <a:rPr lang="it-IT" dirty="0"/>
              <a:t> </a:t>
            </a:r>
            <a:r>
              <a:rPr lang="it-IT" dirty="0" err="1"/>
              <a:t>Dunn</a:t>
            </a:r>
            <a:r>
              <a:rPr lang="it-IT" dirty="0"/>
              <a:t> &amp; Creature Cast on </a:t>
            </a:r>
            <a:r>
              <a:rPr lang="it-IT" dirty="0">
                <a:hlinkClick r:id="rId3"/>
              </a:rPr>
              <a:t>Vimeo</a:t>
            </a:r>
            <a:endParaRPr lang="en-GB" dirty="0"/>
          </a:p>
        </p:txBody>
      </p:sp>
    </p:spTree>
    <p:extLst>
      <p:ext uri="{BB962C8B-B14F-4D97-AF65-F5344CB8AC3E}">
        <p14:creationId xmlns:p14="http://schemas.microsoft.com/office/powerpoint/2010/main" val="2807325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1024288"/>
          </a:xfrm>
        </p:spPr>
        <p:txBody>
          <a:bodyPr>
            <a:normAutofit/>
          </a:bodyPr>
          <a:lstStyle/>
          <a:p>
            <a:r>
              <a:rPr lang="en-US" sz="3000" dirty="0">
                <a:ea typeface="Tahoma" panose="020B0604030504040204" pitchFamily="34" charset="0"/>
                <a:cs typeface="Tahoma" panose="020B0604030504040204" pitchFamily="34" charset="0"/>
              </a:rPr>
              <a:t>The central limit theorem </a:t>
            </a:r>
            <a:r>
              <a:rPr lang="en-US" sz="2000" dirty="0">
                <a:ea typeface="Tahoma" panose="020B0604030504040204" pitchFamily="34" charset="0"/>
                <a:cs typeface="Tahoma" panose="020B0604030504040204" pitchFamily="34" charset="0"/>
              </a:rPr>
              <a:t>(Implications in Machine Learning)</a:t>
            </a:r>
            <a:endParaRPr lang="it-IT" sz="2000" dirty="0"/>
          </a:p>
        </p:txBody>
      </p:sp>
      <p:sp>
        <p:nvSpPr>
          <p:cNvPr id="3" name="Segnaposto contenuto 2"/>
          <p:cNvSpPr>
            <a:spLocks noGrp="1"/>
          </p:cNvSpPr>
          <p:nvPr>
            <p:ph idx="1"/>
          </p:nvPr>
        </p:nvSpPr>
        <p:spPr>
          <a:xfrm>
            <a:off x="838200" y="1588119"/>
            <a:ext cx="10515600" cy="4351338"/>
          </a:xfrm>
        </p:spPr>
        <p:txBody>
          <a:bodyPr>
            <a:normAutofit/>
          </a:bodyPr>
          <a:lstStyle/>
          <a:p>
            <a:pPr>
              <a:spcAft>
                <a:spcPts val="600"/>
              </a:spcAft>
            </a:pPr>
            <a:r>
              <a:rPr lang="en-US" sz="1800" dirty="0"/>
              <a:t>The central limit theorem has important implications in applied machine learning. The theorem does inform the solution to linear algorithms such as linear regression, but not exotic methods like artificial neural networks that are solved using numerical optimization methods.</a:t>
            </a:r>
          </a:p>
          <a:p>
            <a:pPr>
              <a:spcAft>
                <a:spcPts val="600"/>
              </a:spcAft>
            </a:pPr>
            <a:r>
              <a:rPr lang="en-US" sz="1800" b="1" dirty="0"/>
              <a:t>Significance Tests</a:t>
            </a:r>
            <a:r>
              <a:rPr lang="en-US" sz="1800" dirty="0"/>
              <a:t>:</a:t>
            </a:r>
          </a:p>
          <a:p>
            <a:pPr lvl="1">
              <a:spcAft>
                <a:spcPts val="600"/>
              </a:spcAft>
            </a:pPr>
            <a:r>
              <a:rPr lang="en-US" sz="1600" dirty="0"/>
              <a:t> In order to make inferences about the skill of a model compared to the skill of another model, we must use tools such as statistical significance tests. </a:t>
            </a:r>
          </a:p>
          <a:p>
            <a:pPr lvl="1">
              <a:spcAft>
                <a:spcPts val="600"/>
              </a:spcAft>
            </a:pPr>
            <a:r>
              <a:rPr lang="en-US" sz="1600" dirty="0"/>
              <a:t>These tools estimate the likelihood that the two samples of model skill scores were drawn from the same or a different unknown underlying distribution of model skill scores. </a:t>
            </a:r>
          </a:p>
          <a:p>
            <a:pPr lvl="1">
              <a:spcAft>
                <a:spcPts val="600"/>
              </a:spcAft>
            </a:pPr>
            <a:r>
              <a:rPr lang="en-US" sz="1600" dirty="0"/>
              <a:t>If it looks like the samples were drawn from the same population, then no difference between the models skill is assumed, and any actual differences are due to statistical noise. </a:t>
            </a:r>
          </a:p>
          <a:p>
            <a:pPr lvl="1">
              <a:spcAft>
                <a:spcPts val="600"/>
              </a:spcAft>
            </a:pPr>
            <a:r>
              <a:rPr lang="en-US" sz="1600" dirty="0"/>
              <a:t>The ability to make inference claims like this is due to the central limit theorem and our knowledge of the Gaussian distribution and how likely the two sample means are to be a part of the same Gaussian distribution of sample means. </a:t>
            </a:r>
            <a:endParaRPr lang="it-IT" sz="1600" dirty="0"/>
          </a:p>
        </p:txBody>
      </p:sp>
    </p:spTree>
    <p:extLst>
      <p:ext uri="{BB962C8B-B14F-4D97-AF65-F5344CB8AC3E}">
        <p14:creationId xmlns:p14="http://schemas.microsoft.com/office/powerpoint/2010/main" val="118193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198871"/>
            <a:ext cx="10515600" cy="1325563"/>
          </a:xfrm>
        </p:spPr>
        <p:txBody>
          <a:bodyPr>
            <a:normAutofit/>
          </a:bodyPr>
          <a:lstStyle/>
          <a:p>
            <a:r>
              <a:rPr lang="en-US" sz="3000" dirty="0">
                <a:ea typeface="Tahoma" panose="020B0604030504040204" pitchFamily="34" charset="0"/>
                <a:cs typeface="Tahoma" panose="020B0604030504040204" pitchFamily="34" charset="0"/>
              </a:rPr>
              <a:t>The central limit theorem </a:t>
            </a:r>
            <a:r>
              <a:rPr lang="en-US" sz="2000" dirty="0">
                <a:ea typeface="Tahoma" panose="020B0604030504040204" pitchFamily="34" charset="0"/>
                <a:cs typeface="Tahoma" panose="020B0604030504040204" pitchFamily="34" charset="0"/>
              </a:rPr>
              <a:t>(Implications in Machine Learning)</a:t>
            </a:r>
            <a:endParaRPr lang="it-IT" sz="2000" dirty="0"/>
          </a:p>
        </p:txBody>
      </p:sp>
      <p:sp>
        <p:nvSpPr>
          <p:cNvPr id="3" name="Segnaposto contenuto 2"/>
          <p:cNvSpPr>
            <a:spLocks noGrp="1"/>
          </p:cNvSpPr>
          <p:nvPr>
            <p:ph idx="1"/>
          </p:nvPr>
        </p:nvSpPr>
        <p:spPr/>
        <p:txBody>
          <a:bodyPr>
            <a:normAutofit/>
          </a:bodyPr>
          <a:lstStyle/>
          <a:p>
            <a:pPr>
              <a:spcAft>
                <a:spcPts val="600"/>
              </a:spcAft>
            </a:pPr>
            <a:r>
              <a:rPr lang="en-US" sz="1800" b="1" dirty="0"/>
              <a:t>Confidence Intervals</a:t>
            </a:r>
            <a:r>
              <a:rPr lang="en-US" sz="1600" dirty="0"/>
              <a:t>:</a:t>
            </a:r>
          </a:p>
          <a:p>
            <a:pPr lvl="1">
              <a:spcAft>
                <a:spcPts val="600"/>
              </a:spcAft>
            </a:pPr>
            <a:r>
              <a:rPr lang="en-US" sz="1600" dirty="0"/>
              <a:t>Once we have trained a final model, we may wish to make an inference about how skillful the model is expected to be in practice.</a:t>
            </a:r>
          </a:p>
          <a:p>
            <a:pPr lvl="1">
              <a:spcAft>
                <a:spcPts val="600"/>
              </a:spcAft>
            </a:pPr>
            <a:r>
              <a:rPr lang="en-US" sz="1600" dirty="0"/>
              <a:t> The presentation of this uncertainty is called a confidence interval. </a:t>
            </a:r>
          </a:p>
          <a:p>
            <a:pPr lvl="1">
              <a:spcAft>
                <a:spcPts val="600"/>
              </a:spcAft>
            </a:pPr>
            <a:r>
              <a:rPr lang="en-US" sz="1600" dirty="0"/>
              <a:t>We can develop multiple independent (or close to independent) evaluations of a model accuracy to result in a population of candidate skill estimates. </a:t>
            </a:r>
          </a:p>
          <a:p>
            <a:pPr lvl="1">
              <a:spcAft>
                <a:spcPts val="600"/>
              </a:spcAft>
            </a:pPr>
            <a:r>
              <a:rPr lang="en-US" sz="1600" dirty="0"/>
              <a:t>The mean of these skill estimates will be an estimate (with error) of the true underlying estimate of the model skill on the problem. </a:t>
            </a:r>
          </a:p>
          <a:p>
            <a:pPr lvl="1">
              <a:spcAft>
                <a:spcPts val="600"/>
              </a:spcAft>
            </a:pPr>
            <a:r>
              <a:rPr lang="en-US" sz="1600" dirty="0"/>
              <a:t>With knowledge that the sample mean will be a part of a Gaussian distribution from the central limit theorem, we can use knowledge of the Gaussian distribution to estimate the likelihood of the sample mean based on the sample size and calculate an interval of desired confidence around the skill of the model.</a:t>
            </a:r>
          </a:p>
          <a:p>
            <a:pPr lvl="1">
              <a:spcAft>
                <a:spcPts val="600"/>
              </a:spcAft>
            </a:pPr>
            <a:endParaRPr lang="it-IT" sz="1600" dirty="0"/>
          </a:p>
        </p:txBody>
      </p:sp>
    </p:spTree>
    <p:extLst>
      <p:ext uri="{BB962C8B-B14F-4D97-AF65-F5344CB8AC3E}">
        <p14:creationId xmlns:p14="http://schemas.microsoft.com/office/powerpoint/2010/main" val="2178120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0123"/>
            <a:ext cx="10515600" cy="905535"/>
          </a:xfrm>
        </p:spPr>
        <p:txBody>
          <a:bodyPr>
            <a:normAutofit/>
          </a:bodyPr>
          <a:lstStyle/>
          <a:p>
            <a:r>
              <a:rPr lang="en-US" sz="3000">
                <a:ea typeface="Tahoma" panose="020B0604030504040204" pitchFamily="34" charset="0"/>
                <a:cs typeface="Tahoma" panose="020B0604030504040204" pitchFamily="34" charset="0"/>
              </a:rPr>
              <a:t>Maximum Likelihood</a:t>
            </a:r>
            <a:endParaRPr lang="it-IT" sz="2000" dirty="0"/>
          </a:p>
        </p:txBody>
      </p:sp>
      <p:sp>
        <p:nvSpPr>
          <p:cNvPr id="3" name="Segnaposto contenuto 2"/>
          <p:cNvSpPr>
            <a:spLocks noGrp="1"/>
          </p:cNvSpPr>
          <p:nvPr>
            <p:ph idx="1"/>
          </p:nvPr>
        </p:nvSpPr>
        <p:spPr>
          <a:xfrm>
            <a:off x="838200" y="1314986"/>
            <a:ext cx="10515600" cy="4351338"/>
          </a:xfrm>
        </p:spPr>
        <p:txBody>
          <a:bodyPr>
            <a:normAutofit/>
          </a:bodyPr>
          <a:lstStyle/>
          <a:p>
            <a:pPr>
              <a:spcAft>
                <a:spcPts val="600"/>
              </a:spcAft>
            </a:pPr>
            <a:r>
              <a:rPr lang="en-US" sz="1800" dirty="0"/>
              <a:t>The goal of maximum likelihood is to </a:t>
            </a:r>
            <a:r>
              <a:rPr lang="en-US" sz="1800" b="1" dirty="0"/>
              <a:t>fit</a:t>
            </a:r>
            <a:r>
              <a:rPr lang="en-US" sz="1800" dirty="0"/>
              <a:t> an </a:t>
            </a:r>
            <a:r>
              <a:rPr lang="en-US" sz="1800" b="1" dirty="0"/>
              <a:t>optimal</a:t>
            </a:r>
            <a:r>
              <a:rPr lang="en-US" sz="1800" dirty="0"/>
              <a:t> statistical distribution to some data. </a:t>
            </a:r>
          </a:p>
          <a:p>
            <a:pPr>
              <a:spcAft>
                <a:spcPts val="600"/>
              </a:spcAft>
            </a:pPr>
            <a:r>
              <a:rPr lang="en-US" sz="1800" dirty="0"/>
              <a:t>This makes the data </a:t>
            </a:r>
            <a:r>
              <a:rPr lang="en-US" sz="1800" b="1" dirty="0"/>
              <a:t>easier</a:t>
            </a:r>
            <a:r>
              <a:rPr lang="en-US" sz="1800" dirty="0"/>
              <a:t> to work with, makes it more general, allows us to see if </a:t>
            </a:r>
            <a:r>
              <a:rPr lang="en-US" sz="1800" b="1" dirty="0"/>
              <a:t>new</a:t>
            </a:r>
            <a:r>
              <a:rPr lang="en-US" sz="1800" dirty="0"/>
              <a:t> data follows the same distribution as the previous data, and lastly, it allows us to classify </a:t>
            </a:r>
            <a:r>
              <a:rPr lang="en-US" sz="1800" b="1" dirty="0"/>
              <a:t>unlabeled</a:t>
            </a:r>
            <a:r>
              <a:rPr lang="en-US" sz="1800" dirty="0"/>
              <a:t> data points.</a:t>
            </a:r>
          </a:p>
          <a:p>
            <a:pPr>
              <a:spcAft>
                <a:spcPts val="600"/>
              </a:spcAft>
            </a:pPr>
            <a:r>
              <a:rPr lang="en-US" sz="1800" dirty="0"/>
              <a:t>The reason you want to fit a distribution to your data is it can be easier to work with and it is also more general – it applies to every experiment of the same type</a:t>
            </a:r>
          </a:p>
          <a:p>
            <a:pPr>
              <a:spcAft>
                <a:spcPts val="600"/>
              </a:spcAft>
            </a:pPr>
            <a:r>
              <a:rPr lang="en-US" sz="1800" dirty="0"/>
              <a:t>To maximize the likelihood of the event of interest in our analysis.</a:t>
            </a:r>
          </a:p>
          <a:p>
            <a:pPr>
              <a:spcAft>
                <a:spcPts val="600"/>
              </a:spcAft>
            </a:pPr>
            <a:r>
              <a:rPr lang="en-US" sz="1800" dirty="0"/>
              <a:t>In everyday conversation, the probability and likelihood mean the same thing. However in statistical analysis, ”likelihood” refers to finding the optimal value for the mean or standard deviation for a distribution given a bunch of observed measurements. This is how we fit a distribution to data    </a:t>
            </a:r>
          </a:p>
          <a:p>
            <a:pPr>
              <a:spcAft>
                <a:spcPts val="600"/>
              </a:spcAft>
            </a:pPr>
            <a:r>
              <a:rPr lang="en-US" sz="1800" dirty="0"/>
              <a:t>MLE (Maximum likelihood estimate) tells us which curve has the highest likelihood of fitting our data.</a:t>
            </a:r>
          </a:p>
        </p:txBody>
      </p:sp>
      <p:pic>
        <p:nvPicPr>
          <p:cNvPr id="5" name="Picture 4">
            <a:extLst>
              <a:ext uri="{FF2B5EF4-FFF2-40B4-BE49-F238E27FC236}">
                <a16:creationId xmlns:a16="http://schemas.microsoft.com/office/drawing/2014/main" id="{10CA454F-CA2C-C647-AA09-361D918EB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195" y="4840349"/>
            <a:ext cx="4035302" cy="2017651"/>
          </a:xfrm>
          <a:prstGeom prst="rect">
            <a:avLst/>
          </a:prstGeom>
        </p:spPr>
      </p:pic>
    </p:spTree>
    <p:extLst>
      <p:ext uri="{BB962C8B-B14F-4D97-AF65-F5344CB8AC3E}">
        <p14:creationId xmlns:p14="http://schemas.microsoft.com/office/powerpoint/2010/main" val="158561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067741" cy="4392612"/>
          </a:xfrm>
        </p:spPr>
        <p:txBody>
          <a:bodyPr/>
          <a:lstStyle/>
          <a:p>
            <a:pPr algn="just"/>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NOTA: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dati sono raccolti su modelli che sono dei veri e propri  formulari completi di domande e risposte, predisposti in modo da ottenere quei dati che interessano ai fini dell'analisi. </a:t>
            </a:r>
          </a:p>
          <a:p>
            <a:pPr algn="just"/>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 rilevazione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dati può essere svolta da enti privati (aziende, società commerciali, studi professionali, ecc.) o pubblici. In Italia, l'organo statistico ufficiale dello Stato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(Istituto Nazionale di Statistica), persona giuridica di diritto pubblico con ordinamento autonomo, sottoposta alla vigilanza della Presidenza del Consiglio dei Ministri e al controllo della Corte dei Conti. </a:t>
            </a:r>
          </a:p>
          <a:p>
            <a:pPr marL="457200" indent="-457200" algn="just">
              <a:buFont typeface="+mj-lt"/>
              <a:buAutoNum type="arabicPeriod" startAt="3"/>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Elaborazione dei dati: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 questa fase i dati rilevati sono sintetizzati allo scopo di ottenere dati più significative. </a:t>
            </a:r>
          </a:p>
          <a:p>
            <a:pPr marL="457200" indent="-457200" algn="just">
              <a:buFont typeface="+mj-lt"/>
              <a:buAutoNum type="arabicPeriod" startAt="3"/>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Presentazione e interpretazione dei dati: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Consiste nella rappresentazione dei dati attraverso tabelle, grafici e indici, e nella spiegazione dei risultati ottenuti dall'intera analisi statistica.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spTree>
    <p:extLst>
      <p:ext uri="{BB962C8B-B14F-4D97-AF65-F5344CB8AC3E}">
        <p14:creationId xmlns:p14="http://schemas.microsoft.com/office/powerpoint/2010/main" val="40844364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4875" y="365125"/>
            <a:ext cx="10515600" cy="1325563"/>
          </a:xfrm>
        </p:spPr>
        <p:txBody>
          <a:bodyPr>
            <a:normAutofit/>
          </a:bodyPr>
          <a:lstStyle/>
          <a:p>
            <a:r>
              <a:rPr lang="en-US" sz="3000" dirty="0"/>
              <a:t>Bayes rule</a:t>
            </a:r>
          </a:p>
        </p:txBody>
      </p:sp>
      <p:pic>
        <p:nvPicPr>
          <p:cNvPr id="5" name="Content Placeholder 4">
            <a:extLst>
              <a:ext uri="{FF2B5EF4-FFF2-40B4-BE49-F238E27FC236}">
                <a16:creationId xmlns:a16="http://schemas.microsoft.com/office/drawing/2014/main" id="{7C5964C0-BC0A-3048-A167-4351F84E7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33297"/>
            <a:ext cx="5033975" cy="1730429"/>
          </a:xfrm>
        </p:spPr>
      </p:pic>
      <p:sp>
        <p:nvSpPr>
          <p:cNvPr id="8" name="TextBox 7">
            <a:extLst>
              <a:ext uri="{FF2B5EF4-FFF2-40B4-BE49-F238E27FC236}">
                <a16:creationId xmlns:a16="http://schemas.microsoft.com/office/drawing/2014/main" id="{F60A9296-2DD0-A443-A133-0A6481A47587}"/>
              </a:ext>
            </a:extLst>
          </p:cNvPr>
          <p:cNvSpPr txBox="1"/>
          <p:nvPr/>
        </p:nvSpPr>
        <p:spPr>
          <a:xfrm>
            <a:off x="4829023" y="797854"/>
            <a:ext cx="54854009" cy="5355312"/>
          </a:xfrm>
          <a:prstGeom prst="rect">
            <a:avLst/>
          </a:prstGeom>
          <a:noFill/>
        </p:spPr>
        <p:txBody>
          <a:bodyPr wrap="square" rtlCol="0">
            <a:spAutoFit/>
          </a:bodyPr>
          <a:lstStyle/>
          <a:p>
            <a:endParaRPr lang="en-GB" dirty="0"/>
          </a:p>
          <a:p>
            <a:endParaRPr lang="en-GB" dirty="0"/>
          </a:p>
          <a:p>
            <a:r>
              <a:rPr lang="en-GB" dirty="0"/>
              <a:t>Here, </a:t>
            </a:r>
          </a:p>
          <a:p>
            <a:endParaRPr lang="en-GB" b="1" dirty="0"/>
          </a:p>
          <a:p>
            <a:r>
              <a:rPr lang="en-GB" b="1" dirty="0"/>
              <a:t>P(A/B) is posterior</a:t>
            </a:r>
            <a:r>
              <a:rPr lang="en-GB" dirty="0"/>
              <a:t> as the </a:t>
            </a:r>
            <a:r>
              <a:rPr lang="en-GB" b="1" dirty="0"/>
              <a:t>conditional probability</a:t>
            </a:r>
            <a:r>
              <a:rPr lang="en-GB" dirty="0"/>
              <a:t> of event A given event B. </a:t>
            </a:r>
          </a:p>
          <a:p>
            <a:endParaRPr lang="en-GB" b="1" dirty="0"/>
          </a:p>
          <a:p>
            <a:r>
              <a:rPr lang="en-GB" b="1" dirty="0"/>
              <a:t>P(A)</a:t>
            </a:r>
            <a:r>
              <a:rPr lang="en-GB" dirty="0"/>
              <a:t> is our </a:t>
            </a:r>
            <a:r>
              <a:rPr lang="en-GB" b="1" dirty="0"/>
              <a:t>prior</a:t>
            </a:r>
            <a:r>
              <a:rPr lang="en-GB" dirty="0"/>
              <a:t>, or the initial </a:t>
            </a:r>
            <a:r>
              <a:rPr lang="en-GB" b="1" dirty="0"/>
              <a:t>belief</a:t>
            </a:r>
            <a:r>
              <a:rPr lang="en-GB" dirty="0"/>
              <a:t> of the probability of event A</a:t>
            </a:r>
          </a:p>
          <a:p>
            <a:endParaRPr lang="en-GB" b="1" dirty="0"/>
          </a:p>
          <a:p>
            <a:r>
              <a:rPr lang="en-GB" b="1" dirty="0"/>
              <a:t>P(B|A)</a:t>
            </a:r>
            <a:r>
              <a:rPr lang="en-GB" dirty="0"/>
              <a:t> is the </a:t>
            </a:r>
            <a:r>
              <a:rPr lang="en-GB" b="1" dirty="0"/>
              <a:t>likelihood</a:t>
            </a:r>
            <a:r>
              <a:rPr lang="en-GB" dirty="0"/>
              <a:t> (also a conditional probability), </a:t>
            </a:r>
          </a:p>
          <a:p>
            <a:r>
              <a:rPr lang="en-GB" dirty="0"/>
              <a:t>which we </a:t>
            </a:r>
            <a:r>
              <a:rPr lang="en-GB" b="1" dirty="0"/>
              <a:t>derive</a:t>
            </a:r>
            <a:r>
              <a:rPr lang="en-GB" dirty="0"/>
              <a:t> from our </a:t>
            </a:r>
            <a:r>
              <a:rPr lang="en-GB" b="1" dirty="0"/>
              <a:t>data</a:t>
            </a:r>
            <a:r>
              <a:rPr lang="en-GB" dirty="0"/>
              <a:t>, and </a:t>
            </a:r>
          </a:p>
          <a:p>
            <a:endParaRPr lang="en-GB" dirty="0"/>
          </a:p>
          <a:p>
            <a:r>
              <a:rPr lang="en-GB" b="1" dirty="0"/>
              <a:t>P(B)</a:t>
            </a:r>
            <a:r>
              <a:rPr lang="en-GB" dirty="0"/>
              <a:t> is a </a:t>
            </a:r>
            <a:r>
              <a:rPr lang="en-GB" b="1" dirty="0"/>
              <a:t>normalization</a:t>
            </a:r>
            <a:r>
              <a:rPr lang="en-GB" dirty="0"/>
              <a:t> constant to make the probability distribution sum to 1. </a:t>
            </a:r>
          </a:p>
          <a:p>
            <a:endParaRPr lang="en-GB" dirty="0"/>
          </a:p>
          <a:p>
            <a:r>
              <a:rPr lang="en-GB" dirty="0"/>
              <a:t>The general form of Bayes’ Rule in statistical language is the </a:t>
            </a:r>
          </a:p>
          <a:p>
            <a:r>
              <a:rPr lang="en-GB" dirty="0"/>
              <a:t>posterior probability equals the likelihood times the prior </a:t>
            </a:r>
          </a:p>
          <a:p>
            <a:r>
              <a:rPr lang="en-GB" dirty="0"/>
              <a:t>divided by the normalization constant. </a:t>
            </a:r>
          </a:p>
          <a:p>
            <a:endParaRPr lang="en-GB" dirty="0"/>
          </a:p>
          <a:p>
            <a:r>
              <a:rPr lang="en-GB" dirty="0"/>
              <a:t>This short equation leads to the entire field of Bayesian Inference,</a:t>
            </a:r>
          </a:p>
          <a:p>
            <a:r>
              <a:rPr lang="en-GB" dirty="0"/>
              <a:t> an effective method for reasoning about the world.</a:t>
            </a:r>
          </a:p>
        </p:txBody>
      </p:sp>
    </p:spTree>
    <p:extLst>
      <p:ext uri="{BB962C8B-B14F-4D97-AF65-F5344CB8AC3E}">
        <p14:creationId xmlns:p14="http://schemas.microsoft.com/office/powerpoint/2010/main" val="19708049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000" dirty="0"/>
              <a:t>Bayesian inference</a:t>
            </a:r>
          </a:p>
        </p:txBody>
      </p:sp>
      <p:pic>
        <p:nvPicPr>
          <p:cNvPr id="5" name="Content Placeholder 4">
            <a:extLst>
              <a:ext uri="{FF2B5EF4-FFF2-40B4-BE49-F238E27FC236}">
                <a16:creationId xmlns:a16="http://schemas.microsoft.com/office/drawing/2014/main" id="{4E4342DA-3852-854A-ACC8-F07C6B426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1210" y="1280783"/>
            <a:ext cx="4969579" cy="5168362"/>
          </a:xfrm>
        </p:spPr>
      </p:pic>
    </p:spTree>
    <p:extLst>
      <p:ext uri="{BB962C8B-B14F-4D97-AF65-F5344CB8AC3E}">
        <p14:creationId xmlns:p14="http://schemas.microsoft.com/office/powerpoint/2010/main" val="7334647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000" dirty="0"/>
              <a:t>Bayesian inference</a:t>
            </a:r>
          </a:p>
        </p:txBody>
      </p:sp>
      <p:sp>
        <p:nvSpPr>
          <p:cNvPr id="3" name="Segnaposto contenuto 2"/>
          <p:cNvSpPr>
            <a:spLocks noGrp="1"/>
          </p:cNvSpPr>
          <p:nvPr>
            <p:ph idx="1"/>
          </p:nvPr>
        </p:nvSpPr>
        <p:spPr/>
        <p:txBody>
          <a:bodyPr>
            <a:normAutofit/>
          </a:bodyPr>
          <a:lstStyle/>
          <a:p>
            <a:r>
              <a:rPr lang="en-US" sz="1800" dirty="0"/>
              <a:t>Bayesian statistics is a mathematical procedure that applies probabilities to statistical problems. It provides people the tools to update their </a:t>
            </a:r>
            <a:r>
              <a:rPr lang="en-US" sz="1800" b="1" dirty="0"/>
              <a:t>beliefs</a:t>
            </a:r>
            <a:r>
              <a:rPr lang="en-US" sz="1800" dirty="0"/>
              <a:t> in the evidence of new data.</a:t>
            </a:r>
          </a:p>
          <a:p>
            <a:r>
              <a:rPr lang="en-US" sz="1800" dirty="0"/>
              <a:t>A Bayesian is one who, vaguely expecting a </a:t>
            </a:r>
            <a:r>
              <a:rPr lang="en-US" sz="1800" b="1" dirty="0"/>
              <a:t>horse</a:t>
            </a:r>
            <a:r>
              <a:rPr lang="en-US" sz="1800" dirty="0"/>
              <a:t>, and catching a glimpse of a </a:t>
            </a:r>
            <a:r>
              <a:rPr lang="en-US" sz="1800" b="1" dirty="0"/>
              <a:t>donkey</a:t>
            </a:r>
            <a:r>
              <a:rPr lang="en-US" sz="1800" dirty="0"/>
              <a:t>, strongly believes he has seen a </a:t>
            </a:r>
            <a:r>
              <a:rPr lang="en-US" sz="1800" b="1" dirty="0"/>
              <a:t>mule</a:t>
            </a:r>
          </a:p>
          <a:p>
            <a:r>
              <a:rPr lang="en-US" sz="1800" dirty="0"/>
              <a:t>The fundamental idea of Bayesian inference is to become “</a:t>
            </a:r>
            <a:r>
              <a:rPr lang="en-US" sz="1800" b="1" dirty="0"/>
              <a:t>less wrong</a:t>
            </a:r>
            <a:r>
              <a:rPr lang="en-US" sz="1800" dirty="0"/>
              <a:t>” with </a:t>
            </a:r>
            <a:r>
              <a:rPr lang="en-US" sz="1800" b="1" dirty="0"/>
              <a:t>more data</a:t>
            </a:r>
            <a:r>
              <a:rPr lang="en-US" sz="1800" dirty="0"/>
              <a:t>.</a:t>
            </a:r>
          </a:p>
          <a:p>
            <a:r>
              <a:rPr lang="en-US" sz="1800" dirty="0"/>
              <a:t>Bayesian data analysis is based on the following two principles: </a:t>
            </a:r>
          </a:p>
          <a:p>
            <a:pPr lvl="1"/>
            <a:r>
              <a:rPr lang="en-US" sz="1400" dirty="0"/>
              <a:t>Probability is interpreted as a measure of uncertainty, whatever the source. Thus, in a Bayesian analysis, it is standard practice to </a:t>
            </a:r>
            <a:r>
              <a:rPr lang="en-US" sz="1400" b="1" dirty="0"/>
              <a:t>assign</a:t>
            </a:r>
            <a:r>
              <a:rPr lang="en-US" sz="1400" dirty="0"/>
              <a:t> probability distributions not only to unseen data, but also to parameters, models, and hypotheses. </a:t>
            </a:r>
          </a:p>
          <a:p>
            <a:pPr lvl="1"/>
            <a:r>
              <a:rPr lang="en-US" sz="1400" b="1" dirty="0"/>
              <a:t>Uncertainty</a:t>
            </a:r>
            <a:r>
              <a:rPr lang="en-US" sz="1400" dirty="0"/>
              <a:t> is quantified both before and after the collection of data and Bayes’ formula is used to update our beliefs in light of the new data.</a:t>
            </a:r>
          </a:p>
          <a:p>
            <a:pPr lvl="1"/>
            <a:endParaRPr lang="en-US" sz="1400" dirty="0"/>
          </a:p>
          <a:p>
            <a:r>
              <a:rPr lang="en-US" sz="1800" dirty="0"/>
              <a:t>Bayesian analysis, a method of statistical inference that allows one to combine </a:t>
            </a:r>
            <a:r>
              <a:rPr lang="en-US" sz="1800" b="1" dirty="0"/>
              <a:t>prior</a:t>
            </a:r>
            <a:r>
              <a:rPr lang="en-US" sz="1800" dirty="0"/>
              <a:t> information about a </a:t>
            </a:r>
            <a:r>
              <a:rPr lang="en-US" sz="1800" b="1" dirty="0"/>
              <a:t>population</a:t>
            </a:r>
            <a:r>
              <a:rPr lang="en-US" sz="1800" dirty="0"/>
              <a:t> parameter with </a:t>
            </a:r>
            <a:r>
              <a:rPr lang="en-US" sz="1800" b="1" dirty="0"/>
              <a:t>evidence</a:t>
            </a:r>
            <a:r>
              <a:rPr lang="en-US" sz="1800" dirty="0"/>
              <a:t> from information contained in a sample to </a:t>
            </a:r>
            <a:r>
              <a:rPr lang="en-US" sz="1800" b="1" dirty="0"/>
              <a:t>guide</a:t>
            </a:r>
            <a:r>
              <a:rPr lang="en-US" sz="1800" dirty="0"/>
              <a:t> the statistical inference process</a:t>
            </a:r>
          </a:p>
        </p:txBody>
      </p:sp>
    </p:spTree>
    <p:extLst>
      <p:ext uri="{BB962C8B-B14F-4D97-AF65-F5344CB8AC3E}">
        <p14:creationId xmlns:p14="http://schemas.microsoft.com/office/powerpoint/2010/main" val="19254985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000" dirty="0"/>
              <a:t>Bayes theorem in Machine learning</a:t>
            </a:r>
          </a:p>
        </p:txBody>
      </p:sp>
      <p:sp>
        <p:nvSpPr>
          <p:cNvPr id="3" name="Segnaposto contenuto 2"/>
          <p:cNvSpPr>
            <a:spLocks noGrp="1"/>
          </p:cNvSpPr>
          <p:nvPr>
            <p:ph idx="1"/>
          </p:nvPr>
        </p:nvSpPr>
        <p:spPr/>
        <p:txBody>
          <a:bodyPr>
            <a:normAutofit/>
          </a:bodyPr>
          <a:lstStyle/>
          <a:p>
            <a:r>
              <a:rPr lang="en-US" sz="1800" dirty="0"/>
              <a:t>Bayes’ theorem can be used in both regression, and classification.</a:t>
            </a:r>
          </a:p>
          <a:p>
            <a:r>
              <a:rPr lang="en-US" sz="1800" dirty="0"/>
              <a:t>Generally, in Supervised Machine Learning, when we want to train a model the main building blocks are </a:t>
            </a:r>
          </a:p>
          <a:p>
            <a:pPr lvl="1"/>
            <a:r>
              <a:rPr lang="en-US" sz="1600" dirty="0"/>
              <a:t>a set of data points that contain </a:t>
            </a:r>
            <a:r>
              <a:rPr lang="en-US" sz="1600" b="1" dirty="0"/>
              <a:t>features</a:t>
            </a:r>
            <a:r>
              <a:rPr lang="en-US" sz="1600" dirty="0"/>
              <a:t> (the attributes that define such data points),</a:t>
            </a:r>
          </a:p>
          <a:p>
            <a:pPr lvl="1"/>
            <a:r>
              <a:rPr lang="en-US" sz="1600" dirty="0"/>
              <a:t>the </a:t>
            </a:r>
            <a:r>
              <a:rPr lang="en-US" sz="1600" b="1" dirty="0"/>
              <a:t>labels</a:t>
            </a:r>
            <a:r>
              <a:rPr lang="en-US" sz="1600" dirty="0"/>
              <a:t> of such data point (the numeric or categorical tag which we later want to predict on new data points), and </a:t>
            </a:r>
          </a:p>
          <a:p>
            <a:pPr lvl="1"/>
            <a:r>
              <a:rPr lang="en-US" sz="1600" dirty="0"/>
              <a:t>a </a:t>
            </a:r>
            <a:r>
              <a:rPr lang="en-US" sz="1600" b="1" dirty="0"/>
              <a:t>hypothesis</a:t>
            </a:r>
            <a:r>
              <a:rPr lang="en-US" sz="1600" dirty="0"/>
              <a:t> function or model that links such features with their corresponding labels. </a:t>
            </a:r>
          </a:p>
          <a:p>
            <a:pPr lvl="1"/>
            <a:r>
              <a:rPr lang="en-US" sz="1600" dirty="0"/>
              <a:t>We also have a </a:t>
            </a:r>
            <a:r>
              <a:rPr lang="en-US" sz="1600" b="1" dirty="0"/>
              <a:t>loss</a:t>
            </a:r>
            <a:r>
              <a:rPr lang="en-US" sz="1600" dirty="0"/>
              <a:t> function, which is the difference </a:t>
            </a:r>
            <a:r>
              <a:rPr lang="en-US" sz="1600" b="1" dirty="0"/>
              <a:t>between</a:t>
            </a:r>
            <a:r>
              <a:rPr lang="en-US" sz="1600" dirty="0"/>
              <a:t> the predictions of the model and the real labels which we want to reduce to achieve the best possible results.</a:t>
            </a:r>
          </a:p>
        </p:txBody>
      </p:sp>
      <p:pic>
        <p:nvPicPr>
          <p:cNvPr id="4" name="Content Placeholder 4">
            <a:extLst>
              <a:ext uri="{FF2B5EF4-FFF2-40B4-BE49-F238E27FC236}">
                <a16:creationId xmlns:a16="http://schemas.microsoft.com/office/drawing/2014/main" id="{5FC32E6D-D26E-684B-AA01-9D74CBA4D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244" y="4001294"/>
            <a:ext cx="2897579" cy="2831724"/>
          </a:xfrm>
          <a:prstGeom prst="rect">
            <a:avLst/>
          </a:prstGeom>
        </p:spPr>
      </p:pic>
    </p:spTree>
    <p:extLst>
      <p:ext uri="{BB962C8B-B14F-4D97-AF65-F5344CB8AC3E}">
        <p14:creationId xmlns:p14="http://schemas.microsoft.com/office/powerpoint/2010/main" val="2337950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000" dirty="0"/>
              <a:t>Bayes theorem in Machine learning</a:t>
            </a:r>
          </a:p>
        </p:txBody>
      </p:sp>
      <p:sp>
        <p:nvSpPr>
          <p:cNvPr id="7" name="Content Placeholder 6">
            <a:extLst>
              <a:ext uri="{FF2B5EF4-FFF2-40B4-BE49-F238E27FC236}">
                <a16:creationId xmlns:a16="http://schemas.microsoft.com/office/drawing/2014/main" id="{AD0433A9-8AD1-3C44-AE8A-664F8CD55EFF}"/>
              </a:ext>
            </a:extLst>
          </p:cNvPr>
          <p:cNvSpPr>
            <a:spLocks noGrp="1"/>
          </p:cNvSpPr>
          <p:nvPr>
            <p:ph idx="1"/>
          </p:nvPr>
        </p:nvSpPr>
        <p:spPr/>
        <p:txBody>
          <a:bodyPr/>
          <a:lstStyle/>
          <a:p>
            <a:r>
              <a:rPr lang="en-US" sz="1800" b="1" dirty="0"/>
              <a:t>Regression:</a:t>
            </a:r>
          </a:p>
          <a:p>
            <a:pPr marL="457200" lvl="1" indent="0">
              <a:buNone/>
            </a:pPr>
            <a:r>
              <a:rPr lang="en-US" sz="1600" b="1" dirty="0"/>
              <a:t>Using frequentist approach</a:t>
            </a:r>
            <a:r>
              <a:rPr lang="en-US" sz="1400" b="1" dirty="0"/>
              <a:t>  - </a:t>
            </a:r>
          </a:p>
          <a:p>
            <a:pPr lvl="1"/>
            <a:endParaRPr lang="en-US" sz="1400" b="1" dirty="0"/>
          </a:p>
          <a:p>
            <a:pPr lvl="1"/>
            <a:endParaRPr lang="en-US" sz="1400" b="1" dirty="0"/>
          </a:p>
          <a:p>
            <a:pPr lvl="1"/>
            <a:endParaRPr lang="en-US" sz="1400" b="1" dirty="0"/>
          </a:p>
          <a:p>
            <a:pPr lvl="1"/>
            <a:endParaRPr lang="en-US" sz="1400" b="1" dirty="0"/>
          </a:p>
          <a:p>
            <a:pPr lvl="1"/>
            <a:endParaRPr lang="en-US" sz="1400" b="1" dirty="0"/>
          </a:p>
          <a:p>
            <a:pPr lvl="1"/>
            <a:r>
              <a:rPr lang="en-US" sz="1400" dirty="0"/>
              <a:t>After having trained the model with the available data we would get a value for both of the </a:t>
            </a:r>
            <a:r>
              <a:rPr lang="el-GR" sz="1400" dirty="0"/>
              <a:t>θ</a:t>
            </a:r>
            <a:r>
              <a:rPr lang="en-US" sz="1400" dirty="0"/>
              <a:t>s. This training can be performed by using an iterative process like gradient descent or another probabilistic method like Maximum Likelihood. In any way, we would just have ONE single value for each one of the parameters.</a:t>
            </a:r>
          </a:p>
          <a:p>
            <a:pPr lvl="1"/>
            <a:endParaRPr lang="en-US" sz="1400" b="1" dirty="0"/>
          </a:p>
          <a:p>
            <a:pPr marL="457200" lvl="1" indent="0">
              <a:buNone/>
            </a:pPr>
            <a:r>
              <a:rPr lang="en-US" sz="1400" b="1" dirty="0"/>
              <a:t>Using Bayes approach – </a:t>
            </a:r>
          </a:p>
          <a:p>
            <a:pPr lvl="1"/>
            <a:r>
              <a:rPr lang="en-US" sz="1400" dirty="0"/>
              <a:t>When we use Bayes’ theorem for regression, instead of thinking of the parameters (the </a:t>
            </a:r>
            <a:r>
              <a:rPr lang="el-GR" sz="1400" dirty="0"/>
              <a:t>θ</a:t>
            </a:r>
            <a:r>
              <a:rPr lang="en-US" sz="1400" dirty="0"/>
              <a:t>s) of the model as having a single, unique value, we represent them as parameters having a certain </a:t>
            </a:r>
            <a:r>
              <a:rPr lang="en-US" sz="1400" b="1" dirty="0"/>
              <a:t>distribution</a:t>
            </a:r>
            <a:r>
              <a:rPr lang="en-US" sz="1400" dirty="0"/>
              <a:t>: the </a:t>
            </a:r>
            <a:r>
              <a:rPr lang="en-US" sz="1400" b="1" dirty="0"/>
              <a:t>prior</a:t>
            </a:r>
            <a:r>
              <a:rPr lang="en-US" sz="1400" dirty="0"/>
              <a:t> distribution of the </a:t>
            </a:r>
            <a:r>
              <a:rPr lang="en-US" sz="1400" b="1" dirty="0"/>
              <a:t>parameters</a:t>
            </a:r>
            <a:r>
              <a:rPr lang="en-US" sz="1400" dirty="0"/>
              <a:t>. </a:t>
            </a:r>
          </a:p>
          <a:p>
            <a:pPr lvl="1"/>
            <a:r>
              <a:rPr lang="en-US" sz="1400" dirty="0"/>
              <a:t>What this means is that our parameter set (the </a:t>
            </a:r>
            <a:r>
              <a:rPr lang="el-GR" sz="1400" dirty="0"/>
              <a:t>θ</a:t>
            </a:r>
            <a:r>
              <a:rPr lang="en-US" sz="1400" dirty="0"/>
              <a:t>s of our model) is </a:t>
            </a:r>
            <a:r>
              <a:rPr lang="en-US" sz="1400" b="1" dirty="0"/>
              <a:t>not constant</a:t>
            </a:r>
            <a:r>
              <a:rPr lang="en-US" sz="1400" dirty="0"/>
              <a:t>, but instead has its own </a:t>
            </a:r>
            <a:r>
              <a:rPr lang="en-US" sz="1400" b="1" dirty="0"/>
              <a:t>distribution</a:t>
            </a:r>
            <a:r>
              <a:rPr lang="en-US" sz="1400" dirty="0"/>
              <a:t>. Based on previous knowledge (from experts for example, or from other works) we make a first hypothesis about the distribution of the parameters of our model. Then as we train our models with more data, this distribution gets updated and grows more </a:t>
            </a:r>
            <a:r>
              <a:rPr lang="en-US" sz="1400" b="1" dirty="0"/>
              <a:t>exact</a:t>
            </a:r>
            <a:r>
              <a:rPr lang="en-US" sz="1400" dirty="0"/>
              <a:t> (in practice the </a:t>
            </a:r>
            <a:r>
              <a:rPr lang="en-US" sz="1400" b="1" dirty="0"/>
              <a:t>variance</a:t>
            </a:r>
            <a:r>
              <a:rPr lang="en-US" sz="1400" dirty="0"/>
              <a:t> gets </a:t>
            </a:r>
            <a:r>
              <a:rPr lang="en-US" sz="1400" b="1" dirty="0"/>
              <a:t>smaller</a:t>
            </a:r>
            <a:r>
              <a:rPr lang="en-US" sz="1400" dirty="0"/>
              <a:t>)</a:t>
            </a:r>
          </a:p>
          <a:p>
            <a:pPr lvl="1"/>
            <a:endParaRPr lang="en-US" dirty="0"/>
          </a:p>
        </p:txBody>
      </p:sp>
      <p:pic>
        <p:nvPicPr>
          <p:cNvPr id="9" name="Picture 8">
            <a:extLst>
              <a:ext uri="{FF2B5EF4-FFF2-40B4-BE49-F238E27FC236}">
                <a16:creationId xmlns:a16="http://schemas.microsoft.com/office/drawing/2014/main" id="{A5D140EB-5CF7-0B43-9784-C5FD2B1CF5C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749972" y="2443655"/>
            <a:ext cx="3348238" cy="1048187"/>
          </a:xfrm>
          <a:prstGeom prst="rect">
            <a:avLst/>
          </a:prstGeom>
        </p:spPr>
      </p:pic>
    </p:spTree>
    <p:extLst>
      <p:ext uri="{BB962C8B-B14F-4D97-AF65-F5344CB8AC3E}">
        <p14:creationId xmlns:p14="http://schemas.microsoft.com/office/powerpoint/2010/main" val="25100822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000" dirty="0"/>
              <a:t>References and further reading</a:t>
            </a:r>
          </a:p>
        </p:txBody>
      </p:sp>
      <p:sp>
        <p:nvSpPr>
          <p:cNvPr id="3" name="Segnaposto contenuto 2"/>
          <p:cNvSpPr>
            <a:spLocks noGrp="1"/>
          </p:cNvSpPr>
          <p:nvPr>
            <p:ph idx="1"/>
          </p:nvPr>
        </p:nvSpPr>
        <p:spPr/>
        <p:txBody>
          <a:bodyPr>
            <a:normAutofit/>
          </a:bodyPr>
          <a:lstStyle/>
          <a:p>
            <a:r>
              <a:rPr lang="it-IT" sz="1800" dirty="0">
                <a:solidFill>
                  <a:schemeClr val="tx1">
                    <a:lumMod val="95000"/>
                    <a:lumOff val="5000"/>
                  </a:schemeClr>
                </a:solidFill>
                <a:hlinkClick r:id="rId2"/>
              </a:rPr>
              <a:t>http://www.deeplearningbook.org/</a:t>
            </a:r>
            <a:endParaRPr lang="it-IT" sz="1800" dirty="0">
              <a:solidFill>
                <a:schemeClr val="tx1">
                  <a:lumMod val="95000"/>
                  <a:lumOff val="5000"/>
                </a:schemeClr>
              </a:solidFill>
            </a:endParaRPr>
          </a:p>
          <a:p>
            <a:r>
              <a:rPr lang="it-IT" sz="1800" dirty="0">
                <a:solidFill>
                  <a:schemeClr val="tx1">
                    <a:lumMod val="95000"/>
                    <a:lumOff val="5000"/>
                  </a:schemeClr>
                </a:solidFill>
                <a:hlinkClick r:id="rId3"/>
              </a:rPr>
              <a:t>https://deepai.org/machine-learning-glossary-and-terms/probability-density-function</a:t>
            </a:r>
            <a:endParaRPr lang="it-IT" sz="1800" dirty="0">
              <a:solidFill>
                <a:schemeClr val="tx1">
                  <a:lumMod val="95000"/>
                  <a:lumOff val="5000"/>
                </a:schemeClr>
              </a:solidFill>
              <a:hlinkClick r:id="rId4"/>
            </a:endParaRPr>
          </a:p>
          <a:p>
            <a:r>
              <a:rPr lang="it-IT" sz="1800" dirty="0">
                <a:solidFill>
                  <a:schemeClr val="tx1">
                    <a:lumMod val="95000"/>
                    <a:lumOff val="5000"/>
                  </a:schemeClr>
                </a:solidFill>
                <a:hlinkClick r:id="rId4"/>
              </a:rPr>
              <a:t>https://towardsdatascience.com/an-intuitive-real-life-example-of-a-binomial-distribution-and-how-to-simulate-it-in-r-d72367fbc0fa</a:t>
            </a:r>
            <a:endParaRPr lang="it-IT" sz="1800" dirty="0">
              <a:solidFill>
                <a:schemeClr val="tx1">
                  <a:lumMod val="95000"/>
                  <a:lumOff val="5000"/>
                </a:schemeClr>
              </a:solidFill>
            </a:endParaRPr>
          </a:p>
          <a:p>
            <a:r>
              <a:rPr lang="it-IT" sz="1800" dirty="0">
                <a:solidFill>
                  <a:schemeClr val="tx1">
                    <a:lumMod val="95000"/>
                    <a:lumOff val="5000"/>
                  </a:schemeClr>
                </a:solidFill>
                <a:hlinkClick r:id="rId5"/>
              </a:rPr>
              <a:t>https://towardsdatascience.com/bayes-rule-applied-75965e4482ff</a:t>
            </a:r>
            <a:endParaRPr lang="it-IT" sz="1800" dirty="0">
              <a:solidFill>
                <a:schemeClr val="tx1">
                  <a:lumMod val="95000"/>
                  <a:lumOff val="5000"/>
                </a:schemeClr>
              </a:solidFill>
            </a:endParaRPr>
          </a:p>
          <a:p>
            <a:r>
              <a:rPr lang="it-IT" sz="1800" dirty="0">
                <a:solidFill>
                  <a:schemeClr val="tx1">
                    <a:lumMod val="95000"/>
                    <a:lumOff val="5000"/>
                  </a:schemeClr>
                </a:solidFill>
                <a:hlinkClick r:id="rId6"/>
              </a:rPr>
              <a:t>https://towardsdatascience.com/central-limit-theorem-in-action-1d4832599b7f</a:t>
            </a:r>
            <a:endParaRPr lang="it-IT" sz="1800" dirty="0">
              <a:solidFill>
                <a:schemeClr val="tx1">
                  <a:lumMod val="95000"/>
                  <a:lumOff val="5000"/>
                </a:schemeClr>
              </a:solidFill>
            </a:endParaRPr>
          </a:p>
          <a:p>
            <a:r>
              <a:rPr lang="it-IT" sz="1800" dirty="0">
                <a:solidFill>
                  <a:schemeClr val="tx1">
                    <a:lumMod val="95000"/>
                    <a:lumOff val="5000"/>
                  </a:schemeClr>
                </a:solidFill>
                <a:hlinkClick r:id="rId7"/>
              </a:rPr>
              <a:t>https://en.wikipedia.org/wiki/List_of_probability_distributions</a:t>
            </a:r>
            <a:endParaRPr lang="it-IT" sz="1800" dirty="0">
              <a:solidFill>
                <a:schemeClr val="tx1">
                  <a:lumMod val="95000"/>
                  <a:lumOff val="5000"/>
                </a:schemeClr>
              </a:solidFill>
            </a:endParaRPr>
          </a:p>
          <a:p>
            <a:r>
              <a:rPr lang="it-IT" sz="1800" dirty="0">
                <a:solidFill>
                  <a:schemeClr val="tx1">
                    <a:lumMod val="95000"/>
                    <a:lumOff val="5000"/>
                  </a:schemeClr>
                </a:solidFill>
                <a:hlinkClick r:id="rId8"/>
              </a:rPr>
              <a:t>https://towardsdatascience.com/probability-learning-ii-how-bayes-theorem-is-applied-in-machine-learning-bd747a960962</a:t>
            </a:r>
            <a:endParaRPr lang="it-IT" sz="1800" dirty="0">
              <a:solidFill>
                <a:schemeClr val="tx1">
                  <a:lumMod val="95000"/>
                  <a:lumOff val="5000"/>
                </a:schemeClr>
              </a:solidFill>
            </a:endParaRPr>
          </a:p>
          <a:p>
            <a:r>
              <a:rPr lang="it-IT" sz="1800" dirty="0">
                <a:solidFill>
                  <a:schemeClr val="tx1">
                    <a:lumMod val="95000"/>
                    <a:lumOff val="5000"/>
                  </a:schemeClr>
                </a:solidFill>
                <a:hlinkClick r:id="rId9"/>
              </a:rPr>
              <a:t>https://towardsdatascience.com/probability-learning-iii-maximum-likelihood-e78d5ebea80c</a:t>
            </a:r>
            <a:endParaRPr lang="en-US" sz="1800" dirty="0">
              <a:solidFill>
                <a:schemeClr val="tx1">
                  <a:lumMod val="95000"/>
                  <a:lumOff val="5000"/>
                </a:schemeClr>
              </a:solidFill>
            </a:endParaRPr>
          </a:p>
        </p:txBody>
      </p:sp>
    </p:spTree>
    <p:extLst>
      <p:ext uri="{BB962C8B-B14F-4D97-AF65-F5344CB8AC3E}">
        <p14:creationId xmlns:p14="http://schemas.microsoft.com/office/powerpoint/2010/main" val="1962181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olo 1">
            <a:extLst>
              <a:ext uri="{FF2B5EF4-FFF2-40B4-BE49-F238E27FC236}">
                <a16:creationId xmlns:a16="http://schemas.microsoft.com/office/drawing/2014/main" id="{08B8BC86-E7B4-4F4F-B52E-2642B6C18DD0}"/>
              </a:ext>
            </a:extLst>
          </p:cNvPr>
          <p:cNvSpPr txBox="1">
            <a:spLocks/>
          </p:cNvSpPr>
          <p:nvPr/>
        </p:nvSpPr>
        <p:spPr>
          <a:xfrm>
            <a:off x="304221" y="866204"/>
            <a:ext cx="4846899" cy="125723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Francesco </a:t>
            </a:r>
            <a:r>
              <a:rPr lang="en-US" b="1" dirty="0"/>
              <a:t>Pugliese</a:t>
            </a:r>
            <a:endParaRPr lang="en-US" sz="2200" b="1" dirty="0"/>
          </a:p>
          <a:p>
            <a:endParaRPr lang="en-US" b="1" dirty="0"/>
          </a:p>
        </p:txBody>
      </p:sp>
      <p:cxnSp>
        <p:nvCxnSpPr>
          <p:cNvPr id="31" name="Connettore diritto 30">
            <a:extLst>
              <a:ext uri="{FF2B5EF4-FFF2-40B4-BE49-F238E27FC236}">
                <a16:creationId xmlns:a16="http://schemas.microsoft.com/office/drawing/2014/main" id="{A13E1488-69E9-4935-961A-90E9EA9453E7}"/>
              </a:ext>
            </a:extLst>
          </p:cNvPr>
          <p:cNvCxnSpPr>
            <a:cxnSpLocks/>
          </p:cNvCxnSpPr>
          <p:nvPr/>
        </p:nvCxnSpPr>
        <p:spPr>
          <a:xfrm>
            <a:off x="0" y="6065240"/>
            <a:ext cx="12192000" cy="0"/>
          </a:xfrm>
          <a:prstGeom prst="line">
            <a:avLst/>
          </a:prstGeom>
          <a:ln w="38100">
            <a:solidFill>
              <a:srgbClr val="BE2B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3639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Spesso non si hanno le risorse disponibili per effettuare una rilevazione di dati che riguardi l'intera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interessata da un fenomeno. Per esempio potrebbe succedere che tale popolazione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infinita,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una rilevazione completa (esaustiva) risulta impossibile.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questi casi si procede ad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rilevazione di dati per campione.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quella parte del collettivo statistico che viene sottoposto ad osservazione.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L'insieme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una certa ampiezza che si possono estrarre da un dato collettivo mediante una determinata procedura 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Universo dei Campioni.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Teoria della Stima</a:t>
            </a:r>
            <a:endParaRPr lang="it-IT" dirty="0"/>
          </a:p>
        </p:txBody>
      </p:sp>
      <p:pic>
        <p:nvPicPr>
          <p:cNvPr id="4" name="Immagine 3">
            <a:extLst>
              <a:ext uri="{FF2B5EF4-FFF2-40B4-BE49-F238E27FC236}">
                <a16:creationId xmlns:a16="http://schemas.microsoft.com/office/drawing/2014/main" id="{70E614EB-7F62-70C9-1FA3-22EB0D2D2429}"/>
              </a:ext>
            </a:extLst>
          </p:cNvPr>
          <p:cNvPicPr>
            <a:picLocks noChangeAspect="1"/>
          </p:cNvPicPr>
          <p:nvPr/>
        </p:nvPicPr>
        <p:blipFill>
          <a:blip r:embed="rId2"/>
          <a:stretch>
            <a:fillRect/>
          </a:stretch>
        </p:blipFill>
        <p:spPr>
          <a:xfrm>
            <a:off x="8595361" y="2273798"/>
            <a:ext cx="3207392" cy="2061895"/>
          </a:xfrm>
          <a:prstGeom prst="rect">
            <a:avLst/>
          </a:prstGeom>
        </p:spPr>
      </p:pic>
    </p:spTree>
    <p:extLst>
      <p:ext uri="{BB962C8B-B14F-4D97-AF65-F5344CB8AC3E}">
        <p14:creationId xmlns:p14="http://schemas.microsoft.com/office/powerpoint/2010/main" val="42485593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numerosità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consistenza)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dipende dalla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numerosità della popolazione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statistica inferenziale) è quella parte dell'analisi statistica che tenta di derivare dalle informazioni raccolte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altre informazioni riguardanti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modo da "inferire" quali sono le caratteristiche salienti della popolazione a partire da quelle del campuione.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procedimento in base al quale si perviene alla costituzione del campione e alla rilevazione dei dati relativi ad esso.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L'estrazione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avvenire in due modalità: </a:t>
            </a:r>
          </a:p>
          <a:p>
            <a:pPr marL="971550" lvl="1" indent="-51435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con reimmissione</a:t>
            </a:r>
          </a:p>
          <a:p>
            <a:pPr marL="971550" lvl="1" indent="-51435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senza reimmissione </a:t>
            </a:r>
            <a:endParaRPr lang="it-IT" sz="2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Teoria della Stima</a:t>
            </a:r>
            <a:endParaRPr lang="it-IT" dirty="0"/>
          </a:p>
        </p:txBody>
      </p:sp>
    </p:spTree>
    <p:extLst>
      <p:ext uri="{BB962C8B-B14F-4D97-AF65-F5344CB8AC3E}">
        <p14:creationId xmlns:p14="http://schemas.microsoft.com/office/powerpoint/2010/main" val="810874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campionamento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reimmissione,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detto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bernoulliano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non si esclude che un elemento del campione venga ripescato una o più volte. Questo è il caso che interessa maggiormente, in quanto la reimmissione fa si che le variabili casuali rappresentate dalla prima estrazione, dalla seconda e così via siando una indipendente dall'altra, cosa che non avverrebbe in caso di estrazione senza reimmissione, detto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in blocco".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esiste un unico modo per campionare da una 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casuale semplice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quello più utilizzato, quando si vuole che le unità statistiche della popolazione abbiano la stessa probabilità di entrare nel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rilevazione dei dati per campioni</a:t>
            </a:r>
            <a:endParaRPr lang="it-IT" dirty="0"/>
          </a:p>
        </p:txBody>
      </p:sp>
      <p:pic>
        <p:nvPicPr>
          <p:cNvPr id="6" name="Immagine 5" descr="Immagine che contiene testo, clipart&#10;&#10;Descrizione generata automaticamente">
            <a:extLst>
              <a:ext uri="{FF2B5EF4-FFF2-40B4-BE49-F238E27FC236}">
                <a16:creationId xmlns:a16="http://schemas.microsoft.com/office/drawing/2014/main" id="{28BE31B4-6EDE-10B1-23A6-4FCFC55A6435}"/>
              </a:ext>
            </a:extLst>
          </p:cNvPr>
          <p:cNvPicPr>
            <a:picLocks noChangeAspect="1"/>
          </p:cNvPicPr>
          <p:nvPr/>
        </p:nvPicPr>
        <p:blipFill>
          <a:blip r:embed="rId2"/>
          <a:stretch>
            <a:fillRect/>
          </a:stretch>
        </p:blipFill>
        <p:spPr>
          <a:xfrm>
            <a:off x="8782044" y="2775256"/>
            <a:ext cx="2715487" cy="2116797"/>
          </a:xfrm>
          <a:prstGeom prst="rect">
            <a:avLst/>
          </a:prstGeom>
        </p:spPr>
      </p:pic>
    </p:spTree>
    <p:extLst>
      <p:ext uri="{BB962C8B-B14F-4D97-AF65-F5344CB8AC3E}">
        <p14:creationId xmlns:p14="http://schemas.microsoft.com/office/powerpoint/2010/main" val="201541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5848471" cy="4392612"/>
          </a:xfrm>
        </p:spPr>
        <p:txBody>
          <a:bodyPr/>
          <a:lstStyle/>
          <a:p>
            <a:pPr marL="457200" indent="-457200" algn="just">
              <a:buFont typeface="+mj-lt"/>
              <a:buAutoNum type="arabicPeriod" startAt="5"/>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Applicazione degli esiti dell'analisi: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statistica non è una scienza fine a se stessa, ma richiede di essere applicate a diversi campi. In questa fase è compito dello statistico definire i limiti e i criteri di applicazione dei risultati dell'analisi.</a:t>
            </a:r>
          </a:p>
          <a:p>
            <a:pPr algn="just"/>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utilizzata sia nello studio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naturali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scientifici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chimica, biologia, fisica, medicina, ecc. ) 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sociali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economia, sociologia, ecc. ), in ambito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ingegneristico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ecc.</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457200" indent="-457200" algn="just">
              <a:buFont typeface="+mj-lt"/>
              <a:buAutoNum type="arabicPeriod" startAt="5"/>
            </a:pP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pic>
        <p:nvPicPr>
          <p:cNvPr id="4" name="Immagine 3">
            <a:extLst>
              <a:ext uri="{FF2B5EF4-FFF2-40B4-BE49-F238E27FC236}">
                <a16:creationId xmlns:a16="http://schemas.microsoft.com/office/drawing/2014/main" id="{7A8A9D20-188B-4A6B-1798-A65D5CA1726C}"/>
              </a:ext>
            </a:extLst>
          </p:cNvPr>
          <p:cNvPicPr>
            <a:picLocks noChangeAspect="1"/>
          </p:cNvPicPr>
          <p:nvPr/>
        </p:nvPicPr>
        <p:blipFill>
          <a:blip r:embed="rId2"/>
          <a:stretch>
            <a:fillRect/>
          </a:stretch>
        </p:blipFill>
        <p:spPr>
          <a:xfrm>
            <a:off x="6772498" y="2321959"/>
            <a:ext cx="4517088" cy="2619911"/>
          </a:xfrm>
          <a:prstGeom prst="rect">
            <a:avLst/>
          </a:prstGeom>
        </p:spPr>
      </p:pic>
    </p:spTree>
    <p:extLst>
      <p:ext uri="{BB962C8B-B14F-4D97-AF65-F5344CB8AC3E}">
        <p14:creationId xmlns:p14="http://schemas.microsoft.com/office/powerpoint/2010/main" val="24265650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primo individuo estratto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secondo individuo estratto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-esimo estratto rappresenta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Estratto il campione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così via fino ad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caso di un campionamento con reimmissione o ripetizione le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variabili casuali sono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indipendenti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hanno identica funzione di probabilità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f(X).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funzioni di probabilità è possibile ottenere con metodi matematici un'espressione che riassuma le</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caratteristiche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 campione.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è importante fornire informazioni sui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parametri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popolazione che riteniamo sconosciuti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6299" y="1213806"/>
                <a:ext cx="11269308" cy="4392612"/>
              </a:xfrm>
              <a:blipFill>
                <a:blip r:embed="rId2"/>
                <a:stretch>
                  <a:fillRect l="-1569" t="-2080" r="-2381" b="-16644"/>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Campionamento statistico</a:t>
            </a:r>
            <a:endParaRPr lang="it-IT" dirty="0"/>
          </a:p>
        </p:txBody>
      </p:sp>
    </p:spTree>
    <p:extLst>
      <p:ext uri="{BB962C8B-B14F-4D97-AF65-F5344CB8AC3E}">
        <p14:creationId xmlns:p14="http://schemas.microsoft.com/office/powerpoint/2010/main" val="3103293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riassunto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campionario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desumere i parametri della popolazione mediante parametri campionari 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determinata l'ampiezza del campione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definiscono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variabili casuali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ognuna della quali rapresenta l'</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esima estrazione che 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media del campione (dunque di questi valori) verrà detta media aritmetica dei valori assunti dalle variabili casuali, ovvero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Questa media non è altro uno dei possibili valori che può assumere la variabile casuale.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6299" y="1213806"/>
                <a:ext cx="8269062" cy="4392612"/>
              </a:xfrm>
              <a:blipFill>
                <a:blip r:embed="rId2"/>
                <a:stretch>
                  <a:fillRect l="-2139" t="-2080" r="-2802" b="-11096"/>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 parametri campionari</a:t>
            </a:r>
            <a:endParaRPr lang="it-IT"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F1E783A-A307-1095-6BD7-6ED1B43FA919}"/>
                  </a:ext>
                </a:extLst>
              </p:cNvPr>
              <p:cNvSpPr txBox="1"/>
              <p:nvPr/>
            </p:nvSpPr>
            <p:spPr>
              <a:xfrm>
                <a:off x="8879159" y="2273670"/>
                <a:ext cx="2242280" cy="503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it-IT" b="0" i="1" smtClean="0">
                              <a:latin typeface="Cambria Math" panose="02040503050406030204" pitchFamily="18" charset="0"/>
                            </a:rPr>
                            <m:t>𝑥</m:t>
                          </m:r>
                        </m:e>
                      </m:acc>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i="1">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pt-BR" i="1">
                              <a:latin typeface="Cambria Math" panose="02040503050406030204" pitchFamily="18" charset="0"/>
                            </a:rPr>
                            <m:t>…</m:t>
                          </m:r>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i="1">
                                  <a:latin typeface="Cambria Math" panose="02040503050406030204" pitchFamily="18" charset="0"/>
                                </a:rPr>
                                <m:t>𝑥</m:t>
                              </m:r>
                            </m:e>
                            <m:sub>
                              <m:r>
                                <a:rPr lang="it-IT" b="0" i="1" smtClean="0">
                                  <a:latin typeface="Cambria Math" panose="02040503050406030204" pitchFamily="18" charset="0"/>
                                </a:rPr>
                                <m:t>𝑛</m:t>
                              </m:r>
                            </m:sub>
                          </m:sSub>
                        </m:num>
                        <m:den>
                          <m:r>
                            <a:rPr lang="it-IT" b="0" i="1" smtClean="0">
                              <a:latin typeface="Cambria Math" panose="02040503050406030204" pitchFamily="18" charset="0"/>
                            </a:rPr>
                            <m:t>𝑛</m:t>
                          </m:r>
                        </m:den>
                      </m:f>
                    </m:oMath>
                  </m:oMathPara>
                </a14:m>
                <a:endParaRPr lang="it-IT"/>
              </a:p>
            </p:txBody>
          </p:sp>
        </mc:Choice>
        <mc:Fallback xmlns="">
          <p:sp>
            <p:nvSpPr>
              <p:cNvPr id="3" name="CasellaDiTesto 2">
                <a:extLst>
                  <a:ext uri="{FF2B5EF4-FFF2-40B4-BE49-F238E27FC236}">
                    <a16:creationId xmlns:a16="http://schemas.microsoft.com/office/drawing/2014/main" id="{AF1E783A-A307-1095-6BD7-6ED1B43FA919}"/>
                  </a:ext>
                </a:extLst>
              </p:cNvPr>
              <p:cNvSpPr txBox="1">
                <a:spLocks noRot="1" noChangeAspect="1" noMove="1" noResize="1" noEditPoints="1" noAdjustHandles="1" noChangeArrowheads="1" noChangeShapeType="1" noTextEdit="1"/>
              </p:cNvSpPr>
              <p:nvPr/>
            </p:nvSpPr>
            <p:spPr>
              <a:xfrm>
                <a:off x="8879159" y="2273670"/>
                <a:ext cx="2242280" cy="503151"/>
              </a:xfrm>
              <a:prstGeom prst="rect">
                <a:avLst/>
              </a:prstGeom>
              <a:blipFill>
                <a:blip r:embed="rId3"/>
                <a:stretch>
                  <a:fillRect/>
                </a:stretch>
              </a:blipFill>
            </p:spPr>
            <p:txBody>
              <a:bodyPr/>
              <a:lstStyle/>
              <a:p>
                <a:r>
                  <a:rPr lang="it-IT">
                    <a:noFill/>
                  </a:rPr>
                  <a:t> </a:t>
                </a:r>
              </a:p>
            </p:txBody>
          </p:sp>
        </mc:Fallback>
      </mc:AlternateContent>
      <p:cxnSp>
        <p:nvCxnSpPr>
          <p:cNvPr id="8" name="Connettore 2 7">
            <a:extLst>
              <a:ext uri="{FF2B5EF4-FFF2-40B4-BE49-F238E27FC236}">
                <a16:creationId xmlns:a16="http://schemas.microsoft.com/office/drawing/2014/main" id="{78A160EF-4F31-7CF7-544C-04A8A5239920}"/>
              </a:ext>
            </a:extLst>
          </p:cNvPr>
          <p:cNvCxnSpPr>
            <a:cxnSpLocks/>
          </p:cNvCxnSpPr>
          <p:nvPr/>
        </p:nvCxnSpPr>
        <p:spPr>
          <a:xfrm flipV="1">
            <a:off x="5825447" y="2776821"/>
            <a:ext cx="3565133" cy="1558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B3DAC7F-B264-7681-B570-A3CFA4E75781}"/>
                  </a:ext>
                </a:extLst>
              </p:cNvPr>
              <p:cNvSpPr txBox="1"/>
              <p:nvPr/>
            </p:nvSpPr>
            <p:spPr>
              <a:xfrm>
                <a:off x="8990462" y="4467904"/>
                <a:ext cx="2279342"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it-IT" b="0" i="1" smtClean="0">
                              <a:latin typeface="Cambria Math" panose="02040503050406030204" pitchFamily="18" charset="0"/>
                            </a:rPr>
                            <m:t>𝑋</m:t>
                          </m:r>
                        </m:e>
                      </m:acc>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pt-BR" i="1">
                              <a:latin typeface="Cambria Math" panose="02040503050406030204" pitchFamily="18" charset="0"/>
                            </a:rPr>
                            <m:t>…</m:t>
                          </m:r>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num>
                        <m:den>
                          <m:r>
                            <a:rPr lang="it-IT" b="0" i="1" smtClean="0">
                              <a:latin typeface="Cambria Math" panose="02040503050406030204" pitchFamily="18" charset="0"/>
                            </a:rPr>
                            <m:t>𝑛</m:t>
                          </m:r>
                        </m:den>
                      </m:f>
                    </m:oMath>
                  </m:oMathPara>
                </a14:m>
                <a:endParaRPr lang="it-IT"/>
              </a:p>
            </p:txBody>
          </p:sp>
        </mc:Choice>
        <mc:Fallback xmlns="">
          <p:sp>
            <p:nvSpPr>
              <p:cNvPr id="10" name="CasellaDiTesto 9">
                <a:extLst>
                  <a:ext uri="{FF2B5EF4-FFF2-40B4-BE49-F238E27FC236}">
                    <a16:creationId xmlns:a16="http://schemas.microsoft.com/office/drawing/2014/main" id="{6B3DAC7F-B264-7681-B570-A3CFA4E75781}"/>
                  </a:ext>
                </a:extLst>
              </p:cNvPr>
              <p:cNvSpPr txBox="1">
                <a:spLocks noRot="1" noChangeAspect="1" noMove="1" noResize="1" noEditPoints="1" noAdjustHandles="1" noChangeArrowheads="1" noChangeShapeType="1" noTextEdit="1"/>
              </p:cNvSpPr>
              <p:nvPr/>
            </p:nvSpPr>
            <p:spPr>
              <a:xfrm>
                <a:off x="8990462" y="4467904"/>
                <a:ext cx="2279342" cy="518540"/>
              </a:xfrm>
              <a:prstGeom prst="rect">
                <a:avLst/>
              </a:prstGeom>
              <a:blipFill>
                <a:blip r:embed="rId4"/>
                <a:stretch>
                  <a:fillRect/>
                </a:stretch>
              </a:blipFill>
            </p:spPr>
            <p:txBody>
              <a:bodyPr/>
              <a:lstStyle/>
              <a:p>
                <a:r>
                  <a:rPr lang="it-IT">
                    <a:noFill/>
                  </a:rPr>
                  <a:t> </a:t>
                </a:r>
              </a:p>
            </p:txBody>
          </p:sp>
        </mc:Fallback>
      </mc:AlternateContent>
      <p:cxnSp>
        <p:nvCxnSpPr>
          <p:cNvPr id="11" name="Connettore 2 10">
            <a:extLst>
              <a:ext uri="{FF2B5EF4-FFF2-40B4-BE49-F238E27FC236}">
                <a16:creationId xmlns:a16="http://schemas.microsoft.com/office/drawing/2014/main" id="{48A88B8D-B053-83F6-8D0F-BFC44328B383}"/>
              </a:ext>
            </a:extLst>
          </p:cNvPr>
          <p:cNvCxnSpPr>
            <a:cxnSpLocks/>
          </p:cNvCxnSpPr>
          <p:nvPr/>
        </p:nvCxnSpPr>
        <p:spPr>
          <a:xfrm flipV="1">
            <a:off x="4714126" y="5075434"/>
            <a:ext cx="4573712" cy="690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9974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039146"/>
                <a:ext cx="1085198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campionaria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dunque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riassunto campionario.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necessario stabilire la distribuzione della media campionaria pertanto, dato che tutte 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hanno la stessa distribuzione come si è supposto e il valore atteso della media campionarie è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µ</m:t>
                        </m:r>
                      </m:e>
                      <m:sub>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sub>
                    </m:s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allora tutte le variabili hanno lo stesso valore atteso e la stessa varianza: </a:t>
                </a:r>
                <a14:m>
                  <m:oMath xmlns:m="http://schemas.openxmlformats.org/officeDocument/2006/math">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𝑣𝑎𝑟</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distribuzione campionaria delle medie è invece data, nel caso di popolazione finita e campionamento senza ripetizione, da: </a:t>
                </a:r>
              </a:p>
              <a:p>
                <a:pPr lvl="6"/>
                <a:r>
                  <a:rPr lang="it-IT" sz="2000">
                    <a:solidFill>
                      <a:schemeClr val="tx1"/>
                    </a:solidFill>
                    <a:ea typeface="Tahoma" panose="020B0604030504040204" pitchFamily="34" charset="0"/>
                    <a:cs typeface="Tahoma" panose="020B0604030504040204" pitchFamily="34" charset="0"/>
                  </a:rPr>
                  <a:t>                        </a:t>
                </a:r>
                <a14:m>
                  <m:oMath xmlns:m="http://schemas.openxmlformats.org/officeDocument/2006/math">
                    <m:sSubSup>
                      <m:sSubSupPr>
                        <m:ctrlPr>
                          <a:rPr lang="it-IT" sz="20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Sup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𝑺</m:t>
                        </m:r>
                      </m:e>
                      <m:sub>
                        <m:acc>
                          <m:accPr>
                            <m:chr m:val="̅"/>
                            <m:ctrlPr>
                              <a:rPr lang="it-IT" sz="20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sub>
                      <m:sup>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p>
                    </m:sSubSup>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𝑣𝑎𝑟</m:t>
                    </m:r>
                    <m:d>
                      <m:d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e>
                    </m:d>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f>
                      <m:f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sSup>
                          <m:sSupPr>
                            <m:ctrlPr>
                              <a:rPr lang="it-IT" sz="2000" b="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000" b="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000" b="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num>
                      <m:den>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𝑁</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num>
                      <m:den>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𝑁</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den>
                    </m:f>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endParaRPr lang="it-IT"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Dove </a:t>
                </a:r>
                <a:r>
                  <a:rPr lang="it-IT" sz="2600" b="0"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indica la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numerosità della popolazione</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600" b="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è la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numerosità del campione</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l-GR" sz="2600" b="0">
                    <a:solidFill>
                      <a:schemeClr val="tx1"/>
                    </a:solidFill>
                    <a:latin typeface="Tahoma" panose="020B0604030504040204" pitchFamily="34" charset="0"/>
                    <a:ea typeface="Tahoma" panose="020B0604030504040204" pitchFamily="34" charset="0"/>
                    <a:cs typeface="Tahoma" panose="020B0604030504040204" pitchFamily="34" charset="0"/>
                  </a:rPr>
                  <a:t>σ</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è lo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scarto quadratico medio della popolazione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(o deviazione standard) che è un indice di dispersione statistico, vale a dire una stima della variabilità di una popolazione di dati o di una variabile casuale.</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039146"/>
                <a:ext cx="10851984" cy="4392612"/>
              </a:xfrm>
              <a:blipFill>
                <a:blip r:embed="rId2"/>
                <a:stretch>
                  <a:fillRect l="-1629" t="-2080" r="-2360" b="-34813"/>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Riassunto campionario</a:t>
            </a:r>
            <a:endParaRPr lang="it-IT" dirty="0"/>
          </a:p>
        </p:txBody>
      </p:sp>
    </p:spTree>
    <p:extLst>
      <p:ext uri="{BB962C8B-B14F-4D97-AF65-F5344CB8AC3E}">
        <p14:creationId xmlns:p14="http://schemas.microsoft.com/office/powerpoint/2010/main" val="27908277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Esistono i parametri che riguardano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che sono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sconosciuti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esistono i parametri che riguardano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sono calcolabili a partire dai dati rilevati.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esegue delle stime sui parametri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 partire dai parametri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 il compito di determinare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cioè una funzione che associa ad ogni possibile campione un valore del parametro da stimare.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appunto il valore che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assume in corrispondenza di un particolare campione. Dunque uno stimatore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funzione del 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valori nello spazio parametrico, ossia nell'insieme dei possibili valori del parametro (codominio dello stimatore).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di uno stimatore</a:t>
            </a:r>
            <a:endParaRPr lang="it-IT" dirty="0"/>
          </a:p>
        </p:txBody>
      </p:sp>
    </p:spTree>
    <p:extLst>
      <p:ext uri="{BB962C8B-B14F-4D97-AF65-F5344CB8AC3E}">
        <p14:creationId xmlns:p14="http://schemas.microsoft.com/office/powerpoint/2010/main" val="2493654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proprietà desiderabili di uno stimatore possono essere:</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Correttezza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Consistenza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Efficienza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Sufficienza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Normalità asintotica</a:t>
            </a:r>
          </a:p>
          <a:p>
            <a:pPr marL="1371600" lvl="2" indent="-457200">
              <a:buFont typeface="Wingdings" panose="05000000000000000000" pitchFamily="2" charset="2"/>
              <a:buChar char="§"/>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di uno stimatore</a:t>
            </a:r>
            <a:endParaRPr lang="it-IT" dirty="0"/>
          </a:p>
        </p:txBody>
      </p:sp>
      <p:pic>
        <p:nvPicPr>
          <p:cNvPr id="8" name="Immagine 7">
            <a:extLst>
              <a:ext uri="{FF2B5EF4-FFF2-40B4-BE49-F238E27FC236}">
                <a16:creationId xmlns:a16="http://schemas.microsoft.com/office/drawing/2014/main" id="{5D782255-4FF3-E4FE-BA9E-E17552A676E8}"/>
              </a:ext>
            </a:extLst>
          </p:cNvPr>
          <p:cNvPicPr>
            <a:picLocks noChangeAspect="1"/>
          </p:cNvPicPr>
          <p:nvPr/>
        </p:nvPicPr>
        <p:blipFill>
          <a:blip r:embed="rId2"/>
          <a:stretch>
            <a:fillRect/>
          </a:stretch>
        </p:blipFill>
        <p:spPr>
          <a:xfrm>
            <a:off x="5352421" y="1951100"/>
            <a:ext cx="6513280" cy="4811250"/>
          </a:xfrm>
          <a:prstGeom prst="rect">
            <a:avLst/>
          </a:prstGeom>
        </p:spPr>
      </p:pic>
    </p:spTree>
    <p:extLst>
      <p:ext uri="{BB962C8B-B14F-4D97-AF65-F5344CB8AC3E}">
        <p14:creationId xmlns:p14="http://schemas.microsoft.com/office/powerpoint/2010/main" val="2410295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57725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Uno stimatore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T(X)</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 dice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distorto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quando il suo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valore medio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E[T(X)]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coincide con il valore del parametro ϴ da stimare per qualsiasi suo valore: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𝑇</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m:rPr>
                        <m:sty m:val="p"/>
                      </m:rPr>
                      <a:rPr lang="el-GR"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invece tale uguaglianza non si verifica, allora l'espressione: </a:t>
                </a:r>
                <a:endParaRPr lang="it-IT" sz="2400" b="0" i="0">
                  <a:solidFill>
                    <a:schemeClr val="tx1"/>
                  </a:solidFill>
                  <a:latin typeface="Cambria Math" panose="02040503050406030204" pitchFamily="18" charset="0"/>
                  <a:ea typeface="Tahoma" panose="020B0604030504040204" pitchFamily="34" charset="0"/>
                  <a:cs typeface="Tahoma" panose="020B0604030504040204" pitchFamily="34" charset="0"/>
                </a:endParaRPr>
              </a:p>
              <a:p>
                <a14:m>
                  <m:oMath xmlns:m="http://schemas.openxmlformats.org/officeDocument/2006/math">
                    <m: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r>
                      <m:rPr>
                        <m:sty m:val="p"/>
                      </m:rP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d</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ϴ</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𝑇</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prende il nome di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tendeziosità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distorsione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dello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stimatore.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9" y="1232694"/>
                <a:ext cx="5772531" cy="4392612"/>
              </a:xfrm>
              <a:blipFill>
                <a:blip r:embed="rId2"/>
                <a:stretch>
                  <a:fillRect l="-2957" t="-2080" r="-4118" b="-1387"/>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pic>
        <p:nvPicPr>
          <p:cNvPr id="6" name="Immagine 5">
            <a:extLst>
              <a:ext uri="{FF2B5EF4-FFF2-40B4-BE49-F238E27FC236}">
                <a16:creationId xmlns:a16="http://schemas.microsoft.com/office/drawing/2014/main" id="{C07778CC-B55E-BB56-F926-90E32B125CBA}"/>
              </a:ext>
            </a:extLst>
          </p:cNvPr>
          <p:cNvPicPr>
            <a:picLocks noChangeAspect="1"/>
          </p:cNvPicPr>
          <p:nvPr/>
        </p:nvPicPr>
        <p:blipFill>
          <a:blip r:embed="rId3"/>
          <a:stretch>
            <a:fillRect/>
          </a:stretch>
        </p:blipFill>
        <p:spPr>
          <a:xfrm>
            <a:off x="6616504" y="1685705"/>
            <a:ext cx="5218653" cy="4392612"/>
          </a:xfrm>
          <a:prstGeom prst="rect">
            <a:avLst/>
          </a:prstGeom>
        </p:spPr>
      </p:pic>
    </p:spTree>
    <p:extLst>
      <p:ext uri="{BB962C8B-B14F-4D97-AF65-F5344CB8AC3E}">
        <p14:creationId xmlns:p14="http://schemas.microsoft.com/office/powerpoint/2010/main" val="29800442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679478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 stimatore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campionaria </a:t>
                </a:r>
                <a14:m>
                  <m:oMath xmlns:m="http://schemas.openxmlformats.org/officeDocument/2006/math">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della media </a:t>
                </a:r>
                <a14:m>
                  <m:oMath xmlns:m="http://schemas.openxmlformats.org/officeDocument/2006/math">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quanto il valore atteso della media campionaria coincide con il paramtero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della popolazione.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Invece, lo stimatore </a:t>
                </a:r>
                <a14:m>
                  <m:oMath xmlns:m="http://schemas.openxmlformats.org/officeDocument/2006/math">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nary>
                          <m:naryPr>
                            <m:chr m:val="∑"/>
                            <m:limLoc m:val="subSup"/>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m:rPr>
                                <m:brk m:alnAt="25"/>
                              </m:r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sSup>
                              <m:sSup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e>
                        </m:nary>
                      </m:num>
                      <m:den>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 come valore atteso </a:t>
                </a:r>
                <a14:m>
                  <m:oMath xmlns:m="http://schemas.openxmlformats.org/officeDocument/2006/math">
                    <m:r>
                      <m:rPr>
                        <m:sty m:val="p"/>
                      </m:rP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E</m:t>
                    </m:r>
                    <m: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diverso da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della varianza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invece: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nary>
                          <m:naryPr>
                            <m:chr m:val="∑"/>
                            <m:limLoc m:val="subSup"/>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m:rPr>
                                <m:brk m:alnAt="25"/>
                              </m:r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e>
                        </m:nary>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den>
                    </m:f>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oMath>
                </a14:m>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ha come valore atteso </a:t>
                </a:r>
                <a14:m>
                  <m:oMath xmlns:m="http://schemas.openxmlformats.org/officeDocument/2006/math">
                    <m:r>
                      <m:rPr>
                        <m:sty m:val="p"/>
                      </m:rPr>
                      <a:rPr lang="it-IT" sz="2400">
                        <a:solidFill>
                          <a:schemeClr val="tx1"/>
                        </a:solidFill>
                        <a:latin typeface="Cambria Math" panose="02040503050406030204" pitchFamily="18" charset="0"/>
                        <a:ea typeface="Tahoma" panose="020B0604030504040204" pitchFamily="34" charset="0"/>
                        <a:cs typeface="Tahoma" panose="020B0604030504040204" pitchFamily="34" charset="0"/>
                      </a:rPr>
                      <m:t>E</m:t>
                    </m:r>
                    <m:r>
                      <a:rPr lang="it-IT" sz="240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6794783" cy="4392612"/>
              </a:xfrm>
              <a:blipFill>
                <a:blip r:embed="rId2"/>
                <a:stretch>
                  <a:fillRect l="-2511" t="-2080" r="-224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pic>
        <p:nvPicPr>
          <p:cNvPr id="8" name="Immagine 7" descr="Immagine che contiene testo, orologio&#10;&#10;Descrizione generata automaticamente">
            <a:extLst>
              <a:ext uri="{FF2B5EF4-FFF2-40B4-BE49-F238E27FC236}">
                <a16:creationId xmlns:a16="http://schemas.microsoft.com/office/drawing/2014/main" id="{16AB1DAF-26E8-575F-7149-35E3D4795AAA}"/>
              </a:ext>
            </a:extLst>
          </p:cNvPr>
          <p:cNvPicPr>
            <a:picLocks noChangeAspect="1"/>
          </p:cNvPicPr>
          <p:nvPr/>
        </p:nvPicPr>
        <p:blipFill>
          <a:blip r:embed="rId3"/>
          <a:stretch>
            <a:fillRect/>
          </a:stretch>
        </p:blipFill>
        <p:spPr>
          <a:xfrm>
            <a:off x="7524091" y="2493893"/>
            <a:ext cx="3955900" cy="3239745"/>
          </a:xfrm>
          <a:prstGeom prst="rect">
            <a:avLst/>
          </a:prstGeom>
        </p:spPr>
      </p:pic>
    </p:spTree>
    <p:extLst>
      <p:ext uri="{BB962C8B-B14F-4D97-AF65-F5344CB8AC3E}">
        <p14:creationId xmlns:p14="http://schemas.microsoft.com/office/powerpoint/2010/main" val="26239803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7" y="1232694"/>
                <a:ext cx="8465969"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esperimento casuale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definito su un certo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spazio campionario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con misura di probabilità P, nel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modello statistico di 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abbiamo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osservabile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assume valori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generale,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avere struttura complessa, ad esempio, se l’esperimento consiste nell’estrarre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unità da una popolazione e registrare le varie misure di interese, allora: </a:t>
                </a:r>
              </a:p>
              <a:p>
                <a:pPr/>
                <a14:m>
                  <m:oMathPara xmlns:m="http://schemas.openxmlformats.org/officeDocument/2006/math">
                    <m:oMathParaPr>
                      <m:jc m:val="centerGroup"/>
                    </m:oMathParaPr>
                    <m:oMath xmlns:m="http://schemas.openxmlformats.org/officeDocument/2006/math">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m:oMathPara>
                </a14:m>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vettore di misurazioni per l’</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esima unità.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caso più importante si ha quando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indipendenti e identicamente distribuite. Si ha allora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 casuale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dimensione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dalla distribuzione comune</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7" y="1232694"/>
                <a:ext cx="8465969" cy="4392612"/>
              </a:xfrm>
              <a:blipFill>
                <a:blip r:embed="rId2"/>
                <a:stretch>
                  <a:fillRect l="-2016" t="-2080" r="-2880" b="-2635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Errore di prima specie ed errore di seconda specie</a:t>
            </a:r>
            <a:endParaRPr lang="it-IT" dirty="0"/>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780" y="1832881"/>
            <a:ext cx="3263285" cy="3466907"/>
          </a:xfrm>
          <a:prstGeom prst="rect">
            <a:avLst/>
          </a:prstGeom>
        </p:spPr>
      </p:pic>
    </p:spTree>
    <p:extLst>
      <p:ext uri="{BB962C8B-B14F-4D97-AF65-F5344CB8AC3E}">
        <p14:creationId xmlns:p14="http://schemas.microsoft.com/office/powerpoint/2010/main" val="25188972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88677"/>
                <a:ext cx="11418305"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Un’ipotesi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un’asserzione sulla distribuzione della variabile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(ipotesi appunto).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Equivalentemente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un’ipotesi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individua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insieme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possibili distribuzioni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L’obiettivo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test delle ipotesi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valutare se vi è sufficiente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evidenza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rifiutare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ipotesi nulla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favore dell’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ipotesi alternativa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L’ipotesi nulla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indica generalmente con </a:t>
                </a:r>
                <a14:m>
                  <m:oMath xmlns:m="http://schemas.openxmlformats.org/officeDocument/2006/math">
                    <m:sSub>
                      <m:sSub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0</m:t>
                        </m:r>
                      </m:sub>
                    </m:sSub>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l’ipotesi alternativa </a:t>
                </a:r>
                <a14:m>
                  <m:oMath xmlns:m="http://schemas.openxmlformats.org/officeDocument/2006/math">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sub>
                    </m:sSub>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Un’ipotesi che specifica una singola distribuzione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semplice; mentre un’ipotesi che ne specifica più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invece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composta.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test di ipotesi conduce ad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decisione statistica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la cui conclusione potrà essere di rifiutare l’ipotesi nulla in favore di quella alternativa,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 non poter rifiutare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l’ipotesi nulla.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288677"/>
                <a:ext cx="11418305" cy="4392612"/>
              </a:xfrm>
              <a:blipFill>
                <a:blip r:embed="rId2"/>
                <a:stretch>
                  <a:fillRect l="-1548" t="-2080" r="-1655" b="-21498"/>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Errore di prima specie ed errore di seconda specie</a:t>
            </a:r>
            <a:endParaRPr lang="it-IT" dirty="0"/>
          </a:p>
        </p:txBody>
      </p:sp>
    </p:spTree>
    <p:extLst>
      <p:ext uri="{BB962C8B-B14F-4D97-AF65-F5344CB8AC3E}">
        <p14:creationId xmlns:p14="http://schemas.microsoft.com/office/powerpoint/2010/main" val="2199525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88677"/>
                <a:ext cx="1141830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decisione che prendiamo è basata sui dati di cui disponiamo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Pertanto dobbiamo trovare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sottoinsieme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dello spazio campionario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rifiutare </a:t>
                </a:r>
                <a14:m>
                  <m:oMath xmlns:m="http://schemas.openxmlformats.org/officeDocument/2006/math">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0</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se e solo se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appartiene 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R</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regione di rifiuto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regione critica.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Usualmente, la regione critica è definita in funzione di una statistica detta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di test: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W(X).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decisione che prendiamo può essere corretta o errata. Esistono due tipi di errore, a seconda di quale delle due ipotesi è vera: </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Errore di prima specie: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consiste nel rifiutare l’ipotesi nulla quando è vera</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Errore di seconda specie: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consiste nel non rifiutare l’ipotesi nulla quando è falsa</a:t>
                </a:r>
                <a:endParaRPr lang="it-IT"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288677"/>
                <a:ext cx="11418305" cy="4392612"/>
              </a:xfrm>
              <a:blipFill>
                <a:blip r:embed="rId2"/>
                <a:stretch>
                  <a:fillRect l="-1548" t="-2080" r="-641" b="-2635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Errore di prima specie ed errore di seconda specie</a:t>
            </a:r>
            <a:endParaRPr lang="it-IT" dirty="0"/>
          </a:p>
        </p:txBody>
      </p:sp>
    </p:spTree>
    <p:extLst>
      <p:ext uri="{BB962C8B-B14F-4D97-AF65-F5344CB8AC3E}">
        <p14:creationId xmlns:p14="http://schemas.microsoft.com/office/powerpoint/2010/main" val="127641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269308"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Un'indagine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un'operazione condotta, mediante l'osservazione, su elementi indefiniti di un determinato collettivo, con l'obiettivo di distinguerli e classificarli secondo le modalità di uno o più caratteri.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Un'unità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la componente elementare del collettivo, è su di essa che si acquisiscono le informazioni. Le unità statistiche possono essere: </a:t>
            </a:r>
          </a:p>
          <a:p>
            <a:pPr marL="1371600" lvl="2"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Unità semplic</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una singola persona o un'abitazione per esempio</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Unità composte: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sono insiemi di unità semplici, per esempio una famiglia o un edificio. </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Unità complesse: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che sono insiemi di unità semplice diverse, atte però a caratterizzarle nella loro totalità. Un esempio può essere il processo di produzione di prodotti assemblati, effettuato da un'impresa che si occupa delle singole componenti ma anche del loro montaggio.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Indagine statistica e tabelle</a:t>
            </a:r>
            <a:endParaRPr lang="it-IT" dirty="0"/>
          </a:p>
        </p:txBody>
      </p:sp>
    </p:spTree>
    <p:extLst>
      <p:ext uri="{BB962C8B-B14F-4D97-AF65-F5344CB8AC3E}">
        <p14:creationId xmlns:p14="http://schemas.microsoft.com/office/powerpoint/2010/main" val="13719598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820331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campo della statstica fornisce molti strumenti che possono  essere usati anche gli obiettivi del machine learning di risolvere un compito non solo sul training set ma anche di generalizzare. Concetti fondamentali come stima dei parametri, bias e varianza sono utili per caratterizzare formalmente le nozioni di generalizzazione, underfitting e overfitting</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puntuale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parametri rappresenta l'insieme dei metodi di statistica inferenziale che permettono di attribuire un valore ad un parametro della popolazione, utilizzando i dati di un campione casuale osservato (x1, x2,…,xn) ed elaborandoli.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Stimatori, Bias e Varianza per il Machine Learning</a:t>
            </a:r>
            <a:endParaRPr lang="it-IT" dirty="0"/>
          </a:p>
        </p:txBody>
      </p:sp>
      <p:pic>
        <p:nvPicPr>
          <p:cNvPr id="4" name="Immagine 3">
            <a:extLst>
              <a:ext uri="{FF2B5EF4-FFF2-40B4-BE49-F238E27FC236}">
                <a16:creationId xmlns:a16="http://schemas.microsoft.com/office/drawing/2014/main" id="{1D49AD20-C368-5814-3F94-DA7E3090D91B}"/>
              </a:ext>
            </a:extLst>
          </p:cNvPr>
          <p:cNvPicPr>
            <a:picLocks noChangeAspect="1"/>
          </p:cNvPicPr>
          <p:nvPr/>
        </p:nvPicPr>
        <p:blipFill>
          <a:blip r:embed="rId2"/>
          <a:stretch>
            <a:fillRect/>
          </a:stretch>
        </p:blipFill>
        <p:spPr>
          <a:xfrm>
            <a:off x="8526780" y="1922981"/>
            <a:ext cx="3341752" cy="3714999"/>
          </a:xfrm>
          <a:prstGeom prst="rect">
            <a:avLst/>
          </a:prstGeom>
        </p:spPr>
      </p:pic>
    </p:spTree>
    <p:extLst>
      <p:ext uri="{BB962C8B-B14F-4D97-AF65-F5344CB8AC3E}">
        <p14:creationId xmlns:p14="http://schemas.microsoft.com/office/powerpoint/2010/main" val="21882111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1163231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 Puntuale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dunque il tentativo di fornire la migliore predizione singola ad alcune quantità di interesse. In generale le quantità di interesse possono essere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singolo parametro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un vettore di parametri in alcuni modelli parametrici, come i pesi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rete neurale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i coefficienti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regressione lineare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 fine di distringere le stime dei parametri dai loro valori veri, la nostra convenzione sarà di denotare una stima puntuale di un parametro </a:t>
                </a:r>
                <a:r>
                  <a:rPr lang="el-GR" sz="2400">
                    <a:solidFill>
                      <a:schemeClr val="tx1"/>
                    </a:solidFill>
                    <a:latin typeface="Tahoma" panose="020B0604030504040204" pitchFamily="34" charset="0"/>
                    <a:ea typeface="Tahoma" panose="020B0604030504040204" pitchFamily="34" charset="0"/>
                    <a:cs typeface="Tahoma" panose="020B0604030504040204" pitchFamily="34" charset="0"/>
                  </a:rPr>
                  <a:t>ϴ</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con </a:t>
                </a:r>
                <a14:m>
                  <m:oMath xmlns:m="http://schemas.openxmlformats.org/officeDocument/2006/math">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m:rPr>
                            <m:sty m:val="p"/>
                          </m:rPr>
                          <a:rPr lang="el-GR"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t>ϴ</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Siano                           un insieme di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data point (punti dati) che sono indipendenti e identicamente distribuiti.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puntuale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qualsiasi funzione sui dati di tipo: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11632312" cy="4392612"/>
              </a:xfrm>
              <a:blipFill>
                <a:blip r:embed="rId2"/>
                <a:stretch>
                  <a:fillRect l="-1468" t="-2080" r="-1310"/>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Stima Puntuale </a:t>
            </a:r>
            <a:endParaRPr lang="it-IT" dirty="0"/>
          </a:p>
        </p:txBody>
      </p:sp>
      <p:pic>
        <p:nvPicPr>
          <p:cNvPr id="4" name="Immagine 3">
            <a:extLst>
              <a:ext uri="{FF2B5EF4-FFF2-40B4-BE49-F238E27FC236}">
                <a16:creationId xmlns:a16="http://schemas.microsoft.com/office/drawing/2014/main" id="{55B19ED7-C303-6B72-1BB9-599866FE17FD}"/>
              </a:ext>
            </a:extLst>
          </p:cNvPr>
          <p:cNvPicPr>
            <a:picLocks noChangeAspect="1"/>
          </p:cNvPicPr>
          <p:nvPr/>
        </p:nvPicPr>
        <p:blipFill>
          <a:blip r:embed="rId3"/>
          <a:stretch>
            <a:fillRect/>
          </a:stretch>
        </p:blipFill>
        <p:spPr>
          <a:xfrm>
            <a:off x="1564005" y="3594735"/>
            <a:ext cx="2505076" cy="578094"/>
          </a:xfrm>
          <a:prstGeom prst="rect">
            <a:avLst/>
          </a:prstGeom>
        </p:spPr>
      </p:pic>
      <p:pic>
        <p:nvPicPr>
          <p:cNvPr id="8" name="Immagine 7">
            <a:extLst>
              <a:ext uri="{FF2B5EF4-FFF2-40B4-BE49-F238E27FC236}">
                <a16:creationId xmlns:a16="http://schemas.microsoft.com/office/drawing/2014/main" id="{F4E2EB14-CB77-C43B-B2D9-2581405EDA91}"/>
              </a:ext>
            </a:extLst>
          </p:cNvPr>
          <p:cNvPicPr>
            <a:picLocks noChangeAspect="1"/>
          </p:cNvPicPr>
          <p:nvPr/>
        </p:nvPicPr>
        <p:blipFill>
          <a:blip r:embed="rId4"/>
          <a:stretch>
            <a:fillRect/>
          </a:stretch>
        </p:blipFill>
        <p:spPr>
          <a:xfrm>
            <a:off x="4334377" y="5102150"/>
            <a:ext cx="4138042" cy="867654"/>
          </a:xfrm>
          <a:prstGeom prst="rect">
            <a:avLst/>
          </a:prstGeom>
        </p:spPr>
      </p:pic>
    </p:spTree>
    <p:extLst>
      <p:ext uri="{BB962C8B-B14F-4D97-AF65-F5344CB8AC3E}">
        <p14:creationId xmlns:p14="http://schemas.microsoft.com/office/powerpoint/2010/main" val="1807519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 puntuale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anche riferirsi alla stima delle relazioni tra input e variabili di target. Ci riferiamo a questi tipi di stime puntuali come stimatori di funzione (o approssimatori di funzione).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Stiamo cercando di predire una variabile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dato un vettore di input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Assumiamo che ci sia una funzione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descrive la relazione approssimata tra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esempio assumiamo che y=f(x) + </a:t>
                </a:r>
                <a:r>
                  <a:rPr lang="el-GR" sz="2400" b="1">
                    <a:solidFill>
                      <a:schemeClr val="tx1"/>
                    </a:solidFill>
                    <a:latin typeface="Tahoma" panose="020B0604030504040204" pitchFamily="34" charset="0"/>
                    <a:ea typeface="Tahoma" panose="020B0604030504040204" pitchFamily="34" charset="0"/>
                    <a:cs typeface="Tahoma" panose="020B0604030504040204" pitchFamily="34" charset="0"/>
                  </a:rPr>
                  <a:t>ϵ</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dove </a:t>
                </a:r>
                <a:r>
                  <a:rPr lang="el-GR" sz="2400" b="1">
                    <a:solidFill>
                      <a:schemeClr val="tx1"/>
                    </a:solidFill>
                    <a:latin typeface="Tahoma" panose="020B0604030504040204" pitchFamily="34" charset="0"/>
                    <a:ea typeface="Tahoma" panose="020B0604030504040204" pitchFamily="34" charset="0"/>
                    <a:cs typeface="Tahoma" panose="020B0604030504040204" pitchFamily="34" charset="0"/>
                  </a:rPr>
                  <a:t>ϵ</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sta per la parte di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non è predicibile a partire dalla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 stima di funzioni siamo interessati ad approssimare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𝑓</m:t>
                    </m:r>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attraverso un modello o stima</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Stimare una funzione è lo stesso di stimare il parametro </a:t>
                </a:r>
                <a:r>
                  <a:rPr lang="el-GR" sz="2400">
                    <a:solidFill>
                      <a:schemeClr val="tx1"/>
                    </a:solidFill>
                    <a:latin typeface="Tahoma" panose="020B0604030504040204" pitchFamily="34" charset="0"/>
                    <a:ea typeface="Tahoma" panose="020B0604030504040204" pitchFamily="34" charset="0"/>
                    <a:cs typeface="Tahoma" panose="020B0604030504040204" pitchFamily="34" charset="0"/>
                  </a:rPr>
                  <a:t>ϴ</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altre parole lo stimatore di funzione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semplicemente uno stimatore puntuale nello spazio puntuale delle funzioni. La regressione lineare e la regressione polinomiale sono entrambi possono essere interpretati come stima di paramtri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oppure come stima di una funzione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fa un mapping dalla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i="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11269308" cy="4392612"/>
              </a:xfrm>
              <a:blipFill>
                <a:blip r:embed="rId2"/>
                <a:stretch>
                  <a:fillRect l="-1514" t="-2080" r="-2217" b="-20388"/>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spTree>
    <p:extLst>
      <p:ext uri="{BB962C8B-B14F-4D97-AF65-F5344CB8AC3E}">
        <p14:creationId xmlns:p14="http://schemas.microsoft.com/office/powerpoint/2010/main" val="20480184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550628" cy="4392612"/>
          </a:xfrm>
        </p:spPr>
        <p:txBody>
          <a:bodyPr/>
          <a:lstStyle/>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Identificazione del collettivo statistico: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ossia l'operazione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Un'indagine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un'operazione condotta, mediante l'osservazione, su elementi indefiniti di un determinato collettivo, con l'obiettivo di distinguerli e classificarli secondo le modalità di uno o più caratteri. </a:t>
            </a:r>
          </a:p>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Rilevazione: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è l'operazione mediante la quale si acquisiscono le modalità di uno o più caratteri del collettivo statistico. Essa può riguardare l'intera popolazione oggetto di osservazione (censimento) o può essere per campione, ossia riguardante un sottoinsieme della popolazione. </a:t>
            </a:r>
          </a:p>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Elaborazione: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è l'operazione di classificazione (in tabelle e grafici) e sintesi dei dati risultanti dallo spoglio. </a:t>
            </a:r>
          </a:p>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Interpretazione: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quale, sulla base delle conoscenze in merito al fenomeno oggetto di studio, chiarisce i risultati acquisiti. </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4 fasi di un'indagine statistica</a:t>
            </a:r>
            <a:endParaRPr lang="it-IT" dirty="0"/>
          </a:p>
        </p:txBody>
      </p:sp>
    </p:spTree>
    <p:extLst>
      <p:ext uri="{BB962C8B-B14F-4D97-AF65-F5344CB8AC3E}">
        <p14:creationId xmlns:p14="http://schemas.microsoft.com/office/powerpoint/2010/main" val="2087900546"/>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2.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EF378BC-F4D0-4510-B4EC-07B6EFE18CF8}">
  <ds:schemaRefs>
    <ds:schemaRef ds:uri="http://schemas.microsoft.com/office/2006/documentManagement/types"/>
    <ds:schemaRef ds:uri="http://schemas.openxmlformats.org/package/2006/metadata/core-properties"/>
    <ds:schemaRef ds:uri="459159c4-d20a-4ff3-9b11-fbd127bd52e5"/>
    <ds:schemaRef ds:uri="c58f2efd-82a8-4ecf-b395-8c25e928921d"/>
    <ds:schemaRef ds:uri="http://purl.org/dc/elements/1.1/"/>
    <ds:schemaRef ds:uri="http://schemas.microsoft.com/office/2006/metadata/properties"/>
    <ds:schemaRef ds:uri="http://purl.org/dc/terms/"/>
    <ds:schemaRef ds:uri="http://schemas.microsoft.com/office/infopath/2007/PartnerControls"/>
    <ds:schemaRef ds:uri="679261c3-551f-4e86-913f-177e0e529669"/>
    <ds:schemaRef ds:uri="http://www.w3.org/XML/1998/namespace"/>
    <ds:schemaRef ds:uri="http://purl.org/dc/dcmitype/"/>
  </ds:schemaRefs>
</ds:datastoreItem>
</file>

<file path=customXml/itemProps2.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D9296C4F-9DE9-4B43-AA80-1FC85656CFF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15797</TotalTime>
  <Words>8570</Words>
  <Application>Microsoft Office PowerPoint</Application>
  <PresentationFormat>Widescreen</PresentationFormat>
  <Paragraphs>520</Paragraphs>
  <Slides>83</Slides>
  <Notes>0</Notes>
  <HiddenSlides>1</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83</vt:i4>
      </vt:variant>
    </vt:vector>
  </HeadingPairs>
  <TitlesOfParts>
    <vt:vector size="94" baseType="lpstr">
      <vt:lpstr>Arial</vt:lpstr>
      <vt:lpstr>Arial Narrow</vt:lpstr>
      <vt:lpstr>Calibri</vt:lpstr>
      <vt:lpstr>Cambria Math</vt:lpstr>
      <vt:lpstr>Courier New</vt:lpstr>
      <vt:lpstr>Gill Sans MT</vt:lpstr>
      <vt:lpstr>IBM Plex Sans</vt:lpstr>
      <vt:lpstr>Tahoma</vt:lpstr>
      <vt:lpstr>Wingdings</vt:lpstr>
      <vt:lpstr>Wingdings 2</vt:lpstr>
      <vt:lpstr>elenco puntato</vt:lpstr>
      <vt:lpstr>Statistics</vt:lpstr>
      <vt:lpstr>Campo di analisi della statistica</vt:lpstr>
      <vt:lpstr>Statistica Descrittiva e Statistica Inferenziale</vt:lpstr>
      <vt:lpstr>Statistica Pura vs Statistica Applicata</vt:lpstr>
      <vt:lpstr>Le 5 fasi dell’Analisi Statistica</vt:lpstr>
      <vt:lpstr>Le 5 fasi dell’Analisi Statistica</vt:lpstr>
      <vt:lpstr>Le 5 fasi dell’Analisi Statistica</vt:lpstr>
      <vt:lpstr>Indagine statistica e tabelle</vt:lpstr>
      <vt:lpstr>Le 4 fasi di un'indagine statistica</vt:lpstr>
      <vt:lpstr>Tabelle e caratteri statistici</vt:lpstr>
      <vt:lpstr>Tabelle e caratteri statistici</vt:lpstr>
      <vt:lpstr>Mutabile Statistica</vt:lpstr>
      <vt:lpstr>Distribuzione Statistica</vt:lpstr>
      <vt:lpstr>Rappresentazioni Grafiche</vt:lpstr>
      <vt:lpstr>Riferimento Cartesiano Ortogonale</vt:lpstr>
      <vt:lpstr>Ortogrammi</vt:lpstr>
      <vt:lpstr>Indici di Posizione</vt:lpstr>
      <vt:lpstr>Media Artimetica</vt:lpstr>
      <vt:lpstr>Proprietà della Media Artimetica</vt:lpstr>
      <vt:lpstr>Proprietà della Media Artimetica</vt:lpstr>
      <vt:lpstr>Probabilità e Teoria dell'Informazione</vt:lpstr>
      <vt:lpstr>Sorgenti di Incertezza</vt:lpstr>
      <vt:lpstr>Sources of Uncertainty</vt:lpstr>
      <vt:lpstr>Why probability ?</vt:lpstr>
      <vt:lpstr>Types of probability</vt:lpstr>
      <vt:lpstr>Presentazione standard di PowerPoint</vt:lpstr>
      <vt:lpstr>Random variables</vt:lpstr>
      <vt:lpstr>Types of random variables</vt:lpstr>
      <vt:lpstr>Random variables</vt:lpstr>
      <vt:lpstr>Probability mass function (PMF)</vt:lpstr>
      <vt:lpstr>Probability mass function (PMF)</vt:lpstr>
      <vt:lpstr>Types of Distributions</vt:lpstr>
      <vt:lpstr>Probability density function (PDF)</vt:lpstr>
      <vt:lpstr>Probability density function (PDF)</vt:lpstr>
      <vt:lpstr>PDF and Machine Learning</vt:lpstr>
      <vt:lpstr>Marginal probability</vt:lpstr>
      <vt:lpstr>Marginal probability</vt:lpstr>
      <vt:lpstr>Conditional probability</vt:lpstr>
      <vt:lpstr>Expectation (of a random variable)</vt:lpstr>
      <vt:lpstr>Variance (of a random variable)</vt:lpstr>
      <vt:lpstr>Covariance (of a random variable)</vt:lpstr>
      <vt:lpstr>Covariance matrix</vt:lpstr>
      <vt:lpstr>Common probability distributions</vt:lpstr>
      <vt:lpstr>Bernoulli</vt:lpstr>
      <vt:lpstr>Normal</vt:lpstr>
      <vt:lpstr>Normal</vt:lpstr>
      <vt:lpstr>Poisson</vt:lpstr>
      <vt:lpstr>Binomial</vt:lpstr>
      <vt:lpstr>Useful properties of common distributions</vt:lpstr>
      <vt:lpstr>Useful properties of common distributions</vt:lpstr>
      <vt:lpstr>Law of large numbers</vt:lpstr>
      <vt:lpstr>Presentazione standard di PowerPoint</vt:lpstr>
      <vt:lpstr>Law of large numbers (Implications in Machine Learning)</vt:lpstr>
      <vt:lpstr>Law of large numbers (Implications in Machine Learning)</vt:lpstr>
      <vt:lpstr>The central limit theorem</vt:lpstr>
      <vt:lpstr>Presentazione standard di PowerPoint</vt:lpstr>
      <vt:lpstr>The central limit theorem (Implications in Machine Learning)</vt:lpstr>
      <vt:lpstr>The central limit theorem (Implications in Machine Learning)</vt:lpstr>
      <vt:lpstr>Maximum Likelihood</vt:lpstr>
      <vt:lpstr>Bayes rule</vt:lpstr>
      <vt:lpstr>Bayesian inference</vt:lpstr>
      <vt:lpstr>Bayesian inference</vt:lpstr>
      <vt:lpstr>Bayes theorem in Machine learning</vt:lpstr>
      <vt:lpstr>Bayes theorem in Machine learning</vt:lpstr>
      <vt:lpstr>References and further reading</vt:lpstr>
      <vt:lpstr>Presentazione standard di PowerPoint</vt:lpstr>
      <vt:lpstr>La Teoria della Stima</vt:lpstr>
      <vt:lpstr>La Teoria della Stima</vt:lpstr>
      <vt:lpstr>La rilevazione dei dati per campioni</vt:lpstr>
      <vt:lpstr>Campionamento statistico</vt:lpstr>
      <vt:lpstr>I parametri campionari</vt:lpstr>
      <vt:lpstr>Riassunto campionario</vt:lpstr>
      <vt:lpstr>Proprietà di uno stimatore</vt:lpstr>
      <vt:lpstr>Proprietà di uno stimatore</vt:lpstr>
      <vt:lpstr>Proprietà desiderabili degli Stimatori: Correttezza</vt:lpstr>
      <vt:lpstr>Proprietà desiderabili degli Stimatori: Correttezza</vt:lpstr>
      <vt:lpstr>Errore di prima specie ed errore di seconda specie</vt:lpstr>
      <vt:lpstr>Errore di prima specie ed errore di seconda specie</vt:lpstr>
      <vt:lpstr>Errore di prima specie ed errore di seconda specie</vt:lpstr>
      <vt:lpstr>Stimatori, Bias e Varianza per il Machine Learning</vt:lpstr>
      <vt:lpstr>Stima Puntuale </vt:lpstr>
      <vt:lpstr>Proprietà desiderabili degli Stimatori: Correttezza</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507</cp:revision>
  <dcterms:created xsi:type="dcterms:W3CDTF">2020-06-26T06:32:12Z</dcterms:created>
  <dcterms:modified xsi:type="dcterms:W3CDTF">2022-07-08T20:37:17Z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