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56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367" r:id="rId30"/>
    <p:sldId id="368" r:id="rId31"/>
    <p:sldId id="370" r:id="rId32"/>
    <p:sldId id="371" r:id="rId33"/>
    <p:sldId id="369" r:id="rId34"/>
    <p:sldId id="372" r:id="rId35"/>
    <p:sldId id="373" r:id="rId36"/>
    <p:sldId id="374" r:id="rId37"/>
    <p:sldId id="375" r:id="rId38"/>
    <p:sldId id="377" r:id="rId39"/>
    <p:sldId id="376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90" r:id="rId52"/>
    <p:sldId id="389" r:id="rId53"/>
    <p:sldId id="343" r:id="rId54"/>
    <p:sldId id="400" r:id="rId5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3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Bitcoin" TargetMode="External"/><Relationship Id="rId2" Type="http://schemas.openxmlformats.org/officeDocument/2006/relationships/hyperlink" Target="https://it.wikipedia.org/wiki/Massachusetts_Institute_of_Technology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ipple#cite_note-19" TargetMode="External"/><Relationship Id="rId2" Type="http://schemas.openxmlformats.org/officeDocument/2006/relationships/hyperlink" Target="https://it.wikipedia.org/wiki/Ripple#cite_note-1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t.wikipedia.org/wiki/Ripple#cite_note-2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ipple#cite_note-19" TargetMode="External"/><Relationship Id="rId2" Type="http://schemas.openxmlformats.org/officeDocument/2006/relationships/hyperlink" Target="https://it.wikipedia.org/wiki/Ripple#cite_note-1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t.wikipedia.org/wiki/Ripple#cite_note-2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caratteristica dei sistemi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poi soluzioni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cui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altri casi ancora in cui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progetto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consiste in un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fornire comunicazioni e forme di pagamento sicure tra le macchine nel contesto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organizza le informazioni sulle transazioni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detta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state introdotte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stata fondata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David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test. 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dicembre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l'attuale cambio rispetto alle valute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concetto stesso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dietro molte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comporta,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/>
              <a:t>La più piccola unità della valuta </a:t>
            </a:r>
            <a:r>
              <a:rPr lang="it-IT" sz="2400" b="1" dirty="0"/>
              <a:t>IOTA</a:t>
            </a:r>
            <a:r>
              <a:rPr lang="it-IT" sz="2400" dirty="0"/>
              <a:t> è lo </a:t>
            </a:r>
            <a:r>
              <a:rPr lang="it-IT" sz="2400" b="1" dirty="0"/>
              <a:t>Iota</a:t>
            </a:r>
            <a:r>
              <a:rPr lang="it-IT" sz="2400" dirty="0"/>
              <a:t>. Tuttavia attualmente vengono utilizzati prevalentemente i suoi multipli indicati dai prefissi stabiliti dal sistema </a:t>
            </a:r>
            <a:r>
              <a:rPr lang="it-IT" sz="2400" b="1" dirty="0"/>
              <a:t>metrico</a:t>
            </a:r>
            <a:r>
              <a:rPr lang="it-IT" sz="2400" dirty="0"/>
              <a:t> </a:t>
            </a:r>
            <a:r>
              <a:rPr lang="it-IT" sz="2400" b="1" dirty="0"/>
              <a:t>decimale</a:t>
            </a:r>
            <a:r>
              <a:rPr lang="it-IT" sz="2400" dirty="0"/>
              <a:t> e seguiti dalla </a:t>
            </a:r>
            <a:r>
              <a:rPr lang="it-IT" sz="2400" b="1" dirty="0"/>
              <a:t>parola</a:t>
            </a:r>
            <a:r>
              <a:rPr lang="it-IT" sz="2400" dirty="0"/>
              <a:t> </a:t>
            </a:r>
            <a:r>
              <a:rPr lang="it-IT" sz="2400" b="1" dirty="0"/>
              <a:t>Iota</a:t>
            </a:r>
            <a:r>
              <a:rPr lang="it-IT" sz="2400" dirty="0"/>
              <a:t>. </a:t>
            </a:r>
            <a:endParaRPr lang="it-IT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/>
              <a:t>Il multiplo attualmente più utilizzato (2017) è il </a:t>
            </a:r>
            <a:r>
              <a:rPr lang="it-IT" sz="2400" b="1" dirty="0" err="1"/>
              <a:t>MegaIota</a:t>
            </a:r>
            <a:r>
              <a:rPr lang="it-IT" sz="2400" dirty="0"/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/>
              <a:t>La Fondazione </a:t>
            </a:r>
            <a:r>
              <a:rPr lang="it-IT" sz="2400" b="1" dirty="0"/>
              <a:t>IOTA</a:t>
            </a:r>
            <a:r>
              <a:rPr lang="it-IT" sz="2400" dirty="0"/>
              <a:t> è stata registrata in </a:t>
            </a:r>
            <a:r>
              <a:rPr lang="it-IT" sz="2400" b="1" dirty="0" smtClean="0"/>
              <a:t>Germania</a:t>
            </a:r>
            <a:r>
              <a:rPr lang="it-IT" sz="2400" dirty="0" smtClean="0"/>
              <a:t> </a:t>
            </a:r>
            <a:r>
              <a:rPr lang="it-IT" sz="2400" dirty="0"/>
              <a:t>come una </a:t>
            </a:r>
            <a:r>
              <a:rPr lang="it-IT" sz="2400" b="1" dirty="0"/>
              <a:t>società</a:t>
            </a:r>
            <a:r>
              <a:rPr lang="it-IT" sz="2400" dirty="0"/>
              <a:t> </a:t>
            </a:r>
            <a:r>
              <a:rPr lang="it-IT" sz="2400" b="1" dirty="0"/>
              <a:t>senza</a:t>
            </a:r>
            <a:r>
              <a:rPr lang="it-IT" sz="2400" dirty="0"/>
              <a:t> </a:t>
            </a:r>
            <a:r>
              <a:rPr lang="it-IT" sz="2400" b="1" dirty="0"/>
              <a:t>scopo</a:t>
            </a:r>
            <a:r>
              <a:rPr lang="it-IT" sz="2400" dirty="0"/>
              <a:t> </a:t>
            </a:r>
            <a:r>
              <a:rPr lang="it-IT" sz="2400" b="1" dirty="0"/>
              <a:t>di</a:t>
            </a:r>
            <a:r>
              <a:rPr lang="it-IT" sz="2400" dirty="0"/>
              <a:t> </a:t>
            </a:r>
            <a:r>
              <a:rPr lang="it-IT" sz="2400" b="1" dirty="0"/>
              <a:t>lucro</a:t>
            </a:r>
            <a:r>
              <a:rPr lang="it-IT" sz="2400" dirty="0"/>
              <a:t> che coordina e finanzia gli sviluppi del </a:t>
            </a:r>
            <a:r>
              <a:rPr lang="it-IT" sz="2400" b="1" dirty="0"/>
              <a:t>progetto</a:t>
            </a:r>
            <a:r>
              <a:rPr lang="it-IT" sz="2400" dirty="0"/>
              <a:t> </a:t>
            </a:r>
            <a:r>
              <a:rPr lang="it-IT" sz="2400" b="1" dirty="0"/>
              <a:t>IOTA</a:t>
            </a:r>
            <a:r>
              <a:rPr lang="it-IT" sz="2400" dirty="0"/>
              <a:t>. A partire dal novembre </a:t>
            </a:r>
            <a:r>
              <a:rPr lang="it-IT" sz="2400" b="1" dirty="0"/>
              <a:t>2017</a:t>
            </a:r>
            <a:r>
              <a:rPr lang="it-IT" sz="2400" dirty="0"/>
              <a:t>, la </a:t>
            </a:r>
            <a:r>
              <a:rPr lang="it-IT" sz="2400" b="1" dirty="0"/>
              <a:t>Fondazione</a:t>
            </a:r>
            <a:r>
              <a:rPr lang="it-IT" sz="2400" dirty="0"/>
              <a:t> ha destinato </a:t>
            </a:r>
            <a:r>
              <a:rPr lang="it-IT" sz="2400" b="1" dirty="0"/>
              <a:t>100</a:t>
            </a:r>
            <a:r>
              <a:rPr lang="it-IT" sz="2400" dirty="0"/>
              <a:t> </a:t>
            </a:r>
            <a:r>
              <a:rPr lang="it-IT" sz="2400" b="1" dirty="0"/>
              <a:t>milioni</a:t>
            </a:r>
            <a:r>
              <a:rPr lang="it-IT" sz="2400" dirty="0"/>
              <a:t> di dollari per promuoverne il progetto. 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sistema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 nel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basa su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cui 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 cui integrità e affidabilità sono garantite da un sistema di verifica basato sul consenso, e su una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propria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è di rendere possibili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si serve di "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qualsiasi altra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minuti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realizzato attorno ad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usa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"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Massachusetts Institute of Technology"/>
              </a:rPr>
              <a:t>Massachusetts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Massachusetts Institute of Technology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Massachusetts Institute of Technology"/>
              </a:rPr>
              <a:t>Institute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Massachusetts Institute of Technology"/>
              </a:rPr>
              <a:t> of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Massachusetts Institute of Technology"/>
              </a:rPr>
              <a:t>Technology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società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iniziando a esser usato come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 di vista delle banche,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tooltip="Bitcoin"/>
              </a:rPr>
              <a:t>bitcoin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tra cui prezzo e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divisibile sulla base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nascita furono creati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avuto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altre valute della rete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 della rete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 profilo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</a:t>
            </a:r>
            <a:r>
              <a:rPr lang="it-IT" sz="24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]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di questa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/>
              <a:t>Fin </a:t>
            </a:r>
            <a:r>
              <a:rPr lang="it-IT" sz="2400" dirty="0"/>
              <a:t>dal suo debutto, il protocollo </a:t>
            </a:r>
            <a:r>
              <a:rPr lang="it-IT" sz="2400" b="1" dirty="0" err="1"/>
              <a:t>Ripple</a:t>
            </a:r>
            <a:r>
              <a:rPr lang="it-IT" sz="2400" dirty="0"/>
              <a:t> ha avuto l'attenzione sia della stampa finanziaria che di quella tradizionale di massa. </a:t>
            </a:r>
            <a:r>
              <a:rPr lang="it-IT" sz="2400" dirty="0" err="1"/>
              <a:t>Ripple</a:t>
            </a:r>
            <a:r>
              <a:rPr lang="it-IT" sz="2400" dirty="0"/>
              <a:t> è stato citato negli articoli settoriali da The Nielsen Company, </a:t>
            </a:r>
            <a:r>
              <a:rPr lang="it-IT" sz="2400" dirty="0" err="1"/>
              <a:t>Bank</a:t>
            </a:r>
            <a:r>
              <a:rPr lang="it-IT" sz="2400" dirty="0"/>
              <a:t> of </a:t>
            </a:r>
            <a:r>
              <a:rPr lang="it-IT" sz="2400" dirty="0" err="1"/>
              <a:t>England</a:t>
            </a:r>
            <a:r>
              <a:rPr lang="it-IT" sz="2400" dirty="0"/>
              <a:t> </a:t>
            </a:r>
            <a:r>
              <a:rPr lang="it-IT" sz="2400" dirty="0" err="1"/>
              <a:t>Quarterly</a:t>
            </a:r>
            <a:r>
              <a:rPr lang="it-IT" sz="2400" dirty="0"/>
              <a:t> </a:t>
            </a:r>
            <a:r>
              <a:rPr lang="it-IT" sz="2400" dirty="0" err="1"/>
              <a:t>Bulletin</a:t>
            </a:r>
            <a:r>
              <a:rPr lang="it-IT" sz="2400" dirty="0"/>
              <a:t>, NACHA e KPMG, con molti articoli che esaminano l'impatto di </a:t>
            </a:r>
            <a:r>
              <a:rPr lang="it-IT" sz="2400" dirty="0" err="1"/>
              <a:t>Ripple</a:t>
            </a:r>
            <a:r>
              <a:rPr lang="it-IT" sz="2400" dirty="0"/>
              <a:t> sull'internazionalizzazione del settore bancario. Nell'aprile 2015, American </a:t>
            </a:r>
            <a:r>
              <a:rPr lang="it-IT" sz="2400" dirty="0" err="1"/>
              <a:t>Banker</a:t>
            </a:r>
            <a:r>
              <a:rPr lang="it-IT" sz="2400" dirty="0"/>
              <a:t> sosteneva che «da un punto di vista bancario, i registri distribuiti come il sistema </a:t>
            </a:r>
            <a:r>
              <a:rPr lang="it-IT" sz="2400" dirty="0" err="1"/>
              <a:t>Ripple</a:t>
            </a:r>
            <a:r>
              <a:rPr lang="it-IT" sz="2400" dirty="0"/>
              <a:t> presentano diversi vantaggi rispetto alle </a:t>
            </a:r>
            <a:r>
              <a:rPr lang="it-IT" sz="2400" dirty="0" err="1"/>
              <a:t>criptovalute</a:t>
            </a:r>
            <a:r>
              <a:rPr lang="it-IT" sz="2400" dirty="0"/>
              <a:t> come il </a:t>
            </a:r>
            <a:r>
              <a:rPr lang="it-IT" sz="2400" dirty="0" err="1"/>
              <a:t>bitcoin</a:t>
            </a:r>
            <a:r>
              <a:rPr lang="it-IT" sz="2400" dirty="0"/>
              <a:t>», inclusa la sicurezza.</a:t>
            </a:r>
            <a:r>
              <a:rPr lang="it-IT" sz="2400" baseline="30000" dirty="0">
                <a:hlinkClick r:id="rId2"/>
              </a:rPr>
              <a:t>[18]</a:t>
            </a:r>
            <a:r>
              <a:rPr lang="it-IT" sz="2400" dirty="0"/>
              <a:t> Come ha scritto la Federal </a:t>
            </a:r>
            <a:r>
              <a:rPr lang="it-IT" sz="2400" dirty="0" err="1"/>
              <a:t>Reserve</a:t>
            </a:r>
            <a:r>
              <a:rPr lang="it-IT" sz="2400" dirty="0"/>
              <a:t> </a:t>
            </a:r>
            <a:r>
              <a:rPr lang="it-IT" sz="2400" dirty="0" err="1"/>
              <a:t>Bank</a:t>
            </a:r>
            <a:r>
              <a:rPr lang="it-IT" sz="2400" dirty="0"/>
              <a:t> di Boston, «l'adozione di reti distribuite come </a:t>
            </a:r>
            <a:r>
              <a:rPr lang="it-IT" sz="2400" dirty="0" err="1"/>
              <a:t>Ripple</a:t>
            </a:r>
            <a:r>
              <a:rPr lang="it-IT" sz="2400" dirty="0"/>
              <a:t> potrebbe aiutare il settore bancario a realizzare elaborazioni più rapide e a migliorare l'efficienza dei pagamenti globali e dei servizi bancari di corrispondenza». Nel 2013 </a:t>
            </a:r>
            <a:r>
              <a:rPr lang="it-IT" sz="2400" dirty="0" err="1"/>
              <a:t>Ken</a:t>
            </a:r>
            <a:r>
              <a:rPr lang="it-IT" sz="2400" dirty="0"/>
              <a:t> </a:t>
            </a:r>
            <a:r>
              <a:rPr lang="it-IT" sz="2400" dirty="0" err="1"/>
              <a:t>Kurson</a:t>
            </a:r>
            <a:r>
              <a:rPr lang="it-IT" sz="2400" dirty="0"/>
              <a:t> ha dichiarato a </a:t>
            </a:r>
            <a:r>
              <a:rPr lang="it-IT" sz="2400" dirty="0" err="1"/>
              <a:t>Esquire</a:t>
            </a:r>
            <a:r>
              <a:rPr lang="it-IT" sz="2400" dirty="0"/>
              <a:t>, a proposito di </a:t>
            </a:r>
            <a:r>
              <a:rPr lang="it-IT" sz="2400" dirty="0" err="1"/>
              <a:t>Ripple</a:t>
            </a:r>
            <a:r>
              <a:rPr lang="it-IT" sz="2400" dirty="0"/>
              <a:t> come rete di pagamento, che «i grandi marchi di servizi finanziari dovrebbero trattare </a:t>
            </a:r>
            <a:r>
              <a:rPr lang="it-IT" sz="2400" dirty="0" err="1"/>
              <a:t>Ripple</a:t>
            </a:r>
            <a:r>
              <a:rPr lang="it-IT" sz="2400" dirty="0"/>
              <a:t> come le case discografiche hanno trattato Napster». Nell'agosto 2015, </a:t>
            </a:r>
            <a:r>
              <a:rPr lang="it-IT" sz="2400" dirty="0" err="1"/>
              <a:t>Ripple</a:t>
            </a:r>
            <a:r>
              <a:rPr lang="it-IT" sz="2400" dirty="0"/>
              <a:t> ha ricevuto il premio come pioniere tecnologico (Technology Pioneer) dal World </a:t>
            </a:r>
            <a:r>
              <a:rPr lang="it-IT" sz="2400" dirty="0" err="1"/>
              <a:t>Economic</a:t>
            </a:r>
            <a:r>
              <a:rPr lang="it-IT" sz="2400" dirty="0"/>
              <a:t> Forum.</a:t>
            </a:r>
            <a:r>
              <a:rPr lang="it-IT" sz="2400" baseline="30000" dirty="0">
                <a:hlinkClick r:id="rId3"/>
              </a:rPr>
              <a:t>[19]</a:t>
            </a:r>
            <a:r>
              <a:rPr lang="it-IT" sz="2400" dirty="0"/>
              <a:t> Il sito </a:t>
            </a:r>
            <a:r>
              <a:rPr lang="it-IT" sz="2400" dirty="0" err="1"/>
              <a:t>Dealbook</a:t>
            </a:r>
            <a:r>
              <a:rPr lang="it-IT" sz="2400" dirty="0"/>
              <a:t> che appartiene a New York Times ha osservato nel 2014 che «(</a:t>
            </a:r>
            <a:r>
              <a:rPr lang="it-IT" sz="2400" dirty="0" err="1"/>
              <a:t>Ripple</a:t>
            </a:r>
            <a:r>
              <a:rPr lang="it-IT" sz="2400" dirty="0"/>
              <a:t>) sta catturando ciò che si è rivelato difficilmente raggiungibile per le valute virtuali: la partecipazione dei giocatori di </a:t>
            </a:r>
            <a:r>
              <a:rPr lang="it-IT" sz="2400" dirty="0" err="1"/>
              <a:t>mainstream</a:t>
            </a:r>
            <a:r>
              <a:rPr lang="it-IT" sz="2400" dirty="0"/>
              <a:t> al sistema finanziario».</a:t>
            </a:r>
            <a:r>
              <a:rPr lang="it-IT" sz="2400" baseline="30000" dirty="0">
                <a:hlinkClick r:id="rId4"/>
              </a:rPr>
              <a:t>[20]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/>
              <a:t>Fin </a:t>
            </a:r>
            <a:r>
              <a:rPr lang="it-IT" sz="2400" dirty="0"/>
              <a:t>dal suo debutto, il protocollo </a:t>
            </a:r>
            <a:r>
              <a:rPr lang="it-IT" sz="2400" b="1" dirty="0" err="1"/>
              <a:t>Ripple</a:t>
            </a:r>
            <a:r>
              <a:rPr lang="it-IT" sz="2400" dirty="0"/>
              <a:t> ha avuto l'attenzione sia della stampa finanziaria che di quella tradizionale di massa. </a:t>
            </a:r>
            <a:r>
              <a:rPr lang="it-IT" sz="2400" dirty="0" err="1"/>
              <a:t>Ripple</a:t>
            </a:r>
            <a:r>
              <a:rPr lang="it-IT" sz="2400" dirty="0"/>
              <a:t> è stato citato negli articoli settoriali da The Nielsen Company, </a:t>
            </a:r>
            <a:r>
              <a:rPr lang="it-IT" sz="2400" dirty="0" err="1"/>
              <a:t>Bank</a:t>
            </a:r>
            <a:r>
              <a:rPr lang="it-IT" sz="2400" dirty="0"/>
              <a:t> of </a:t>
            </a:r>
            <a:r>
              <a:rPr lang="it-IT" sz="2400" dirty="0" err="1"/>
              <a:t>England</a:t>
            </a:r>
            <a:r>
              <a:rPr lang="it-IT" sz="2400" dirty="0"/>
              <a:t> </a:t>
            </a:r>
            <a:r>
              <a:rPr lang="it-IT" sz="2400" dirty="0" err="1"/>
              <a:t>Quarterly</a:t>
            </a:r>
            <a:r>
              <a:rPr lang="it-IT" sz="2400" dirty="0"/>
              <a:t> </a:t>
            </a:r>
            <a:r>
              <a:rPr lang="it-IT" sz="2400" dirty="0" err="1"/>
              <a:t>Bulletin</a:t>
            </a:r>
            <a:r>
              <a:rPr lang="it-IT" sz="2400" dirty="0"/>
              <a:t>, NACHA e KPMG, con molti articoli che esaminano l'impatto di </a:t>
            </a:r>
            <a:r>
              <a:rPr lang="it-IT" sz="2400" dirty="0" err="1"/>
              <a:t>Ripple</a:t>
            </a:r>
            <a:r>
              <a:rPr lang="it-IT" sz="2400" dirty="0"/>
              <a:t> sull'internazionalizzazione del settore bancario. Nell'aprile 2015, American </a:t>
            </a:r>
            <a:r>
              <a:rPr lang="it-IT" sz="2400" dirty="0" err="1"/>
              <a:t>Banker</a:t>
            </a:r>
            <a:r>
              <a:rPr lang="it-IT" sz="2400" dirty="0"/>
              <a:t> sosteneva che «da un punto di vista bancario, i registri distribuiti come il sistema </a:t>
            </a:r>
            <a:r>
              <a:rPr lang="it-IT" sz="2400" dirty="0" err="1"/>
              <a:t>Ripple</a:t>
            </a:r>
            <a:r>
              <a:rPr lang="it-IT" sz="2400" dirty="0"/>
              <a:t> presentano diversi vantaggi rispetto alle </a:t>
            </a:r>
            <a:r>
              <a:rPr lang="it-IT" sz="2400" dirty="0" err="1"/>
              <a:t>criptovalute</a:t>
            </a:r>
            <a:r>
              <a:rPr lang="it-IT" sz="2400" dirty="0"/>
              <a:t> come il </a:t>
            </a:r>
            <a:r>
              <a:rPr lang="it-IT" sz="2400" dirty="0" err="1"/>
              <a:t>bitcoin</a:t>
            </a:r>
            <a:r>
              <a:rPr lang="it-IT" sz="2400" dirty="0"/>
              <a:t>», inclusa la sicurezza.</a:t>
            </a:r>
            <a:r>
              <a:rPr lang="it-IT" sz="2400" baseline="30000" dirty="0">
                <a:hlinkClick r:id="rId2"/>
              </a:rPr>
              <a:t>[18]</a:t>
            </a:r>
            <a:r>
              <a:rPr lang="it-IT" sz="2400" dirty="0"/>
              <a:t> Come ha scritto la Federal </a:t>
            </a:r>
            <a:r>
              <a:rPr lang="it-IT" sz="2400" dirty="0" err="1"/>
              <a:t>Reserve</a:t>
            </a:r>
            <a:r>
              <a:rPr lang="it-IT" sz="2400" dirty="0"/>
              <a:t> </a:t>
            </a:r>
            <a:r>
              <a:rPr lang="it-IT" sz="2400" dirty="0" err="1"/>
              <a:t>Bank</a:t>
            </a:r>
            <a:r>
              <a:rPr lang="it-IT" sz="2400" dirty="0"/>
              <a:t> di Boston, «l'adozione di reti distribuite come </a:t>
            </a:r>
            <a:r>
              <a:rPr lang="it-IT" sz="2400" dirty="0" err="1"/>
              <a:t>Ripple</a:t>
            </a:r>
            <a:r>
              <a:rPr lang="it-IT" sz="2400" dirty="0"/>
              <a:t> potrebbe aiutare il settore bancario a realizzare elaborazioni più rapide e a migliorare l'efficienza dei pagamenti globali e dei servizi bancari di corrispondenza». Nel 2013 </a:t>
            </a:r>
            <a:r>
              <a:rPr lang="it-IT" sz="2400" dirty="0" err="1"/>
              <a:t>Ken</a:t>
            </a:r>
            <a:r>
              <a:rPr lang="it-IT" sz="2400" dirty="0"/>
              <a:t> </a:t>
            </a:r>
            <a:r>
              <a:rPr lang="it-IT" sz="2400" dirty="0" err="1"/>
              <a:t>Kurson</a:t>
            </a:r>
            <a:r>
              <a:rPr lang="it-IT" sz="2400" dirty="0"/>
              <a:t> ha dichiarato a </a:t>
            </a:r>
            <a:r>
              <a:rPr lang="it-IT" sz="2400" dirty="0" err="1"/>
              <a:t>Esquire</a:t>
            </a:r>
            <a:r>
              <a:rPr lang="it-IT" sz="2400" dirty="0"/>
              <a:t>, a proposito di </a:t>
            </a:r>
            <a:r>
              <a:rPr lang="it-IT" sz="2400" dirty="0" err="1"/>
              <a:t>Ripple</a:t>
            </a:r>
            <a:r>
              <a:rPr lang="it-IT" sz="2400" dirty="0"/>
              <a:t> come rete di pagamento, che «i grandi marchi di servizi finanziari dovrebbero trattare </a:t>
            </a:r>
            <a:r>
              <a:rPr lang="it-IT" sz="2400" dirty="0" err="1"/>
              <a:t>Ripple</a:t>
            </a:r>
            <a:r>
              <a:rPr lang="it-IT" sz="2400" dirty="0"/>
              <a:t> come le case discografiche hanno trattato Napster». Nell'agosto 2015, </a:t>
            </a:r>
            <a:r>
              <a:rPr lang="it-IT" sz="2400" dirty="0" err="1"/>
              <a:t>Ripple</a:t>
            </a:r>
            <a:r>
              <a:rPr lang="it-IT" sz="2400" dirty="0"/>
              <a:t> ha ricevuto il premio come pioniere tecnologico (Technology Pioneer) dal World </a:t>
            </a:r>
            <a:r>
              <a:rPr lang="it-IT" sz="2400" dirty="0" err="1"/>
              <a:t>Economic</a:t>
            </a:r>
            <a:r>
              <a:rPr lang="it-IT" sz="2400" dirty="0"/>
              <a:t> Forum.</a:t>
            </a:r>
            <a:r>
              <a:rPr lang="it-IT" sz="2400" baseline="30000" dirty="0">
                <a:hlinkClick r:id="rId3"/>
              </a:rPr>
              <a:t>[19]</a:t>
            </a:r>
            <a:r>
              <a:rPr lang="it-IT" sz="2400" dirty="0"/>
              <a:t> Il sito </a:t>
            </a:r>
            <a:r>
              <a:rPr lang="it-IT" sz="2400" dirty="0" err="1"/>
              <a:t>Dealbook</a:t>
            </a:r>
            <a:r>
              <a:rPr lang="it-IT" sz="2400" dirty="0"/>
              <a:t> che appartiene a New York Times ha osservato nel 2014 che «(</a:t>
            </a:r>
            <a:r>
              <a:rPr lang="it-IT" sz="2400" dirty="0" err="1"/>
              <a:t>Ripple</a:t>
            </a:r>
            <a:r>
              <a:rPr lang="it-IT" sz="2400" dirty="0"/>
              <a:t>) sta catturando ciò che si è rivelato difficilmente raggiungibile per le valute virtuali: la partecipazione dei giocatori di </a:t>
            </a:r>
            <a:r>
              <a:rPr lang="it-IT" sz="2400" dirty="0" err="1"/>
              <a:t>mainstream</a:t>
            </a:r>
            <a:r>
              <a:rPr lang="it-IT" sz="2400" dirty="0"/>
              <a:t> al sistema finanziario».</a:t>
            </a:r>
            <a:r>
              <a:rPr lang="it-IT" sz="2400" baseline="30000" dirty="0">
                <a:hlinkClick r:id="rId4"/>
              </a:rPr>
              <a:t>[20]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Tutti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eccetto</a:t>
            </a:r>
            <a:r>
              <a:rPr lang="en-US" sz="2400" dirty="0" smtClean="0"/>
              <a:t> </a:t>
            </a:r>
            <a:r>
              <a:rPr lang="en-US" sz="2400" dirty="0" err="1"/>
              <a:t>l’ultimo</a:t>
            </a:r>
            <a:r>
              <a:rPr lang="en-US" sz="2400" dirty="0" smtClean="0"/>
              <a:t> di </a:t>
            </a:r>
            <a:r>
              <a:rPr lang="en-US" sz="2400" dirty="0" err="1" smtClean="0"/>
              <a:t>questi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elementi</a:t>
            </a:r>
            <a:r>
              <a:rPr lang="en-US" sz="2400" dirty="0" smtClean="0"/>
              <a:t>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conosciuti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anticipo</a:t>
            </a:r>
            <a:r>
              <a:rPr lang="en-US" sz="2400" dirty="0" smtClean="0"/>
              <a:t> prima </a:t>
            </a:r>
            <a:r>
              <a:rPr lang="en-US" sz="2400" dirty="0" err="1" smtClean="0"/>
              <a:t>che</a:t>
            </a:r>
            <a:r>
              <a:rPr lang="en-US" sz="2400" dirty="0" smtClean="0"/>
              <a:t> un </a:t>
            </a:r>
            <a:r>
              <a:rPr lang="en-US" sz="2400" b="1" dirty="0" err="1" smtClean="0"/>
              <a:t>blocco</a:t>
            </a:r>
            <a:r>
              <a:rPr lang="en-US" sz="2400" dirty="0" smtClean="0"/>
              <a:t> </a:t>
            </a:r>
            <a:r>
              <a:rPr lang="en-US" sz="2400" dirty="0" err="1" smtClean="0"/>
              <a:t>sia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aggiunto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b="1" dirty="0" smtClean="0"/>
              <a:t>catena</a:t>
            </a:r>
            <a:r>
              <a:rPr lang="en-US" sz="2400" dirty="0" smtClean="0"/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</a:t>
            </a:r>
            <a:r>
              <a:rPr lang="it-IT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</a:t>
            </a:r>
            <a:r>
              <a:rPr lang="it-IT" dirty="0">
                <a:solidFill>
                  <a:schemeClr val="tx1"/>
                </a:solidFill>
              </a:rPr>
              <a:t>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della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nella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26895</TotalTime>
  <Words>5357</Words>
  <Application>Microsoft Office PowerPoint</Application>
  <PresentationFormat>Widescreen</PresentationFormat>
  <Paragraphs>244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62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648</cp:revision>
  <dcterms:created xsi:type="dcterms:W3CDTF">2020-06-26T06:32:12Z</dcterms:created>
  <dcterms:modified xsi:type="dcterms:W3CDTF">2023-04-12T17:07:40Z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