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
  </p:notesMasterIdLst>
  <p:sldIdLst>
    <p:sldId id="256" r:id="rId6"/>
    <p:sldId id="365" r:id="rId7"/>
    <p:sldId id="366" r:id="rId8"/>
    <p:sldId id="367" r:id="rId9"/>
    <p:sldId id="368" r:id="rId10"/>
    <p:sldId id="369" r:id="rId11"/>
    <p:sldId id="343" r:id="rId1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8" d="100"/>
          <a:sy n="68" d="100"/>
        </p:scale>
        <p:origin x="816" y="6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607881" cy="4392612"/>
          </a:xfrm>
        </p:spPr>
        <p:txBody>
          <a:bodyPr/>
          <a:lstStyle/>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proponeva, anni fa, una distinzione netta tra le attività di analisi e design (progettazione):</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fare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logico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opportuno implementare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suggeriva, in particolare, di non iniziare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prima di aver chiarito tutti i requisiti per il nuovo sistema. A partire almeno dagli anni novanta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900</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questa raccomandazione di metodo è entrata in crisi:</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4" name="Immagine 3">
            <a:extLst>
              <a:ext uri="{FF2B5EF4-FFF2-40B4-BE49-F238E27FC236}">
                <a16:creationId xmlns:a16="http://schemas.microsoft.com/office/drawing/2014/main" id="{68ED9A7B-8DA5-71DE-C6C0-512212E8AE2A}"/>
              </a:ext>
            </a:extLst>
          </p:cNvPr>
          <p:cNvPicPr>
            <a:picLocks noChangeAspect="1"/>
          </p:cNvPicPr>
          <p:nvPr/>
        </p:nvPicPr>
        <p:blipFill>
          <a:blip r:embed="rId2"/>
          <a:stretch>
            <a:fillRect/>
          </a:stretch>
        </p:blipFill>
        <p:spPr>
          <a:xfrm>
            <a:off x="7931350" y="2175436"/>
            <a:ext cx="3838588" cy="3449870"/>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5922586"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manuali sull’Ingegneria del 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raccomanda di non iniziare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fino a quando tutti i requisiti non sono concordati. </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un consiglio sbagliato, perché comunque non arriverete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 a conoscere tutti 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iniziare presto la progettazione vi servirà probabilmente 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scoprire nuovi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(Alan Davis, “Just Enough Requirements Management”, 2005)</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980CDF0C-B0E3-12FC-2B40-5D53C47783C1}"/>
              </a:ext>
            </a:extLst>
          </p:cNvPr>
          <p:cNvPicPr>
            <a:picLocks noChangeAspect="1"/>
          </p:cNvPicPr>
          <p:nvPr/>
        </p:nvPicPr>
        <p:blipFill>
          <a:blip r:embed="rId2"/>
          <a:stretch>
            <a:fillRect/>
          </a:stretch>
        </p:blipFill>
        <p:spPr>
          <a:xfrm>
            <a:off x="5922059" y="1790480"/>
            <a:ext cx="6116452" cy="2908129"/>
          </a:xfrm>
          <a:prstGeom prst="rect">
            <a:avLst/>
          </a:prstGeom>
        </p:spPr>
      </p:pic>
    </p:spTree>
    <p:extLst>
      <p:ext uri="{BB962C8B-B14F-4D97-AF65-F5344CB8AC3E}">
        <p14:creationId xmlns:p14="http://schemas.microsoft.com/office/powerpoint/2010/main" val="311375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7343422"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d’altra parte, può essere interpretato e declinato in diversi modi, e in organizzazioni diverse può assumere significati molto distanti tra loro.</a:t>
            </a:r>
          </a:p>
          <a:p>
            <a:pPr marL="342900" indent="-342900" algn="l" fontAlgn="base">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 è una delle fasi del ciclo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vita del software; essa ha lo scopo generale di chiarire, dettagliare e documentare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servizi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devono essere offerti da un sistema software o programma, al fine di risolvere un dato problema nel contesto in cui esso </a:t>
            </a:r>
            <a:r>
              <a:rPr lang="it-IT" sz="2400" b="1" i="0">
                <a:solidFill>
                  <a:srgbClr val="202122"/>
                </a:solidFill>
                <a:effectLst/>
                <a:latin typeface="Arial" panose="020B0604020202020204" pitchFamily="34" charset="0"/>
              </a:rPr>
              <a:t>dovrà operare.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magine 8" descr="Immagine che contiene diagramma&#10;&#10;Descrizione generata automaticamente">
            <a:extLst>
              <a:ext uri="{FF2B5EF4-FFF2-40B4-BE49-F238E27FC236}">
                <a16:creationId xmlns:a16="http://schemas.microsoft.com/office/drawing/2014/main" id="{B8A5D6B4-E857-2554-55AE-40CFE3BF1371}"/>
              </a:ext>
            </a:extLst>
          </p:cNvPr>
          <p:cNvPicPr>
            <a:picLocks noChangeAspect="1"/>
          </p:cNvPicPr>
          <p:nvPr/>
        </p:nvPicPr>
        <p:blipFill>
          <a:blip r:embed="rId2"/>
          <a:stretch>
            <a:fillRect/>
          </a:stretch>
        </p:blipFill>
        <p:spPr>
          <a:xfrm>
            <a:off x="7949418" y="1428749"/>
            <a:ext cx="3881678" cy="4968475"/>
          </a:xfrm>
          <a:prstGeom prst="rect">
            <a:avLst/>
          </a:prstGeom>
        </p:spPr>
      </p:pic>
    </p:spTree>
    <p:extLst>
      <p:ext uri="{BB962C8B-B14F-4D97-AF65-F5344CB8AC3E}">
        <p14:creationId xmlns:p14="http://schemas.microsoft.com/office/powerpoint/2010/main" val="293878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6724444"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raccolte nella fase di analisi rappresentano il punto di partenza per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 prodotto software e per l'intero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della sua realizzazione,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validazione e manutenzione.</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Se l'analisi sia una fase che viene conclusa una volta per tutte all'inizio del processo di realizzazione di un prodotto software, oppure un'attività che viene svolta iterativamente nel processo stesso, dipende dal particolare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di ciclo di vita del software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adottato nel progetto.</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5B16F4B3-6DC4-FAAE-09B5-FDE628723F20}"/>
              </a:ext>
            </a:extLst>
          </p:cNvPr>
          <p:cNvPicPr>
            <a:picLocks noChangeAspect="1"/>
          </p:cNvPicPr>
          <p:nvPr/>
        </p:nvPicPr>
        <p:blipFill>
          <a:blip r:embed="rId2"/>
          <a:stretch>
            <a:fillRect/>
          </a:stretch>
        </p:blipFill>
        <p:spPr>
          <a:xfrm>
            <a:off x="7047914" y="1285875"/>
            <a:ext cx="4875774" cy="4875774"/>
          </a:xfrm>
          <a:prstGeom prst="rect">
            <a:avLst/>
          </a:prstGeom>
        </p:spPr>
      </p:pic>
    </p:spTree>
    <p:extLst>
      <p:ext uri="{BB962C8B-B14F-4D97-AF65-F5344CB8AC3E}">
        <p14:creationId xmlns:p14="http://schemas.microsoft.com/office/powerpoint/2010/main" val="381795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571913" y="1429641"/>
            <a:ext cx="6724444" cy="4392612"/>
          </a:xfrm>
        </p:spPr>
        <p:txBody>
          <a:bodyPr/>
          <a:lstStyle/>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strumenti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(sia concettuali che tecnici) con cui viene svolta l'analisi dipendono dalla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metodologia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scelta. </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Nel caso della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analisi object-oriented,</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per esempio, gli strumenti possono includere notazioni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UML,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che consente la descrizione del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dominio applicativo</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nonché di come il sistema deve interagire con tale dominio, in termini di classi, relazioni fra classi, e altri concetti tipici dello sviluppo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orientato agli oggetti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strumenti possono includere ambienti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CASE</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1" i="1">
                <a:solidFill>
                  <a:srgbClr val="202122"/>
                </a:solidFill>
                <a:effectLst/>
                <a:latin typeface="Tahoma" panose="020B0604030504040204" pitchFamily="34" charset="0"/>
                <a:ea typeface="Tahoma" panose="020B0604030504040204" pitchFamily="34" charset="0"/>
                <a:cs typeface="Tahoma" panose="020B0604030504040204" pitchFamily="34" charset="0"/>
              </a:rPr>
              <a:t>Computer Aided Software Engineering</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specifici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Rational Rose.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descr="Immagine che contiene diagramma&#10;&#10;Descrizione generata automaticamente">
            <a:extLst>
              <a:ext uri="{FF2B5EF4-FFF2-40B4-BE49-F238E27FC236}">
                <a16:creationId xmlns:a16="http://schemas.microsoft.com/office/drawing/2014/main" id="{23CE38DF-2996-5F75-BA37-FE7D029E1534}"/>
              </a:ext>
            </a:extLst>
          </p:cNvPr>
          <p:cNvPicPr>
            <a:picLocks noChangeAspect="1"/>
          </p:cNvPicPr>
          <p:nvPr/>
        </p:nvPicPr>
        <p:blipFill>
          <a:blip r:embed="rId2"/>
          <a:stretch>
            <a:fillRect/>
          </a:stretch>
        </p:blipFill>
        <p:spPr>
          <a:xfrm>
            <a:off x="774120" y="2096451"/>
            <a:ext cx="3797691" cy="3725801"/>
          </a:xfrm>
          <a:prstGeom prst="rect">
            <a:avLst/>
          </a:prstGeom>
        </p:spPr>
      </p:pic>
    </p:spTree>
    <p:extLst>
      <p:ext uri="{BB962C8B-B14F-4D97-AF65-F5344CB8AC3E}">
        <p14:creationId xmlns:p14="http://schemas.microsoft.com/office/powerpoint/2010/main" val="170304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8" name="CasellaDiTesto 7">
            <a:extLst>
              <a:ext uri="{FF2B5EF4-FFF2-40B4-BE49-F238E27FC236}">
                <a16:creationId xmlns:a16="http://schemas.microsoft.com/office/drawing/2014/main" id="{730CBC39-598F-86AA-CF30-A345AD7372A2}"/>
              </a:ext>
            </a:extLst>
          </p:cNvPr>
          <p:cNvSpPr txBox="1"/>
          <p:nvPr/>
        </p:nvSpPr>
        <p:spPr>
          <a:xfrm>
            <a:off x="825119" y="1557338"/>
            <a:ext cx="6098344" cy="369332"/>
          </a:xfrm>
          <a:prstGeom prst="rect">
            <a:avLst/>
          </a:prstGeom>
          <a:noFill/>
        </p:spPr>
        <p:txBody>
          <a:bodyPr wrap="square">
            <a:spAutoFit/>
          </a:bodyPr>
          <a:lstStyle/>
          <a:p>
            <a:r>
              <a:rPr lang="it-IT"/>
              <a:t>https://analisi-disegno.com/analisi/analisi-design/</a:t>
            </a:r>
          </a:p>
        </p:txBody>
      </p:sp>
    </p:spTree>
    <p:extLst>
      <p:ext uri="{BB962C8B-B14F-4D97-AF65-F5344CB8AC3E}">
        <p14:creationId xmlns:p14="http://schemas.microsoft.com/office/powerpoint/2010/main" val="349096409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17366</TotalTime>
  <Words>488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7</vt:i4>
      </vt:variant>
    </vt:vector>
  </HeadingPairs>
  <TitlesOfParts>
    <vt:vector size="16" baseType="lpstr">
      <vt:lpstr>Arial</vt:lpstr>
      <vt:lpstr>Arial Narrow</vt:lpstr>
      <vt:lpstr>Calibri</vt:lpstr>
      <vt:lpstr>Courier New</vt:lpstr>
      <vt:lpstr>Gill Sans MT</vt:lpstr>
      <vt:lpstr>Tahoma</vt:lpstr>
      <vt:lpstr>Wingdings</vt:lpstr>
      <vt:lpstr>Wingdings 2</vt:lpstr>
      <vt:lpstr>elenco puntato</vt:lpstr>
      <vt:lpstr>Analisi e progettazione del Software</vt:lpstr>
      <vt:lpstr>Analisi e progettazione del Software</vt:lpstr>
      <vt:lpstr>Analisi e progettazione del Software</vt:lpstr>
      <vt:lpstr>  Significato di Analisi </vt:lpstr>
      <vt:lpstr>  Significato di Analisi </vt:lpstr>
      <vt:lpstr>  Significato di Analisi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542</cp:revision>
  <dcterms:created xsi:type="dcterms:W3CDTF">2020-06-26T06:32:12Z</dcterms:created>
  <dcterms:modified xsi:type="dcterms:W3CDTF">2023-03-26T23:52:01Z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