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35"/>
  </p:notesMasterIdLst>
  <p:sldIdLst>
    <p:sldId id="256" r:id="rId6"/>
    <p:sldId id="319" r:id="rId7"/>
    <p:sldId id="346" r:id="rId8"/>
    <p:sldId id="347" r:id="rId9"/>
    <p:sldId id="349" r:id="rId10"/>
    <p:sldId id="350" r:id="rId11"/>
    <p:sldId id="368" r:id="rId12"/>
    <p:sldId id="370" r:id="rId13"/>
    <p:sldId id="369" r:id="rId14"/>
    <p:sldId id="348" r:id="rId15"/>
    <p:sldId id="351" r:id="rId16"/>
    <p:sldId id="352" r:id="rId17"/>
    <p:sldId id="356" r:id="rId18"/>
    <p:sldId id="353" r:id="rId19"/>
    <p:sldId id="363" r:id="rId20"/>
    <p:sldId id="354" r:id="rId21"/>
    <p:sldId id="355" r:id="rId22"/>
    <p:sldId id="357" r:id="rId23"/>
    <p:sldId id="366" r:id="rId24"/>
    <p:sldId id="359" r:id="rId25"/>
    <p:sldId id="367" r:id="rId26"/>
    <p:sldId id="360" r:id="rId27"/>
    <p:sldId id="362" r:id="rId28"/>
    <p:sldId id="364" r:id="rId29"/>
    <p:sldId id="344" r:id="rId30"/>
    <p:sldId id="345" r:id="rId31"/>
    <p:sldId id="361" r:id="rId32"/>
    <p:sldId id="358" r:id="rId33"/>
    <p:sldId id="343" r:id="rId34"/>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96265" autoAdjust="0"/>
  </p:normalViewPr>
  <p:slideViewPr>
    <p:cSldViewPr snapToGrid="0" showGuides="1">
      <p:cViewPr varScale="1">
        <p:scale>
          <a:sx n="62" d="100"/>
          <a:sy n="62" d="100"/>
        </p:scale>
        <p:origin x="828" y="56"/>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3/26/2023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17</a:t>
            </a:fld>
            <a:endParaRPr lang="en-US"/>
          </a:p>
        </p:txBody>
      </p:sp>
    </p:spTree>
    <p:extLst>
      <p:ext uri="{BB962C8B-B14F-4D97-AF65-F5344CB8AC3E}">
        <p14:creationId xmlns:p14="http://schemas.microsoft.com/office/powerpoint/2010/main" val="3774408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18</a:t>
            </a:fld>
            <a:endParaRPr lang="en-US"/>
          </a:p>
        </p:txBody>
      </p:sp>
    </p:spTree>
    <p:extLst>
      <p:ext uri="{BB962C8B-B14F-4D97-AF65-F5344CB8AC3E}">
        <p14:creationId xmlns:p14="http://schemas.microsoft.com/office/powerpoint/2010/main" val="3759257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19</a:t>
            </a:fld>
            <a:endParaRPr lang="en-US"/>
          </a:p>
        </p:txBody>
      </p:sp>
    </p:spTree>
    <p:extLst>
      <p:ext uri="{BB962C8B-B14F-4D97-AF65-F5344CB8AC3E}">
        <p14:creationId xmlns:p14="http://schemas.microsoft.com/office/powerpoint/2010/main" val="3597362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20</a:t>
            </a:fld>
            <a:endParaRPr lang="en-US"/>
          </a:p>
        </p:txBody>
      </p:sp>
    </p:spTree>
    <p:extLst>
      <p:ext uri="{BB962C8B-B14F-4D97-AF65-F5344CB8AC3E}">
        <p14:creationId xmlns:p14="http://schemas.microsoft.com/office/powerpoint/2010/main" val="250374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21</a:t>
            </a:fld>
            <a:endParaRPr lang="en-US"/>
          </a:p>
        </p:txBody>
      </p:sp>
    </p:spTree>
    <p:extLst>
      <p:ext uri="{BB962C8B-B14F-4D97-AF65-F5344CB8AC3E}">
        <p14:creationId xmlns:p14="http://schemas.microsoft.com/office/powerpoint/2010/main" val="294868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22</a:t>
            </a:fld>
            <a:endParaRPr lang="en-US"/>
          </a:p>
        </p:txBody>
      </p:sp>
    </p:spTree>
    <p:extLst>
      <p:ext uri="{BB962C8B-B14F-4D97-AF65-F5344CB8AC3E}">
        <p14:creationId xmlns:p14="http://schemas.microsoft.com/office/powerpoint/2010/main" val="107103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27</a:t>
            </a:fld>
            <a:endParaRPr lang="en-US"/>
          </a:p>
        </p:txBody>
      </p:sp>
    </p:spTree>
    <p:extLst>
      <p:ext uri="{BB962C8B-B14F-4D97-AF65-F5344CB8AC3E}">
        <p14:creationId xmlns:p14="http://schemas.microsoft.com/office/powerpoint/2010/main" val="305034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www.ibm.com/cloud/learn/data-warehouse#:~:text=A%20data%20warehouse%2C%20or%20enterprise,AI)%2C%20and%20machine%20learning" TargetMode="External"/><Relationship Id="rId2" Type="http://schemas.openxmlformats.org/officeDocument/2006/relationships/hyperlink" Target="https://www.stitchdata.com/resources/data-transformation"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a:solidFill>
                  <a:schemeClr val="tx1"/>
                </a:solidFill>
              </a:rPr>
              <a:t>Databases</a:t>
            </a:r>
            <a:br>
              <a:rPr lang="it-IT">
                <a:solidFill>
                  <a:schemeClr val="tx1"/>
                </a:solidFill>
              </a:rPr>
            </a:br>
            <a:r>
              <a:rPr lang="it-IT">
                <a:solidFill>
                  <a:schemeClr val="tx1"/>
                </a:solidFill>
              </a:rPr>
              <a:t>NoSql </a:t>
            </a:r>
            <a:endParaRPr lang="it-IT" dirty="0">
              <a:solidFill>
                <a:schemeClr val="tx1"/>
              </a:solidFill>
            </a:endParaRPr>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89383"/>
            <a:ext cx="11740193" cy="3885645"/>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Quali sono le ragioni per cui i modelli di dati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hanno iniziato a divenire così popolari?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Alcune di queste motivazioni coincidono con le motivazioni che hanno originato lo sviluppo dell'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ecosistema Big 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di cui abbiamo già discusso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Dovrebbero in ogni caso essere enfatizzati i seguenti aspetti: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Persone che hanno iniziato a modellare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 di db</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Avere a che fare con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ossia con una porzione rilevante concettualmente di informazione (oggetto, data record), è molto più facile per i nuovi database gestire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operazioni su cluster,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 momento che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 aggregato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rende una unità naturale per la replicazione e lo sharding (distribuzione)</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il problema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Impedance Mismatch Problem,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ossia la differenza tra il modello relazionale e le strutture dati in memoria.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Verso nuovi modellli dei dati</a:t>
            </a:r>
            <a:endParaRPr lang="it-IT" dirty="0">
              <a:solidFill>
                <a:schemeClr val="tx1"/>
              </a:solidFill>
            </a:endParaRPr>
          </a:p>
        </p:txBody>
      </p:sp>
    </p:spTree>
    <p:extLst>
      <p:ext uri="{BB962C8B-B14F-4D97-AF65-F5344CB8AC3E}">
        <p14:creationId xmlns:p14="http://schemas.microsoft.com/office/powerpoint/2010/main" val="1773506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0" y="1072273"/>
            <a:ext cx="12318715"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Impedance Mismatch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delle maggiori cause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frustrazione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gli sviluppatori di applicazioni, e nel 1990 molte persone credevano che i database relazionali sarebbero stati sostituiti da database 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replicavano le strutture dati nella memoria anche sul disco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Quel decennio fu segnato dalla crescita dei linguaggi di programmazione orientati agli oggetti, e quindi dalla nascita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 orientati agli oggetti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dopo che il modello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OOP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ebbe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successo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nella programmazione i DB orientati agli oggetti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ebbero per nulla successo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 db relazionali rimasero la principale tecnologia per il data storage, essendo altamente consolidati, ben noti, ottimizzati e soprattutto basati su linguaggi standard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SQL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Quindi,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l'Impedance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rimase un problema, framework di Object-relational mapping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Hibernate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iBatis</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sono stati proposti per rendere le cose facili, ma non sono adatti a quegli scenari (frequenti) in cui molte applicazioni fanno affidamento allo stesso db integrato. Anche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performance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delle query soffrono in questi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framework</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Impedance Mismatch</a:t>
            </a:r>
            <a:endParaRPr lang="it-IT" dirty="0">
              <a:solidFill>
                <a:schemeClr val="tx1"/>
              </a:solidFill>
            </a:endParaRPr>
          </a:p>
        </p:txBody>
      </p:sp>
    </p:spTree>
    <p:extLst>
      <p:ext uri="{BB962C8B-B14F-4D97-AF65-F5344CB8AC3E}">
        <p14:creationId xmlns:p14="http://schemas.microsoft.com/office/powerpoint/2010/main" val="179170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446404"/>
            <a:ext cx="8043291"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Dati correnti immagazzinati in un DB:</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D2: Codice degli impiegati con salario e SSN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D1: Impiegati e Progetti per cui gli impiegati lavorano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Concettualmente: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impiegato è identificato dal suo SSN.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progetto è identificato dal suo nome.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Quindi: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impiegato dovrebbe essere creato dal suo SSN</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progetto dovrebbe essere creato dal suo PrName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Impedance Mismatch - Esempio</a:t>
            </a:r>
            <a:endParaRPr lang="it-IT" dirty="0">
              <a:solidFill>
                <a:schemeClr val="tx1"/>
              </a:solidFill>
            </a:endParaRPr>
          </a:p>
        </p:txBody>
      </p:sp>
      <p:pic>
        <p:nvPicPr>
          <p:cNvPr id="4" name="Immagine 3">
            <a:extLst>
              <a:ext uri="{FF2B5EF4-FFF2-40B4-BE49-F238E27FC236}">
                <a16:creationId xmlns:a16="http://schemas.microsoft.com/office/drawing/2014/main" id="{E6C693C7-7A23-9EA6-410F-B2AF5F84341D}"/>
              </a:ext>
            </a:extLst>
          </p:cNvPr>
          <p:cNvPicPr>
            <a:picLocks noChangeAspect="1"/>
          </p:cNvPicPr>
          <p:nvPr/>
        </p:nvPicPr>
        <p:blipFill>
          <a:blip r:embed="rId2"/>
          <a:stretch>
            <a:fillRect/>
          </a:stretch>
        </p:blipFill>
        <p:spPr>
          <a:xfrm>
            <a:off x="8459470" y="1340508"/>
            <a:ext cx="2491740" cy="5421842"/>
          </a:xfrm>
          <a:prstGeom prst="rect">
            <a:avLst/>
          </a:prstGeom>
        </p:spPr>
      </p:pic>
    </p:spTree>
    <p:extLst>
      <p:ext uri="{BB962C8B-B14F-4D97-AF65-F5344CB8AC3E}">
        <p14:creationId xmlns:p14="http://schemas.microsoft.com/office/powerpoint/2010/main" val="355173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446404"/>
            <a:ext cx="10913084"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Il 2000 ha assistito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 parecchie proprietà del web che sono drammaticamente aumentate in grandezza nel tempo!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siti web iniziarono a tracciare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l'attività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struttura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un modo molto dettagliato. Grandi data set sono apparsi: link, social network, attività nei log, dati di mapping. Con la crescita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volume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aumentato anche il numero degli utenti.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Superare i problemi dell'incremento dei dati e del traffico ha richiesto più risorse computazionali.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Scalare significa macchine più grandi, più processori, più storage e memoria. Ma macchine più grandi sono più costose ed hanno dei limiti concreti nell'incremento delle loro dimensioni, hanno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tetto massimo teorico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Attacco dei Cluster</a:t>
            </a:r>
            <a:endParaRPr lang="it-IT" dirty="0">
              <a:solidFill>
                <a:schemeClr val="tx1"/>
              </a:solidFill>
            </a:endParaRPr>
          </a:p>
        </p:txBody>
      </p:sp>
    </p:spTree>
    <p:extLst>
      <p:ext uri="{BB962C8B-B14F-4D97-AF65-F5344CB8AC3E}">
        <p14:creationId xmlns:p14="http://schemas.microsoft.com/office/powerpoint/2010/main" val="360612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L'alternativa a scalare le dimensioni delle macchine è quella di usare un elevato numero di machine all'interno di un cluster.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cluster di macchine piccole può usare dell'hardware di basso costo e finire per essere più economico alle varie scale.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un cluster può anche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più resiliente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 momento che se le macchine singole si danneggiano, l'intero cluster può continuare a funzionare fornendo alta affidabilità oltre che alte performance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le grandi compagnie si sono mosse verso i cluster, questo ha portato ad un nuovo problema: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 db relazionali non sono progettati per essere eseguiti sui cluster!</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6" name="Titolo 4">
            <a:extLst>
              <a:ext uri="{FF2B5EF4-FFF2-40B4-BE49-F238E27FC236}">
                <a16:creationId xmlns:a16="http://schemas.microsoft.com/office/drawing/2014/main" id="{D148C5B7-7679-BDB0-C3C4-A04EE7B02699}"/>
              </a:ext>
            </a:extLst>
          </p:cNvPr>
          <p:cNvSpPr txBox="1">
            <a:spLocks/>
          </p:cNvSpPr>
          <p:nvPr/>
        </p:nvSpPr>
        <p:spPr bwMode="auto">
          <a:xfrm>
            <a:off x="574294" y="579161"/>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lvl1pPr>
              <a:lnSpc>
                <a:spcPts val="3000"/>
              </a:lnSpc>
              <a:defRPr sz="2800" b="1" cap="none" baseline="0">
                <a:latin typeface="Arial" panose="020B0604020202020204" pitchFamily="34" charset="0"/>
                <a:ea typeface="+mj-ea"/>
                <a:cs typeface="Arial" panose="020B0604020202020204" pitchFamily="34" charset="0"/>
              </a:defRPr>
            </a:lvl1pPr>
            <a:lvl2pPr>
              <a:defRPr sz="2400" b="1">
                <a:solidFill>
                  <a:srgbClr val="595959"/>
                </a:solidFill>
                <a:latin typeface="Arial" panose="020B0604020202020204" pitchFamily="34" charset="0"/>
                <a:cs typeface="Arial" panose="020B0604020202020204" pitchFamily="34" charset="0"/>
              </a:defRPr>
            </a:lvl2pPr>
            <a:lvl3pPr>
              <a:defRPr sz="2400" b="1">
                <a:solidFill>
                  <a:srgbClr val="595959"/>
                </a:solidFill>
                <a:latin typeface="Arial" panose="020B0604020202020204" pitchFamily="34" charset="0"/>
                <a:cs typeface="Arial" panose="020B0604020202020204" pitchFamily="34" charset="0"/>
              </a:defRPr>
            </a:lvl3pPr>
            <a:lvl4pPr>
              <a:defRPr sz="2400" b="1">
                <a:solidFill>
                  <a:srgbClr val="595959"/>
                </a:solidFill>
                <a:latin typeface="Arial" panose="020B0604020202020204" pitchFamily="34" charset="0"/>
                <a:cs typeface="Arial" panose="020B0604020202020204" pitchFamily="34" charset="0"/>
              </a:defRPr>
            </a:lvl4pPr>
            <a:lvl5pPr>
              <a:defRPr sz="2400" b="1">
                <a:solidFill>
                  <a:srgbClr val="595959"/>
                </a:solidFill>
                <a:latin typeface="Arial" panose="020B0604020202020204" pitchFamily="34" charset="0"/>
                <a:cs typeface="Arial" panose="020B0604020202020204" pitchFamily="34" charset="0"/>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it-IT"/>
              <a:t>Attacco dei Cluster</a:t>
            </a:r>
            <a:endParaRPr lang="it-IT" dirty="0"/>
          </a:p>
        </p:txBody>
      </p:sp>
    </p:spTree>
    <p:extLst>
      <p:ext uri="{BB962C8B-B14F-4D97-AF65-F5344CB8AC3E}">
        <p14:creationId xmlns:p14="http://schemas.microsoft.com/office/powerpoint/2010/main" val="1955894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 DB relazionali possono anche essere avviati su server separati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differenti insiemi di dati, questo è 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sharding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dei database (ad esempio i dati vengono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fisicamente segmentati su vari nodi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storage dei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si separa il caricamento,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tutto lo sharding</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deve essere controllato a livello applicativo che deve tenere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traccia di quale db server</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deve rispondere per comunicare ciascun blocco di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perdiamo query, integrità referenziale, transazioni o controllo di consistenza con l'uso dello sharding.</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 decisione della granularità dello sharding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questione moldo ma molto difficile!</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15</a:t>
            </a:fld>
            <a:endParaRPr lang="en-US" dirty="0"/>
          </a:p>
        </p:txBody>
      </p:sp>
      <p:sp>
        <p:nvSpPr>
          <p:cNvPr id="6" name="Titolo 4">
            <a:extLst>
              <a:ext uri="{FF2B5EF4-FFF2-40B4-BE49-F238E27FC236}">
                <a16:creationId xmlns:a16="http://schemas.microsoft.com/office/drawing/2014/main" id="{D148C5B7-7679-BDB0-C3C4-A04EE7B02699}"/>
              </a:ext>
            </a:extLst>
          </p:cNvPr>
          <p:cNvSpPr txBox="1">
            <a:spLocks/>
          </p:cNvSpPr>
          <p:nvPr/>
        </p:nvSpPr>
        <p:spPr bwMode="auto">
          <a:xfrm>
            <a:off x="574294" y="579161"/>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defPPr>
              <a:defRPr lang="en-US"/>
            </a:defPPr>
            <a:lvl1pPr>
              <a:lnSpc>
                <a:spcPts val="3000"/>
              </a:lnSpc>
              <a:defRPr sz="2800" b="1" cap="none" baseline="0">
                <a:latin typeface="Arial" panose="020B0604020202020204" pitchFamily="34" charset="0"/>
                <a:ea typeface="+mj-ea"/>
                <a:cs typeface="Arial" panose="020B0604020202020204" pitchFamily="34" charset="0"/>
              </a:defRPr>
            </a:lvl1pPr>
            <a:lvl2pPr>
              <a:defRPr sz="2400" b="1">
                <a:solidFill>
                  <a:srgbClr val="595959"/>
                </a:solidFill>
                <a:latin typeface="Arial" panose="020B0604020202020204" pitchFamily="34" charset="0"/>
                <a:cs typeface="Arial" panose="020B0604020202020204" pitchFamily="34" charset="0"/>
              </a:defRPr>
            </a:lvl2pPr>
            <a:lvl3pPr>
              <a:defRPr sz="2400" b="1">
                <a:solidFill>
                  <a:srgbClr val="595959"/>
                </a:solidFill>
                <a:latin typeface="Arial" panose="020B0604020202020204" pitchFamily="34" charset="0"/>
                <a:cs typeface="Arial" panose="020B0604020202020204" pitchFamily="34" charset="0"/>
              </a:defRPr>
            </a:lvl3pPr>
            <a:lvl4pPr>
              <a:defRPr sz="2400" b="1">
                <a:solidFill>
                  <a:srgbClr val="595959"/>
                </a:solidFill>
                <a:latin typeface="Arial" panose="020B0604020202020204" pitchFamily="34" charset="0"/>
                <a:cs typeface="Arial" panose="020B0604020202020204" pitchFamily="34" charset="0"/>
              </a:defRPr>
            </a:lvl4pPr>
            <a:lvl5pPr>
              <a:defRPr sz="2400" b="1">
                <a:solidFill>
                  <a:srgbClr val="595959"/>
                </a:solidFill>
                <a:latin typeface="Arial" panose="020B0604020202020204" pitchFamily="34" charset="0"/>
                <a:cs typeface="Arial" panose="020B0604020202020204" pitchFamily="34" charset="0"/>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it-IT"/>
              <a:t>Attacco dei Cluster</a:t>
            </a:r>
            <a:endParaRPr lang="it-IT" dirty="0"/>
          </a:p>
        </p:txBody>
      </p:sp>
    </p:spTree>
    <p:extLst>
      <p:ext uri="{BB962C8B-B14F-4D97-AF65-F5344CB8AC3E}">
        <p14:creationId xmlns:p14="http://schemas.microsoft.com/office/powerpoint/2010/main" val="4051897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246968" y="1568413"/>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Il modello relazione divide l'informazione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noi vogliamo storare in tuple (righe): questa è una struttura molto semplice per i dati.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L'orientazione Aggregata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prende una differente direzione nell'approccio. Essa riorganizza ciò che serve per operare sui dati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unità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hanno una struttura più complessa.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maneggevole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pensare in termini di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record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complesso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permette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liste e altre strutture di record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venganno innestate all'interno di esso.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non c'è un termine comune per questo tipo di record complesso; secondo il [SaFo13] usiamo 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aggregato.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Modelli dei Dati Aggregati</a:t>
            </a:r>
            <a:endParaRPr lang="it-IT" dirty="0">
              <a:solidFill>
                <a:schemeClr val="tx1"/>
              </a:solidFill>
            </a:endParaRPr>
          </a:p>
        </p:txBody>
      </p:sp>
    </p:spTree>
    <p:extLst>
      <p:ext uri="{BB962C8B-B14F-4D97-AF65-F5344CB8AC3E}">
        <p14:creationId xmlns:p14="http://schemas.microsoft.com/office/powerpoint/2010/main" val="112711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446404"/>
            <a:ext cx="4977996"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termine che viene dal Domain-Driven-Design (DDD). In DDD, un aggregato è una collezione di oggetti collegati che desideriamo trattare come una unica unità. In particolare, è un'unità che serve 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manipulation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management della consistenza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 ordine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quale ricerca un singolo aggregato:</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Modelli di Dati Aggregati</a:t>
            </a:r>
            <a:endParaRPr lang="it-IT" dirty="0">
              <a:solidFill>
                <a:schemeClr val="tx1"/>
              </a:solidFill>
            </a:endParaRPr>
          </a:p>
        </p:txBody>
      </p:sp>
      <p:pic>
        <p:nvPicPr>
          <p:cNvPr id="4" name="Immagine 3">
            <a:extLst>
              <a:ext uri="{FF2B5EF4-FFF2-40B4-BE49-F238E27FC236}">
                <a16:creationId xmlns:a16="http://schemas.microsoft.com/office/drawing/2014/main" id="{7760BA6D-8D40-4C85-FF1B-FAE4E0AB9062}"/>
              </a:ext>
            </a:extLst>
          </p:cNvPr>
          <p:cNvPicPr>
            <a:picLocks noChangeAspect="1"/>
          </p:cNvPicPr>
          <p:nvPr/>
        </p:nvPicPr>
        <p:blipFill>
          <a:blip r:embed="rId3"/>
          <a:stretch>
            <a:fillRect/>
          </a:stretch>
        </p:blipFill>
        <p:spPr>
          <a:xfrm>
            <a:off x="5301465" y="1755023"/>
            <a:ext cx="6567066" cy="4481390"/>
          </a:xfrm>
          <a:prstGeom prst="rect">
            <a:avLst/>
          </a:prstGeom>
        </p:spPr>
      </p:pic>
    </p:spTree>
    <p:extLst>
      <p:ext uri="{BB962C8B-B14F-4D97-AF65-F5344CB8AC3E}">
        <p14:creationId xmlns:p14="http://schemas.microsoft.com/office/powerpoint/2010/main" val="2714726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083671"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Prospettiva dei DB relazionali: senza aggregati</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Esempi di Relazioni e Aggregati</a:t>
            </a:r>
            <a:endParaRPr lang="it-IT" dirty="0">
              <a:solidFill>
                <a:schemeClr val="tx1"/>
              </a:solidFill>
            </a:endParaRPr>
          </a:p>
        </p:txBody>
      </p:sp>
      <p:pic>
        <p:nvPicPr>
          <p:cNvPr id="4" name="Immagine 3">
            <a:extLst>
              <a:ext uri="{FF2B5EF4-FFF2-40B4-BE49-F238E27FC236}">
                <a16:creationId xmlns:a16="http://schemas.microsoft.com/office/drawing/2014/main" id="{36113237-B8C1-DBBD-22C6-22C72C34EDBA}"/>
              </a:ext>
            </a:extLst>
          </p:cNvPr>
          <p:cNvPicPr>
            <a:picLocks noChangeAspect="1"/>
          </p:cNvPicPr>
          <p:nvPr/>
        </p:nvPicPr>
        <p:blipFill>
          <a:blip r:embed="rId3"/>
          <a:stretch>
            <a:fillRect/>
          </a:stretch>
        </p:blipFill>
        <p:spPr>
          <a:xfrm>
            <a:off x="2748964" y="1658603"/>
            <a:ext cx="7245268" cy="5223899"/>
          </a:xfrm>
          <a:prstGeom prst="rect">
            <a:avLst/>
          </a:prstGeom>
        </p:spPr>
      </p:pic>
    </p:spTree>
    <p:extLst>
      <p:ext uri="{BB962C8B-B14F-4D97-AF65-F5344CB8AC3E}">
        <p14:creationId xmlns:p14="http://schemas.microsoft.com/office/powerpoint/2010/main" val="2857549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232694"/>
            <a:ext cx="11269308"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semplicità di presentazione, solo gli attributi interessanti per l'istanza dal lato della relazione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Address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vengono presentati qui.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default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ciascuna tabella relazione usa un Id (che identifica un oggetto).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Esempi di Relazioni e Aggregati</a:t>
            </a:r>
            <a:endParaRPr lang="it-IT" dirty="0">
              <a:solidFill>
                <a:schemeClr val="tx1"/>
              </a:solidFill>
            </a:endParaRPr>
          </a:p>
        </p:txBody>
      </p:sp>
      <p:pic>
        <p:nvPicPr>
          <p:cNvPr id="4" name="Immagine 3">
            <a:extLst>
              <a:ext uri="{FF2B5EF4-FFF2-40B4-BE49-F238E27FC236}">
                <a16:creationId xmlns:a16="http://schemas.microsoft.com/office/drawing/2014/main" id="{23864DA8-B46B-54FD-5407-E7D4F7BC3085}"/>
              </a:ext>
            </a:extLst>
          </p:cNvPr>
          <p:cNvPicPr>
            <a:picLocks noChangeAspect="1"/>
          </p:cNvPicPr>
          <p:nvPr/>
        </p:nvPicPr>
        <p:blipFill>
          <a:blip r:embed="rId3"/>
          <a:stretch>
            <a:fillRect/>
          </a:stretch>
        </p:blipFill>
        <p:spPr>
          <a:xfrm>
            <a:off x="2235116" y="2434824"/>
            <a:ext cx="8673516" cy="4206607"/>
          </a:xfrm>
          <a:prstGeom prst="rect">
            <a:avLst/>
          </a:prstGeom>
        </p:spPr>
      </p:pic>
    </p:spTree>
    <p:extLst>
      <p:ext uri="{BB962C8B-B14F-4D97-AF65-F5344CB8AC3E}">
        <p14:creationId xmlns:p14="http://schemas.microsoft.com/office/powerpoint/2010/main" val="65184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510573"/>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Modelli di dati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NoSQL</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Chiave-Valore, Documenti, Colonna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Modelli di Distribuzione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Consistenza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Map-Reduce</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247092"/>
            <a:ext cx="11269308" cy="769441"/>
          </a:xfrm>
        </p:spPr>
        <p:txBody>
          <a:bodyPr/>
          <a:lstStyle/>
          <a:p>
            <a:r>
              <a:rPr lang="it-IT"/>
              <a:t>Database NoSql: DB Aggregati</a:t>
            </a:r>
            <a:br>
              <a:rPr lang="it-IT" sz="2800">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p>
        </p:txBody>
      </p:sp>
    </p:spTree>
    <p:extLst>
      <p:ext uri="{BB962C8B-B14F-4D97-AF65-F5344CB8AC3E}">
        <p14:creationId xmlns:p14="http://schemas.microsoft.com/office/powerpoint/2010/main" val="140204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232694"/>
            <a:ext cx="11163909"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fatto che un ordine sia costituito da item dell'ordine, un indirizzo di spedizione, e un pagamento possono essere espressi in un modello relazionale in termini di relazioni usando una chiave straniera ma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esiste nulla per distinguere le relazioni che rappresentano aggregazioni da quelle che non le rappresentano.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Come risultato, il database non può usare una conoscenza di una struttura aggregata per aiutarla a immagazzinare e a distribuire 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non è una proprietà dei dati di tipo logico: si riferisce più che altro al modo in cui i dati sono utilizzati dalle applicazioni, un problema che è spesso fuori dai confini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modelling</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una struttura aggregata di dati potrebbe aiutare con alcune interazioni dei dati ma potrebbe essere un ostacolo per altri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 nostro esempio, per ottenere la storia delle vendite di un prodotto, è necessario scavare dentro ogni aggregato del database)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Conseguenze di un'Orientazione Aggregata</a:t>
            </a:r>
            <a:endParaRPr lang="it-IT" dirty="0">
              <a:solidFill>
                <a:schemeClr val="tx1"/>
              </a:solidFill>
            </a:endParaRPr>
          </a:p>
        </p:txBody>
      </p:sp>
    </p:spTree>
    <p:extLst>
      <p:ext uri="{BB962C8B-B14F-4D97-AF65-F5344CB8AC3E}">
        <p14:creationId xmlns:p14="http://schemas.microsoft.com/office/powerpoint/2010/main" val="4231974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1331496" y="1446404"/>
            <a:ext cx="864669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ragione intrigante per usare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l'orientazione aggregata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che essa aiuta enormemente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quando si vuole avviare un db su un cluster!</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orientazione aggregata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adatta bene allo scaling del sistema in quanto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possono essere usati naturalmente per la distribuzione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Dall'altro lato, gli aggregati sottili come 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slicing</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accessi a più grana fine potrebbero essere davvero difficili da implementare.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Conseguenze di un'Orientazione Aggregata</a:t>
            </a:r>
            <a:endParaRPr lang="it-IT" dirty="0">
              <a:solidFill>
                <a:schemeClr val="tx1"/>
              </a:solidFill>
            </a:endParaRPr>
          </a:p>
        </p:txBody>
      </p:sp>
    </p:spTree>
    <p:extLst>
      <p:ext uri="{BB962C8B-B14F-4D97-AF65-F5344CB8AC3E}">
        <p14:creationId xmlns:p14="http://schemas.microsoft.com/office/powerpoint/2010/main" val="2161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92468" y="1232694"/>
            <a:ext cx="1230429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Gli aggregati hanno un importante conseguenza per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transazioni.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permettono di manipolare qualsiasi combinazione di righe da qualsiasi tabella in una singola transazione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ACID</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dice spesso che i db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NoSQL non supportano le transazioni ACID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quindi si trascura la consistenza. Questo tuttavia non è proprio vero per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 a Grafo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sono, come per i relazionali, alieni alle aggregazioni.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generale, è vero che i DB aggregati non hanno transazioni ACID che si estendono agli aggregati multipli. Invece, supportano una manipolazione atomica di un singolo aggregato alla volta: questo significa che se abbiamo bisogno di manipolare aggregati multipli in una modalità atomica, dobbiamo gestirlo da soli a livello di codice.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pratica, troviamo che la maggior parte del tempo dobbiamo tenere i nostri bisogni di atomicità all'interno di un singolo aggregato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che è parte della considerazione di decidere come dividere i nostri dati in aggregati.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Conseguenze dell'Orientazione Aggregata</a:t>
            </a:r>
            <a:endParaRPr lang="it-IT" dirty="0">
              <a:solidFill>
                <a:schemeClr val="tx1"/>
              </a:solidFill>
            </a:endParaRPr>
          </a:p>
        </p:txBody>
      </p:sp>
    </p:spTree>
    <p:extLst>
      <p:ext uri="{BB962C8B-B14F-4D97-AF65-F5344CB8AC3E}">
        <p14:creationId xmlns:p14="http://schemas.microsoft.com/office/powerpoint/2010/main" val="3129117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14988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grafo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rappresentazione visuale di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insieme di oggetti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dove alcune coppie di oggetti sono connesse tra loro attraverso dei collegamenti.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grafo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composto da due elementi: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nodi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anche detti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vertici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edge (frecce).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a Grafo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 database usato per modellare i dati nella forma di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grafo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questo tipo di database, i nodi del grafo rappresentano le entità mentre le relazioni rapprosentano le associazioni tra i nodi. </a:t>
            </a:r>
          </a:p>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 più popolare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Database a Grafo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è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Neo4j</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Altri Database a Grafo sono Database Orale NoSQL, OrientDB, HypherGraphDB, GraphBase, InfiniteGraph e AllegroGraph.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ltLang="it-IT">
                <a:solidFill>
                  <a:schemeClr val="tx1"/>
                </a:solidFill>
              </a:rPr>
              <a:t>Database a Grafo</a:t>
            </a:r>
            <a:endParaRPr lang="it-IT" dirty="0">
              <a:solidFill>
                <a:schemeClr val="tx1"/>
              </a:solidFill>
            </a:endParaRPr>
          </a:p>
        </p:txBody>
      </p:sp>
      <p:pic>
        <p:nvPicPr>
          <p:cNvPr id="4" name="Immagine 3" descr="Immagine che contiene diagramma&#10;&#10;Descrizione generata automaticamente">
            <a:extLst>
              <a:ext uri="{FF2B5EF4-FFF2-40B4-BE49-F238E27FC236}">
                <a16:creationId xmlns:a16="http://schemas.microsoft.com/office/drawing/2014/main" id="{C98E242F-24D8-F6FA-BE47-A7135F246D34}"/>
              </a:ext>
            </a:extLst>
          </p:cNvPr>
          <p:cNvPicPr>
            <a:picLocks noChangeAspect="1"/>
          </p:cNvPicPr>
          <p:nvPr/>
        </p:nvPicPr>
        <p:blipFill>
          <a:blip r:embed="rId2"/>
          <a:stretch>
            <a:fillRect/>
          </a:stretch>
        </p:blipFill>
        <p:spPr>
          <a:xfrm>
            <a:off x="8357405" y="1955290"/>
            <a:ext cx="3508298" cy="2483146"/>
          </a:xfrm>
          <a:prstGeom prst="rect">
            <a:avLst/>
          </a:prstGeom>
        </p:spPr>
      </p:pic>
    </p:spTree>
    <p:extLst>
      <p:ext uri="{BB962C8B-B14F-4D97-AF65-F5344CB8AC3E}">
        <p14:creationId xmlns:p14="http://schemas.microsoft.com/office/powerpoint/2010/main" val="4262116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6845065"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Oggigiorno,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maggior parte dei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esiste nella forma di relazioni tra differenti oggetti e più spesso,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tra i dati è più importante che i dati stessi. </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relazionali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immagazzinano dati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altamente strutturati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hanno parecchi record che immagazzinano lo stesso tipo di dati così che essi possano essere usati per memorizzare dati strutturati,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tuttavia essi non storano le relazioni tra 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A diff</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erenza degli altri DB,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Graph DB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immagazzinano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connessioni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come entità di prima classe. </a:t>
            </a:r>
          </a:p>
          <a:p>
            <a:pPr algn="just"/>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n-US" sz="2400"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ltLang="it-IT">
                <a:solidFill>
                  <a:schemeClr val="tx1"/>
                </a:solidFill>
              </a:rPr>
              <a:t>Perchè un Database a Grafo?</a:t>
            </a:r>
            <a:endParaRPr lang="it-IT" dirty="0">
              <a:solidFill>
                <a:schemeClr val="tx1"/>
              </a:solidFill>
            </a:endParaRPr>
          </a:p>
        </p:txBody>
      </p:sp>
      <p:pic>
        <p:nvPicPr>
          <p:cNvPr id="8" name="Immagine 7">
            <a:extLst>
              <a:ext uri="{FF2B5EF4-FFF2-40B4-BE49-F238E27FC236}">
                <a16:creationId xmlns:a16="http://schemas.microsoft.com/office/drawing/2014/main" id="{BE77C5D5-DB84-D14F-6394-FD635E4E2C15}"/>
              </a:ext>
            </a:extLst>
          </p:cNvPr>
          <p:cNvPicPr>
            <a:picLocks noChangeAspect="1"/>
          </p:cNvPicPr>
          <p:nvPr/>
        </p:nvPicPr>
        <p:blipFill>
          <a:blip r:embed="rId2"/>
          <a:stretch>
            <a:fillRect/>
          </a:stretch>
        </p:blipFill>
        <p:spPr>
          <a:xfrm>
            <a:off x="7387333" y="1328524"/>
            <a:ext cx="4478370" cy="4392612"/>
          </a:xfrm>
          <a:prstGeom prst="rect">
            <a:avLst/>
          </a:prstGeom>
        </p:spPr>
      </p:pic>
    </p:spTree>
    <p:extLst>
      <p:ext uri="{BB962C8B-B14F-4D97-AF65-F5344CB8AC3E}">
        <p14:creationId xmlns:p14="http://schemas.microsoft.com/office/powerpoint/2010/main" val="4257505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Database a Grafo hanno la seguente capacità:</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forniscono una modellazione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schemaless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trattamento nativo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tra pezzi di informazione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caratteristiche menzionate li rendono particolarmente adatti 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gestione di complesse relazioni nei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particolare in quei contesti in cui le dinamiche del dominio rendono le soluzioni basate su modelli relazionali classici non efficacemente ed efficientemente applicabili (per esempio le connessioni utente in un social network, i sistemi di raccomandazione, le applicazioni geospaziali, ecc.)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Abbiamo anche investigato un interessante uso dei database a grafo specificati attraverso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W3C</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è uno strandard per i dati (e per la conoscenza) condivisi alla scala del web.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NoSQL: al di là dei Database a Grafo</a:t>
            </a:r>
            <a:endParaRPr lang="it-IT" dirty="0">
              <a:solidFill>
                <a:schemeClr val="tx1"/>
              </a:solidFill>
            </a:endParaRPr>
          </a:p>
        </p:txBody>
      </p:sp>
    </p:spTree>
    <p:extLst>
      <p:ext uri="{BB962C8B-B14F-4D97-AF65-F5344CB8AC3E}">
        <p14:creationId xmlns:p14="http://schemas.microsoft.com/office/powerpoint/2010/main" val="407306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147006" y="1232694"/>
            <a:ext cx="1204499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Database a Grafo sono una particolare famiglia di database che possiamo classificare come appartenenti al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"Movimento NoSQL"</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i database a grafo generalmente presentano solo alcune delle caratteristiche che sono tipiche delle soluzioni NoSQL, e che possiamo riassumere come segue (anche se non c'è una definizione generalmente accettata di NoSQL in letteratura):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schemaless</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non usano SQL</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sono generalmente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open-source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(anche se i NoSQL sono anche applicati ai sistemi cloud)</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generalmente lavorano in cluster (anche se i database a grafo non ricadono in questo)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generalmente non gestiscono la consistenza attraverso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transazioni ACID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i DB a grafo invece supportano)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NoSQL</a:t>
            </a:r>
            <a:endParaRPr lang="it-IT" dirty="0">
              <a:solidFill>
                <a:schemeClr val="tx1"/>
              </a:solidFill>
            </a:endParaRPr>
          </a:p>
        </p:txBody>
      </p:sp>
    </p:spTree>
    <p:extLst>
      <p:ext uri="{BB962C8B-B14F-4D97-AF65-F5344CB8AC3E}">
        <p14:creationId xmlns:p14="http://schemas.microsoft.com/office/powerpoint/2010/main" val="1381602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3" y="1446404"/>
            <a:ext cx="10927895"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possono considerare tre differenti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Modelli Dei Dati Aggregati:</a:t>
            </a:r>
          </a:p>
          <a:p>
            <a:pPr marL="914400" lvl="1" indent="-45720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Chiave - Valore</a:t>
            </a:r>
          </a:p>
          <a:p>
            <a:pPr marL="914400" lvl="1" indent="-457200">
              <a:buFont typeface="+mj-lt"/>
              <a:buAutoNum type="arabicPeriod"/>
            </a:pPr>
            <a:r>
              <a:rPr lang="it-IT" sz="2600" b="1">
                <a:solidFill>
                  <a:schemeClr val="tx1"/>
                </a:solidFill>
                <a:latin typeface="Tahoma" panose="020B0604030504040204" pitchFamily="34" charset="0"/>
                <a:ea typeface="Tahoma" panose="020B0604030504040204" pitchFamily="34" charset="0"/>
                <a:cs typeface="Tahoma" panose="020B0604030504040204" pitchFamily="34" charset="0"/>
              </a:rPr>
              <a:t>Documento</a:t>
            </a:r>
          </a:p>
          <a:p>
            <a:pPr marL="914400" lvl="1" indent="-45720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Colonna - Famiglia</a:t>
            </a:r>
            <a:endParaRPr lang="it-IT" sz="26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Modelli dei Dati Aggregati</a:t>
            </a:r>
            <a:endParaRPr lang="it-IT" dirty="0">
              <a:solidFill>
                <a:schemeClr val="tx1"/>
              </a:solidFill>
            </a:endParaRPr>
          </a:p>
        </p:txBody>
      </p:sp>
    </p:spTree>
    <p:extLst>
      <p:ext uri="{BB962C8B-B14F-4D97-AF65-F5344CB8AC3E}">
        <p14:creationId xmlns:p14="http://schemas.microsoft.com/office/powerpoint/2010/main" val="303800054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232694"/>
            <a:ext cx="11459402" cy="4392612"/>
          </a:xfrm>
        </p:spPr>
        <p:txBody>
          <a:bodyPr/>
          <a:lstStyle/>
          <a:p>
            <a:pPr marL="342900" indent="-342900" algn="l">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turtleDB</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è un framework per sviluppatori per costruire applicazioni we collaborative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offline-first.</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l">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Esso fornisce un'API user-friendly per gli sviluppatori, potenziando essi con l'abilità di creare app con uno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storage,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sincronizzazione di server efficace, versioning di documenti, risoluzione di conflitto flessibile per qualsiasi documento.</a:t>
            </a:r>
          </a:p>
          <a:p>
            <a:pPr marL="342900" indent="-342900" algn="l">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Le applicazioni Web lavoreranno apparentemente online o offline, e gli sviluppatori possono settare il backend 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turtleDB</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l">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Questo manipolerà tutta la sincronizzazione dei dati e la risoluzione dei conflitti tra utenti. Esso lavora con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MongoDB</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endParaRPr lang="en-US" sz="2400" b="0" i="0" dirty="0">
              <a:solidFill>
                <a:srgbClr val="555555"/>
              </a:solidFill>
              <a:effectLst/>
              <a:latin typeface="PT Sans" panose="020B0503020203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eaLnBrk="0" hangingPunct="0"/>
            <a:r>
              <a:rPr lang="it-IT">
                <a:solidFill>
                  <a:schemeClr val="tx1"/>
                </a:solidFill>
              </a:rPr>
              <a:t>TurtleDB e Triplestore</a:t>
            </a:r>
            <a:endParaRPr lang="it-IT" dirty="0">
              <a:solidFill>
                <a:schemeClr val="tx1"/>
              </a:solidFill>
            </a:endParaRPr>
          </a:p>
        </p:txBody>
      </p:sp>
      <p:pic>
        <p:nvPicPr>
          <p:cNvPr id="4" name="Immagine 3" descr="Immagine che contiene logo&#10;&#10;Descrizione generata automaticamente">
            <a:extLst>
              <a:ext uri="{FF2B5EF4-FFF2-40B4-BE49-F238E27FC236}">
                <a16:creationId xmlns:a16="http://schemas.microsoft.com/office/drawing/2014/main" id="{292350A5-BA8D-0603-8817-54A460399248}"/>
              </a:ext>
            </a:extLst>
          </p:cNvPr>
          <p:cNvPicPr>
            <a:picLocks noChangeAspect="1"/>
          </p:cNvPicPr>
          <p:nvPr/>
        </p:nvPicPr>
        <p:blipFill>
          <a:blip r:embed="rId2"/>
          <a:stretch>
            <a:fillRect/>
          </a:stretch>
        </p:blipFill>
        <p:spPr>
          <a:xfrm>
            <a:off x="5642203" y="4901512"/>
            <a:ext cx="6096000" cy="1678275"/>
          </a:xfrm>
          <a:prstGeom prst="rect">
            <a:avLst/>
          </a:prstGeom>
        </p:spPr>
      </p:pic>
    </p:spTree>
    <p:extLst>
      <p:ext uri="{BB962C8B-B14F-4D97-AF65-F5344CB8AC3E}">
        <p14:creationId xmlns:p14="http://schemas.microsoft.com/office/powerpoint/2010/main" val="3360116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r>
              <a:rPr lang="it-IT" dirty="0">
                <a:hlinkClick r:id="rId2"/>
              </a:rPr>
              <a:t>https://www.stitchdata.com/resources</a:t>
            </a:r>
            <a:r>
              <a:rPr lang="it-IT">
                <a:hlinkClick r:id="rId2"/>
              </a:rPr>
              <a:t>/data-transformation</a:t>
            </a:r>
            <a:endParaRPr lang="it-IT"/>
          </a:p>
          <a:p>
            <a:endParaRPr lang="it-IT"/>
          </a:p>
          <a:p>
            <a:r>
              <a:rPr lang="it-IT">
                <a:hlinkClick r:id="rId3"/>
              </a:rPr>
              <a:t>https://www.ibm.com/cloud/learn/data-warehouse#:~:text=A%20data%20warehouse%2C%20or%20enterprise,AI)%2C%20and%20machine%20learning</a:t>
            </a:r>
            <a:r>
              <a:rPr lang="it-IT"/>
              <a:t>.</a:t>
            </a:r>
          </a:p>
          <a:p>
            <a:endParaRPr lang="it-IT" dirty="0"/>
          </a:p>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Relazionali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sono stati per decenni la scelta di default dei sistemi di data storage, specialmente per applicazioni enterprise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principale ragione di questo predominio è: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Capacità di mantenere i dati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memoria di massa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un modo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strutturato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(esempio file system w.r.t., ossia un tipo di network file system sharato)</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Semplicità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nel modello dei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Gestione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concorrenza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nell'accesso ai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Basato su linguaggi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standardizzati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Usato come mezzo per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integrare applicazioni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(integrazione di database)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Guardiamo al passato: predominio relazionale</a:t>
            </a:r>
            <a:endParaRPr lang="it-IT" dirty="0">
              <a:solidFill>
                <a:schemeClr val="tx1"/>
              </a:solidFill>
            </a:endParaRPr>
          </a:p>
        </p:txBody>
      </p:sp>
    </p:spTree>
    <p:extLst>
      <p:ext uri="{BB962C8B-B14F-4D97-AF65-F5344CB8AC3E}">
        <p14:creationId xmlns:p14="http://schemas.microsoft.com/office/powerpoint/2010/main" val="152441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6686931"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fattore primario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ha reso i db relazionali maggiormente di successo rispetto agli altri modelli di dati (come ad esempio gli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Object Oriented DB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probabilmente il ruolo giocato da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SQL come meccanismo di integrazione tra applicazioni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questo scenario, applicazioni multiple immagazzinano i loro dati in un database integrato comune. Questo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migliora la comunicazione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perchè tutte le applicazioni operano su un insieme consistente di dati persistenti</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solidFill>
                  <a:schemeClr val="tx1"/>
                </a:solidFill>
              </a:rPr>
              <a:t>SQL come meccanismo di integrazione</a:t>
            </a:r>
            <a:endParaRPr lang="it-IT" dirty="0">
              <a:solidFill>
                <a:schemeClr val="tx1"/>
              </a:solidFill>
            </a:endParaRPr>
          </a:p>
        </p:txBody>
      </p:sp>
      <p:pic>
        <p:nvPicPr>
          <p:cNvPr id="4" name="Immagine 3">
            <a:extLst>
              <a:ext uri="{FF2B5EF4-FFF2-40B4-BE49-F238E27FC236}">
                <a16:creationId xmlns:a16="http://schemas.microsoft.com/office/drawing/2014/main" id="{76D0318C-B39F-6F2B-2560-3124142EB446}"/>
              </a:ext>
            </a:extLst>
          </p:cNvPr>
          <p:cNvPicPr>
            <a:picLocks noChangeAspect="1"/>
          </p:cNvPicPr>
          <p:nvPr/>
        </p:nvPicPr>
        <p:blipFill>
          <a:blip r:embed="rId2"/>
          <a:stretch>
            <a:fillRect/>
          </a:stretch>
        </p:blipFill>
        <p:spPr>
          <a:xfrm>
            <a:off x="7299157" y="1954878"/>
            <a:ext cx="4711035" cy="3461879"/>
          </a:xfrm>
          <a:prstGeom prst="rect">
            <a:avLst/>
          </a:prstGeom>
        </p:spPr>
      </p:pic>
    </p:spTree>
    <p:extLst>
      <p:ext uri="{BB962C8B-B14F-4D97-AF65-F5344CB8AC3E}">
        <p14:creationId xmlns:p14="http://schemas.microsoft.com/office/powerpoint/2010/main" val="335567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Esistono svantaggi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all'uso della condivisione dell'integrazione di database: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struttura che sia progettata per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integrare molte 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finisce per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molto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complessa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cambiamenti ai dati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differenti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hanno bisogno di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coordinati</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Differenti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hanno differenti necessità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performance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dunque chiamano differenti strutture ad indice</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Accesso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control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policies</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complesse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approccio differente è quello di trattare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come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di applicazione (application database)</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Database di Integrazione vs Applicazione</a:t>
            </a:r>
            <a:endParaRPr lang="it-IT" dirty="0">
              <a:solidFill>
                <a:schemeClr val="tx1"/>
              </a:solidFill>
            </a:endParaRPr>
          </a:p>
        </p:txBody>
      </p:sp>
    </p:spTree>
    <p:extLst>
      <p:ext uri="{BB962C8B-B14F-4D97-AF65-F5344CB8AC3E}">
        <p14:creationId xmlns:p14="http://schemas.microsoft.com/office/powerpoint/2010/main" val="4019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69806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Application Database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viene solo direttamente acceduto da una singola applicazione, che lo rende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più facile da manutenere ed evolvere</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L'interoperabilità riguarda il fatto che si può ora passare alle interfacce dell'applicazione: </a:t>
            </a:r>
          </a:p>
          <a:p>
            <a:pPr marL="800100" lvl="1" indent="-342900">
              <a:buFont typeface="Wingdings" panose="05000000000000000000" pitchFamily="2" charset="2"/>
              <a:buChar char="ü"/>
            </a:pP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Durante  il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2000</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 abbiamo assistito ad un ben distinto spostamento verso i web service, dove le applicazioni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potrebbero comunicare sul HTTP (lavorare su Architetture Service-Orientate)</a:t>
            </a:r>
          </a:p>
          <a:p>
            <a:pPr marL="342900" indent="-342900">
              <a:buFont typeface="Wingdings" panose="05000000000000000000" pitchFamily="2" charset="2"/>
              <a:buChar char="ü"/>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Se com</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unichiamo con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SQL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 dati devono essere strutturati in relazioni. Tuttavia con un servizio, siamo capaci di usare strutture dati più ricche, possibilmente con dei record innestati e delle liste. </a:t>
            </a:r>
          </a:p>
          <a:p>
            <a:pPr marL="342900" indent="-342900">
              <a:buFont typeface="Wingdings" panose="05000000000000000000" pitchFamily="2" charset="2"/>
              <a:buChar char="ü"/>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Questi dati sono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solito rappresentati come documenti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XML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più recentemente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JSON (Javascript Object Notation),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formato di intescambio leggero </a:t>
            </a:r>
            <a:endParaRPr lang="it-IT" sz="2400" b="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rPr>
              <a:t>Application Database</a:t>
            </a:r>
            <a:endParaRPr lang="it-IT" dirty="0">
              <a:solidFill>
                <a:schemeClr val="tx1"/>
              </a:solidFill>
            </a:endParaRPr>
          </a:p>
        </p:txBody>
      </p:sp>
    </p:spTree>
    <p:extLst>
      <p:ext uri="{BB962C8B-B14F-4D97-AF65-F5344CB8AC3E}">
        <p14:creationId xmlns:p14="http://schemas.microsoft.com/office/powerpoint/2010/main" val="268978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7772567" cy="4392612"/>
          </a:xfrm>
        </p:spPr>
        <p:txBody>
          <a:bodyPr/>
          <a:lstStyle/>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DB Orientati gli Oggetti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(Object-oriented Database) sono emersi per andare incontro all'esigenza di fondere i linguaggi di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programmazione orientata agli oggetti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con 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database</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Sebbene 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database orientati agli oggetti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siano nati verso la fine del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1970</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essi hanno visto una crescita nell'utilizzo solo nei recenti decenni con la crescita dei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linguaggi di programmazione funzionale</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e dei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database relazionali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Ma una sempre più crescente comunità sta emergendo grazie all'abilità dei db orientati agli oggetti di fornire delle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query</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molto veloci e con un codice più leggero.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solidFill>
                  <a:schemeClr val="tx1"/>
                </a:solidFill>
              </a:rPr>
              <a:t>Object Oriented DB</a:t>
            </a:r>
            <a:endParaRPr lang="it-IT" dirty="0">
              <a:solidFill>
                <a:schemeClr val="tx1"/>
              </a:solidFill>
            </a:endParaRPr>
          </a:p>
        </p:txBody>
      </p:sp>
      <p:pic>
        <p:nvPicPr>
          <p:cNvPr id="6" name="Immagine 5" descr="Immagine che contiene diagramma&#10;&#10;Descrizione generata automaticamente">
            <a:extLst>
              <a:ext uri="{FF2B5EF4-FFF2-40B4-BE49-F238E27FC236}">
                <a16:creationId xmlns:a16="http://schemas.microsoft.com/office/drawing/2014/main" id="{D2F3C9E5-79C6-CAF4-0A92-D8BE060D9E25}"/>
              </a:ext>
            </a:extLst>
          </p:cNvPr>
          <p:cNvPicPr>
            <a:picLocks noChangeAspect="1"/>
          </p:cNvPicPr>
          <p:nvPr/>
        </p:nvPicPr>
        <p:blipFill>
          <a:blip r:embed="rId2"/>
          <a:stretch>
            <a:fillRect/>
          </a:stretch>
        </p:blipFill>
        <p:spPr>
          <a:xfrm>
            <a:off x="7870004" y="2825875"/>
            <a:ext cx="3795338" cy="1897669"/>
          </a:xfrm>
          <a:prstGeom prst="rect">
            <a:avLst/>
          </a:prstGeom>
        </p:spPr>
      </p:pic>
    </p:spTree>
    <p:extLst>
      <p:ext uri="{BB962C8B-B14F-4D97-AF65-F5344CB8AC3E}">
        <p14:creationId xmlns:p14="http://schemas.microsoft.com/office/powerpoint/2010/main" val="311933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414734" cy="4392612"/>
          </a:xfrm>
        </p:spPr>
        <p:txBody>
          <a:bodyPr/>
          <a:lstStyle/>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DB Orientati agli Oggetti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contengono i seguenti elementi fondamentali: </a:t>
            </a:r>
          </a:p>
          <a:p>
            <a:pPr marL="342900" indent="-342900">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Oggetti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che sono entità del mondo reale, come per esempio un task specific in una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to-do list</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“porta fuori la spazzatura”. Tutti gli oggetti vengono assegnati ad una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classe</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all'interno delle strutture dati sia per scopi di gerarchia e sia per scopi funzionali. In questo modo quando sentiamo la frase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"istanze di una classe",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ci stiamo riferendo semplicemente agli oggetti che sono creati da una particolare classe. </a:t>
            </a:r>
          </a:p>
          <a:p>
            <a:pPr marL="342900" indent="-342900">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Attributi e Metodi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Un oggetto è caratterizzato da uno stato e da dei comportamenti. Gli oggetti hanno anche proprietà (attribute) come nomi, stato e date di creazione. L'insieme delle proprietà, tenute insieme, rappresenta il suo stato. Gli oggetti hanno anche comportamenti (conosciuti come metodi, azioni o funzioni) che modificano o operato sulle sue proprietà. Esempi includono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updatetask()</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gettaskhistory()</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I metodi sono anche il percorso di comunicazione primario da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oggetto a oggetto</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z="2400" b="0" smtClean="0">
                <a:solidFill>
                  <a:schemeClr val="tx1"/>
                </a:solidFill>
                <a:latin typeface="Tahoma" panose="020B0604030504040204" pitchFamily="34" charset="0"/>
                <a:ea typeface="Tahoma" panose="020B0604030504040204" pitchFamily="34" charset="0"/>
                <a:cs typeface="Tahoma" panose="020B0604030504040204" pitchFamily="34" charset="0"/>
              </a:rPr>
              <a:pPr>
                <a:defRPr/>
              </a:pPr>
              <a:t>8</a:t>
            </a:fld>
            <a:endPar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solidFill>
                  <a:schemeClr val="tx1"/>
                </a:solidFill>
              </a:rPr>
              <a:t>Object Oriented DB</a:t>
            </a:r>
            <a:endParaRPr lang="it-IT" dirty="0">
              <a:solidFill>
                <a:schemeClr val="tx1"/>
              </a:solidFill>
            </a:endParaRPr>
          </a:p>
        </p:txBody>
      </p:sp>
    </p:spTree>
    <p:extLst>
      <p:ext uri="{BB962C8B-B14F-4D97-AF65-F5344CB8AC3E}">
        <p14:creationId xmlns:p14="http://schemas.microsoft.com/office/powerpoint/2010/main" val="117633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5183479" cy="4392612"/>
          </a:xfrm>
        </p:spPr>
        <p:txBody>
          <a:bodyPr/>
          <a:lstStyle/>
          <a:p>
            <a:pPr marL="342900" indent="-342900">
              <a:buFont typeface="Wingdings" panose="05000000000000000000" pitchFamily="2" charset="2"/>
              <a:buChar char="ü"/>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Classi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sono raggruppamenti di oggetti con le stesse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proprietà</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e gli stessi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comportamenti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Non solo 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classi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indicano le relazioni, come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genitore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o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figlio,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ma essi classificano anche gli oggetti in termini di funzioni, tipi di dati, o altri attributi dei dati definiti. </a:t>
            </a:r>
          </a:p>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puntatori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invece sono indirizzi che facilitano sia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l'accesso</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all'oggetto sia lo stabilirsi delle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relazioni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tra oggetti.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z="2400" b="0" smtClean="0">
                <a:solidFill>
                  <a:schemeClr val="tx1"/>
                </a:solidFill>
                <a:latin typeface="Tahoma" panose="020B0604030504040204" pitchFamily="34" charset="0"/>
                <a:ea typeface="Tahoma" panose="020B0604030504040204" pitchFamily="34" charset="0"/>
                <a:cs typeface="Tahoma" panose="020B0604030504040204" pitchFamily="34" charset="0"/>
              </a:rPr>
              <a:pPr>
                <a:defRPr/>
              </a:pPr>
              <a:t>9</a:t>
            </a:fld>
            <a:endParaRPr lang="en-US" sz="24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solidFill>
                  <a:schemeClr val="tx1"/>
                </a:solidFill>
              </a:rPr>
              <a:t>Object Oriented DB</a:t>
            </a:r>
            <a:endParaRPr lang="it-IT" dirty="0">
              <a:solidFill>
                <a:schemeClr val="tx1"/>
              </a:solidFill>
            </a:endParaRPr>
          </a:p>
        </p:txBody>
      </p:sp>
      <p:pic>
        <p:nvPicPr>
          <p:cNvPr id="4" name="Immagine 3">
            <a:extLst>
              <a:ext uri="{FF2B5EF4-FFF2-40B4-BE49-F238E27FC236}">
                <a16:creationId xmlns:a16="http://schemas.microsoft.com/office/drawing/2014/main" id="{F2B8E1D1-5A3C-DA2B-2F82-5C086B00D4A1}"/>
              </a:ext>
            </a:extLst>
          </p:cNvPr>
          <p:cNvPicPr>
            <a:picLocks noChangeAspect="1"/>
          </p:cNvPicPr>
          <p:nvPr/>
        </p:nvPicPr>
        <p:blipFill>
          <a:blip r:embed="rId2"/>
          <a:stretch>
            <a:fillRect/>
          </a:stretch>
        </p:blipFill>
        <p:spPr>
          <a:xfrm>
            <a:off x="5894851" y="1310810"/>
            <a:ext cx="5550680" cy="4935878"/>
          </a:xfrm>
          <a:prstGeom prst="rect">
            <a:avLst/>
          </a:prstGeom>
        </p:spPr>
      </p:pic>
    </p:spTree>
    <p:extLst>
      <p:ext uri="{BB962C8B-B14F-4D97-AF65-F5344CB8AC3E}">
        <p14:creationId xmlns:p14="http://schemas.microsoft.com/office/powerpoint/2010/main" val="3060286508"/>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Props1.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2.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3.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EF378BC-F4D0-4510-B4EC-07B6EFE18CF8}">
  <ds:schemaRef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679261c3-551f-4e86-913f-177e0e529669"/>
    <ds:schemaRef ds:uri="459159c4-d20a-4ff3-9b11-fbd127bd52e5"/>
    <ds:schemaRef ds:uri="http://schemas.microsoft.com/office/2006/documentManagement/types"/>
    <ds:schemaRef ds:uri="c58f2efd-82a8-4ecf-b395-8c25e928921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17346</TotalTime>
  <Words>2737</Words>
  <Application>Microsoft Office PowerPoint</Application>
  <PresentationFormat>Widescreen</PresentationFormat>
  <Paragraphs>181</Paragraphs>
  <Slides>29</Slides>
  <Notes>7</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29</vt:i4>
      </vt:variant>
    </vt:vector>
  </HeadingPairs>
  <TitlesOfParts>
    <vt:vector size="40" baseType="lpstr">
      <vt:lpstr>Arial</vt:lpstr>
      <vt:lpstr>Arial Narrow</vt:lpstr>
      <vt:lpstr>Calibri</vt:lpstr>
      <vt:lpstr>Courier New</vt:lpstr>
      <vt:lpstr>Gill Sans MT</vt:lpstr>
      <vt:lpstr>IBM Plex Sans</vt:lpstr>
      <vt:lpstr>PT Sans</vt:lpstr>
      <vt:lpstr>Tahoma</vt:lpstr>
      <vt:lpstr>Wingdings</vt:lpstr>
      <vt:lpstr>Wingdings 2</vt:lpstr>
      <vt:lpstr>elenco puntato</vt:lpstr>
      <vt:lpstr>Databases NoSql </vt:lpstr>
      <vt:lpstr>Database NoSql: DB Aggregati </vt:lpstr>
      <vt:lpstr>Guardiamo al passato: predominio relazionale</vt:lpstr>
      <vt:lpstr>SQL come meccanismo di integrazione</vt:lpstr>
      <vt:lpstr>Database di Integrazione vs Applicazione</vt:lpstr>
      <vt:lpstr>Application Database</vt:lpstr>
      <vt:lpstr>Object Oriented DB</vt:lpstr>
      <vt:lpstr>Object Oriented DB</vt:lpstr>
      <vt:lpstr>Object Oriented DB</vt:lpstr>
      <vt:lpstr>Verso nuovi modellli dei dati</vt:lpstr>
      <vt:lpstr>Impedance Mismatch</vt:lpstr>
      <vt:lpstr>Impedance Mismatch - Esempio</vt:lpstr>
      <vt:lpstr>Attacco dei Cluster</vt:lpstr>
      <vt:lpstr>Presentazione standard di PowerPoint</vt:lpstr>
      <vt:lpstr>Presentazione standard di PowerPoint</vt:lpstr>
      <vt:lpstr>Modelli dei Dati Aggregati</vt:lpstr>
      <vt:lpstr>Modelli di Dati Aggregati</vt:lpstr>
      <vt:lpstr>Esempi di Relazioni e Aggregati</vt:lpstr>
      <vt:lpstr>Esempi di Relazioni e Aggregati</vt:lpstr>
      <vt:lpstr>Conseguenze di un'Orientazione Aggregata</vt:lpstr>
      <vt:lpstr>Conseguenze di un'Orientazione Aggregata</vt:lpstr>
      <vt:lpstr>Conseguenze dell'Orientazione Aggregata</vt:lpstr>
      <vt:lpstr>Database a Grafo</vt:lpstr>
      <vt:lpstr>Perchè un Database a Grafo?</vt:lpstr>
      <vt:lpstr>NoSQL: al di là dei Database a Grafo</vt:lpstr>
      <vt:lpstr>NoSQL</vt:lpstr>
      <vt:lpstr>Modelli dei Dati Aggregati</vt:lpstr>
      <vt:lpstr>TurtleDB e Triplestore</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516</cp:revision>
  <dcterms:created xsi:type="dcterms:W3CDTF">2020-06-26T06:32:12Z</dcterms:created>
  <dcterms:modified xsi:type="dcterms:W3CDTF">2023-03-26T16:11:29Z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