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9"/>
  </p:notesMasterIdLst>
  <p:sldIdLst>
    <p:sldId id="256" r:id="rId5"/>
    <p:sldId id="264" r:id="rId6"/>
    <p:sldId id="343" r:id="rId7"/>
    <p:sldId id="277" r:id="rId8"/>
    <p:sldId id="275" r:id="rId9"/>
    <p:sldId id="344" r:id="rId10"/>
    <p:sldId id="345" r:id="rId11"/>
    <p:sldId id="346" r:id="rId12"/>
    <p:sldId id="348" r:id="rId13"/>
    <p:sldId id="351" r:id="rId14"/>
    <p:sldId id="347" r:id="rId15"/>
    <p:sldId id="349" r:id="rId16"/>
    <p:sldId id="350" r:id="rId17"/>
    <p:sldId id="276" r:id="rId18"/>
    <p:sldId id="326" r:id="rId19"/>
    <p:sldId id="278" r:id="rId20"/>
    <p:sldId id="279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265" r:id="rId30"/>
    <p:sldId id="280" r:id="rId31"/>
    <p:sldId id="321" r:id="rId32"/>
    <p:sldId id="267" r:id="rId33"/>
    <p:sldId id="281" r:id="rId34"/>
    <p:sldId id="322" r:id="rId35"/>
    <p:sldId id="323" r:id="rId36"/>
    <p:sldId id="324" r:id="rId37"/>
    <p:sldId id="325" r:id="rId38"/>
    <p:sldId id="335" r:id="rId39"/>
    <p:sldId id="336" r:id="rId40"/>
    <p:sldId id="337" r:id="rId41"/>
    <p:sldId id="338" r:id="rId42"/>
    <p:sldId id="339" r:id="rId43"/>
    <p:sldId id="340" r:id="rId44"/>
    <p:sldId id="342" r:id="rId45"/>
    <p:sldId id="341" r:id="rId46"/>
    <p:sldId id="282" r:id="rId47"/>
    <p:sldId id="258" r:id="rId4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 autoAdjust="0"/>
  </p:normalViewPr>
  <p:slideViewPr>
    <p:cSldViewPr snapToGrid="0">
      <p:cViewPr varScale="1">
        <p:scale>
          <a:sx n="67" d="100"/>
          <a:sy n="67" d="100"/>
        </p:scale>
        <p:origin x="66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211A6-D643-4A72-BF15-64A62F419B93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FCE19-9EF7-4E8C-9E2A-8907FB66DD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77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3411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5872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DB497-F8DB-42AB-9130-7A5D8124474F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5851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DB497-F8DB-42AB-9130-7A5D8124474F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262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DB497-F8DB-42AB-9130-7A5D8124474F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929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DB497-F8DB-42AB-9130-7A5D8124474F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29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DB497-F8DB-42AB-9130-7A5D8124474F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87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DB497-F8DB-42AB-9130-7A5D8124474F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064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DB497-F8DB-42AB-9130-7A5D8124474F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645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DB497-F8DB-42AB-9130-7A5D8124474F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174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3DB497-F8DB-42AB-9130-7A5D8124474F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11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8693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74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3563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778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757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661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8062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6715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0421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06427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337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81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670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955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5626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5803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853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873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3850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125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7499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3727516" y="6356350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23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3755796" y="6356349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428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8658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3906625" y="6356350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572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3736942" y="6359034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315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3916052" y="6356350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37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3727515" y="6356350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89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3736942" y="6356350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09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E99-D1CA-4D64-8F4C-4E1B2D5B7D8B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3811588" y="6368461"/>
            <a:ext cx="2743200" cy="365125"/>
          </a:xfrm>
        </p:spPr>
        <p:txBody>
          <a:bodyPr/>
          <a:lstStyle/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69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FE99-D1CA-4D64-8F4C-4E1B2D5B7D8B}" type="datetimeFigureOut">
              <a:rPr lang="it-IT" smtClean="0"/>
              <a:t>04/07/2022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37275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2276-0E1A-4AAB-B55D-E7E0A4D0B4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853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eural197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25275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IT" b="1" u="sng" dirty="0"/>
              <a:t>Machine Learning</a:t>
            </a:r>
            <a:br>
              <a:rPr lang="it-IT" b="1" u="sng" dirty="0"/>
            </a:br>
            <a:br>
              <a:rPr lang="it-IT" dirty="0"/>
            </a:br>
            <a:r>
              <a:rPr lang="it-IT" dirty="0"/>
              <a:t>Linear </a:t>
            </a:r>
            <a:r>
              <a:rPr lang="it-IT" dirty="0" err="1"/>
              <a:t>Regression</a:t>
            </a:r>
            <a:br>
              <a:rPr lang="it-IT" dirty="0"/>
            </a:b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Support </a:t>
            </a:r>
            <a:r>
              <a:rPr lang="it-IT" dirty="0" err="1"/>
              <a:t>Vector</a:t>
            </a:r>
            <a:r>
              <a:rPr lang="it-IT" dirty="0"/>
              <a:t> Machines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4478338"/>
            <a:ext cx="9144000" cy="1065212"/>
          </a:xfrm>
        </p:spPr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3089351" y="142452"/>
            <a:ext cx="66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Linear Regression: Gradient Descent</a:t>
            </a:r>
            <a:endParaRPr lang="it-IT" sz="2400" b="1" dirty="0">
              <a:solidFill>
                <a:srgbClr val="7F142A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42B2ED2-D889-4BFA-B7B0-69CEE5145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20" y="881270"/>
            <a:ext cx="7397405" cy="55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0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8"/>
          <p:cNvSpPr/>
          <p:nvPr/>
        </p:nvSpPr>
        <p:spPr>
          <a:xfrm>
            <a:off x="1974032" y="1532795"/>
            <a:ext cx="8243936" cy="256833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Gradient Descent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is a method by which we shall minimize the loss(Cost function). It is an optimization function that changes the values of theta 0 and theta 1 based on the slope of the cost function curve at that point. The changes in theta 0 and theta 1 represent changes on our hypothesis so as to get a better fit to the given data. We accomplish the task by applying this formula:</a:t>
            </a:r>
          </a:p>
          <a:p>
            <a:br>
              <a:rPr lang="en-US" sz="2400" dirty="0"/>
            </a:br>
            <a:endParaRPr lang="en-US" sz="2400" dirty="0">
              <a:solidFill>
                <a:srgbClr val="292929"/>
              </a:solidFill>
              <a:latin typeface="charter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089351" y="142452"/>
            <a:ext cx="66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Linear Regression: Gradient Descent</a:t>
            </a:r>
            <a:endParaRPr lang="it-IT" sz="2400" b="1" dirty="0">
              <a:solidFill>
                <a:srgbClr val="7F142A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FA053F3-75BB-46E5-B13D-2774E71FD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24" y="3915387"/>
            <a:ext cx="5819775" cy="168543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A31989-F1B2-403D-8F9D-545E063D04B5}"/>
              </a:ext>
            </a:extLst>
          </p:cNvPr>
          <p:cNvSpPr txBox="1"/>
          <p:nvPr/>
        </p:nvSpPr>
        <p:spPr>
          <a:xfrm>
            <a:off x="1974032" y="5600817"/>
            <a:ext cx="528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rgbClr val="292929"/>
                </a:solidFill>
                <a:latin typeface="charter"/>
              </a:rPr>
              <a:t>Where</a:t>
            </a:r>
            <a:r>
              <a:rPr lang="it-IT" sz="2400" dirty="0">
                <a:solidFill>
                  <a:srgbClr val="292929"/>
                </a:solidFill>
                <a:latin typeface="charter"/>
              </a:rPr>
              <a:t> alpha </a:t>
            </a:r>
            <a:r>
              <a:rPr lang="it-IT" sz="2400" dirty="0" err="1">
                <a:solidFill>
                  <a:srgbClr val="292929"/>
                </a:solidFill>
                <a:latin typeface="charter"/>
              </a:rPr>
              <a:t>is</a:t>
            </a:r>
            <a:r>
              <a:rPr lang="it-IT" sz="2400" dirty="0">
                <a:solidFill>
                  <a:srgbClr val="292929"/>
                </a:solidFill>
                <a:latin typeface="charter"/>
              </a:rPr>
              <a:t> the </a:t>
            </a:r>
            <a:r>
              <a:rPr lang="it-IT" sz="2400" b="1" dirty="0">
                <a:solidFill>
                  <a:srgbClr val="292929"/>
                </a:solidFill>
                <a:latin typeface="charter"/>
              </a:rPr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61662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3089351" y="142452"/>
            <a:ext cx="66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Linear Regression: Gradient Descent</a:t>
            </a:r>
            <a:endParaRPr lang="it-IT" sz="2400" b="1" dirty="0">
              <a:solidFill>
                <a:srgbClr val="7F142A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719974A-9F5C-418F-92A0-6040D1B1C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3306"/>
            <a:ext cx="12192000" cy="46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8"/>
          <p:cNvSpPr/>
          <p:nvPr/>
        </p:nvSpPr>
        <p:spPr>
          <a:xfrm>
            <a:off x="1974032" y="534127"/>
            <a:ext cx="8243936" cy="256833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457200" indent="-457200" algn="l">
              <a:buAutoNum type="arabicParenR"/>
            </a:pPr>
            <a:r>
              <a:rPr lang="en-US" sz="2400" b="1" dirty="0">
                <a:solidFill>
                  <a:srgbClr val="292929"/>
                </a:solidFill>
                <a:latin typeface="charter"/>
              </a:rPr>
              <a:t>Initialize the parameters Theta</a:t>
            </a:r>
          </a:p>
          <a:p>
            <a:pPr marL="457200" indent="-457200" algn="l">
              <a:buAutoNum type="arabicParenR"/>
            </a:pP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Repeat </a:t>
            </a:r>
            <a:r>
              <a:rPr lang="en-US" sz="2400" b="1" dirty="0">
                <a:solidFill>
                  <a:srgbClr val="292929"/>
                </a:solidFill>
                <a:latin typeface="charter"/>
              </a:rPr>
              <a:t>until convergence: </a:t>
            </a:r>
            <a:endParaRPr lang="en-US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br>
              <a:rPr lang="en-US" sz="2400" dirty="0"/>
            </a:br>
            <a:endParaRPr lang="en-US" sz="2400" dirty="0">
              <a:solidFill>
                <a:srgbClr val="292929"/>
              </a:solidFill>
              <a:latin typeface="charter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089351" y="142452"/>
            <a:ext cx="66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Linear Regression: Steps of Gradient Descent</a:t>
            </a:r>
            <a:endParaRPr lang="it-IT" sz="2400" b="1" dirty="0">
              <a:solidFill>
                <a:srgbClr val="7F142A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FA053F3-75BB-46E5-B13D-2774E71FD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699" y="1823496"/>
            <a:ext cx="5819775" cy="168543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D915E3-B097-4FF9-AA78-8A69FE206AA9}"/>
              </a:ext>
            </a:extLst>
          </p:cNvPr>
          <p:cNvSpPr txBox="1"/>
          <p:nvPr/>
        </p:nvSpPr>
        <p:spPr>
          <a:xfrm>
            <a:off x="1974032" y="3705225"/>
            <a:ext cx="720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292929"/>
                </a:solidFill>
                <a:latin typeface="charter"/>
              </a:rPr>
              <a:t>3) </a:t>
            </a:r>
            <a:r>
              <a:rPr lang="it-IT" sz="2400" b="1" dirty="0" err="1">
                <a:solidFill>
                  <a:srgbClr val="292929"/>
                </a:solidFill>
                <a:latin typeface="charter"/>
              </a:rPr>
              <a:t>Convergence</a:t>
            </a:r>
            <a:r>
              <a:rPr lang="it-IT" sz="2400" b="1" dirty="0">
                <a:solidFill>
                  <a:srgbClr val="292929"/>
                </a:solidFill>
                <a:latin typeface="charter"/>
              </a:rPr>
              <a:t> </a:t>
            </a:r>
            <a:r>
              <a:rPr lang="it-IT" sz="2400" b="1" dirty="0" err="1">
                <a:solidFill>
                  <a:srgbClr val="292929"/>
                </a:solidFill>
                <a:latin typeface="charter"/>
              </a:rPr>
              <a:t>is</a:t>
            </a:r>
            <a:r>
              <a:rPr lang="it-IT" sz="2400" b="1" dirty="0">
                <a:solidFill>
                  <a:srgbClr val="292929"/>
                </a:solidFill>
                <a:latin typeface="charter"/>
              </a:rPr>
              <a:t> </a:t>
            </a:r>
            <a:r>
              <a:rPr lang="it-IT" sz="2400" b="1" dirty="0" err="1">
                <a:solidFill>
                  <a:srgbClr val="292929"/>
                </a:solidFill>
                <a:latin typeface="charter"/>
              </a:rPr>
              <a:t>achieved</a:t>
            </a:r>
            <a:r>
              <a:rPr lang="it-IT" sz="2400" b="1" dirty="0">
                <a:solidFill>
                  <a:srgbClr val="292929"/>
                </a:solidFill>
                <a:latin typeface="charter"/>
              </a:rPr>
              <a:t> </a:t>
            </a:r>
            <a:r>
              <a:rPr lang="it-IT" sz="2400" b="1" dirty="0" err="1">
                <a:solidFill>
                  <a:srgbClr val="292929"/>
                </a:solidFill>
                <a:latin typeface="charter"/>
              </a:rPr>
              <a:t>when</a:t>
            </a:r>
            <a:r>
              <a:rPr lang="it-IT" sz="2400" b="1" dirty="0">
                <a:solidFill>
                  <a:srgbClr val="292929"/>
                </a:solidFill>
                <a:latin typeface="charter"/>
              </a:rPr>
              <a:t> the L2 </a:t>
            </a:r>
            <a:r>
              <a:rPr lang="it-IT" sz="2400" b="1" dirty="0" err="1">
                <a:solidFill>
                  <a:srgbClr val="292929"/>
                </a:solidFill>
                <a:latin typeface="charter"/>
              </a:rPr>
              <a:t>norm</a:t>
            </a:r>
            <a:r>
              <a:rPr lang="it-IT" sz="2400" b="1" dirty="0">
                <a:solidFill>
                  <a:srgbClr val="292929"/>
                </a:solidFill>
                <a:latin typeface="charter"/>
              </a:rPr>
              <a:t>: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EF46666-F16D-485D-8A85-0AE9B74EE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0" y="4491037"/>
            <a:ext cx="47625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9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6B97C-0A36-0349-934A-919AB73A851D}"/>
              </a:ext>
            </a:extLst>
          </p:cNvPr>
          <p:cNvSpPr txBox="1"/>
          <p:nvPr/>
        </p:nvSpPr>
        <p:spPr>
          <a:xfrm>
            <a:off x="4009390" y="419100"/>
            <a:ext cx="4403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F142A"/>
                </a:solidFill>
              </a:rPr>
              <a:t>Applications of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0D1DD-8D7B-9E4C-A72A-083E008477B6}"/>
              </a:ext>
            </a:extLst>
          </p:cNvPr>
          <p:cNvSpPr txBox="1"/>
          <p:nvPr/>
        </p:nvSpPr>
        <p:spPr>
          <a:xfrm>
            <a:off x="916360" y="1172934"/>
            <a:ext cx="109385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 Management in financial services or insurance domain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Predictive Analytics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Econometric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Epidemiology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Weather data analysis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survey results analysis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0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8"/>
          <p:cNvSpPr/>
          <p:nvPr/>
        </p:nvSpPr>
        <p:spPr>
          <a:xfrm>
            <a:off x="2100502" y="1233608"/>
            <a:ext cx="8243936" cy="433460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Logistic Regression</a:t>
            </a:r>
            <a:r>
              <a:rPr lang="en-US" sz="2400" dirty="0"/>
              <a:t> algorithm determines what class a new input should fall into, that’s why Y is a discrete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 err="1"/>
              <a:t>Classification</a:t>
            </a:r>
            <a:r>
              <a:rPr lang="it-IT" sz="2400" dirty="0"/>
              <a:t> </a:t>
            </a:r>
            <a:r>
              <a:rPr lang="it-IT" sz="2400" dirty="0" err="1"/>
              <a:t>problems</a:t>
            </a:r>
            <a:endParaRPr lang="it-IT" sz="2400" dirty="0"/>
          </a:p>
          <a:p>
            <a:pPr lvl="1"/>
            <a:r>
              <a:rPr lang="it-IT" sz="2400" dirty="0"/>
              <a:t>	Email -&gt; spam/</a:t>
            </a:r>
            <a:r>
              <a:rPr lang="it-IT" sz="2400" dirty="0" err="1"/>
              <a:t>not</a:t>
            </a:r>
            <a:r>
              <a:rPr lang="it-IT" sz="2400" dirty="0"/>
              <a:t> spam?</a:t>
            </a:r>
          </a:p>
          <a:p>
            <a:r>
              <a:rPr lang="it-IT" sz="2400" dirty="0"/>
              <a:t>	Online </a:t>
            </a:r>
            <a:r>
              <a:rPr lang="it-IT" sz="2400" dirty="0" err="1"/>
              <a:t>transactions</a:t>
            </a:r>
            <a:r>
              <a:rPr lang="it-IT" sz="2400" dirty="0"/>
              <a:t> -&gt; </a:t>
            </a:r>
            <a:r>
              <a:rPr lang="it-IT" sz="2400" dirty="0" err="1"/>
              <a:t>fraudulent</a:t>
            </a:r>
            <a:r>
              <a:rPr lang="it-IT" sz="2400" dirty="0"/>
              <a:t>?</a:t>
            </a:r>
          </a:p>
          <a:p>
            <a:r>
              <a:rPr lang="it-IT" sz="2400" dirty="0"/>
              <a:t>	</a:t>
            </a:r>
            <a:r>
              <a:rPr lang="it-IT" sz="2400" dirty="0" err="1"/>
              <a:t>Tumor</a:t>
            </a:r>
            <a:r>
              <a:rPr lang="it-IT" sz="2400" dirty="0"/>
              <a:t> -&gt; </a:t>
            </a:r>
            <a:r>
              <a:rPr lang="it-IT" sz="2400" dirty="0" err="1"/>
              <a:t>Malignant</a:t>
            </a:r>
            <a:r>
              <a:rPr lang="it-IT" sz="2400" dirty="0"/>
              <a:t>/</a:t>
            </a:r>
            <a:r>
              <a:rPr lang="it-IT" sz="2400" dirty="0" err="1"/>
              <a:t>benign</a:t>
            </a: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Variable in these problems is YY is either 0 or 1</a:t>
            </a:r>
          </a:p>
          <a:p>
            <a:pPr lvl="1"/>
            <a:r>
              <a:rPr lang="en-US" sz="2400" dirty="0"/>
              <a:t>	</a:t>
            </a:r>
            <a:r>
              <a:rPr lang="en-US" sz="2400" b="1" dirty="0"/>
              <a:t>0</a:t>
            </a:r>
            <a:r>
              <a:rPr lang="en-US" sz="2400" dirty="0"/>
              <a:t> = negative class (absence of something)</a:t>
            </a:r>
          </a:p>
          <a:p>
            <a:pPr lvl="1"/>
            <a:r>
              <a:rPr lang="en-US" sz="2400" dirty="0"/>
              <a:t>	</a:t>
            </a:r>
            <a:r>
              <a:rPr lang="en-US" sz="2400" b="1" dirty="0"/>
              <a:t>1</a:t>
            </a:r>
            <a:r>
              <a:rPr lang="en-US" sz="2400" dirty="0"/>
              <a:t> = positive class (presence of something)</a:t>
            </a:r>
          </a:p>
          <a:p>
            <a:pPr lvl="1"/>
            <a:r>
              <a:rPr lang="en-US" sz="2400" dirty="0"/>
              <a:t>Let’s start with </a:t>
            </a:r>
            <a:r>
              <a:rPr lang="en-US" sz="2400" b="1" dirty="0"/>
              <a:t>binary class problems. </a:t>
            </a:r>
            <a:r>
              <a:rPr lang="en-US" sz="2400" dirty="0"/>
              <a:t>We can always implement a multiclass classification problem, which is  an extension of the binary classification</a:t>
            </a:r>
          </a:p>
          <a:p>
            <a:pPr lvl="1"/>
            <a:endParaRPr lang="en-US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384751" y="161502"/>
            <a:ext cx="66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Logistic Regression</a:t>
            </a:r>
            <a:endParaRPr lang="it-IT" sz="2400" b="1" dirty="0">
              <a:solidFill>
                <a:srgbClr val="7F14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3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6B97C-0A36-0349-934A-919AB73A851D}"/>
              </a:ext>
            </a:extLst>
          </p:cNvPr>
          <p:cNvSpPr txBox="1"/>
          <p:nvPr/>
        </p:nvSpPr>
        <p:spPr>
          <a:xfrm>
            <a:off x="4733290" y="342900"/>
            <a:ext cx="2584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F142A"/>
                </a:solidFill>
              </a:rPr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EBE43-9F4E-674C-AF2F-BFB3C971E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247" y="1446873"/>
            <a:ext cx="6942014" cy="31933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88D594-0F8D-5A44-8600-7799D4C76C0E}"/>
              </a:ext>
            </a:extLst>
          </p:cNvPr>
          <p:cNvSpPr txBox="1"/>
          <p:nvPr/>
        </p:nvSpPr>
        <p:spPr>
          <a:xfrm>
            <a:off x="1252330" y="5088493"/>
            <a:ext cx="106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 predicts the probability of occurrence of a binary event utilizing a sigmoid function.</a:t>
            </a:r>
          </a:p>
        </p:txBody>
      </p:sp>
    </p:spTree>
    <p:extLst>
      <p:ext uri="{BB962C8B-B14F-4D97-AF65-F5344CB8AC3E}">
        <p14:creationId xmlns:p14="http://schemas.microsoft.com/office/powerpoint/2010/main" val="1472464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6B97C-0A36-0349-934A-919AB73A851D}"/>
              </a:ext>
            </a:extLst>
          </p:cNvPr>
          <p:cNvSpPr txBox="1"/>
          <p:nvPr/>
        </p:nvSpPr>
        <p:spPr>
          <a:xfrm>
            <a:off x="3835765" y="284728"/>
            <a:ext cx="4480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F142A"/>
                </a:solidFill>
              </a:rPr>
              <a:t>When to use Logistic Regression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0D1DD-8D7B-9E4C-A72A-083E008477B6}"/>
              </a:ext>
            </a:extLst>
          </p:cNvPr>
          <p:cNvSpPr txBox="1"/>
          <p:nvPr/>
        </p:nvSpPr>
        <p:spPr>
          <a:xfrm>
            <a:off x="916360" y="1195183"/>
            <a:ext cx="1093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a special case of linear regression where the target variable is categorical in nature. It uses a log of odds as the dependent variable.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sigmoid function, also called the logistic function, gives an ‘S’ shaped curve that can take any real-valued number and map it into a value between 0 and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AD10D-2967-3641-AF6A-4A24BFBA8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22" y="2498570"/>
            <a:ext cx="6019800" cy="114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0CFE2D-9CAF-4F43-9946-B344A0962553}"/>
              </a:ext>
            </a:extLst>
          </p:cNvPr>
          <p:cNvSpPr txBox="1"/>
          <p:nvPr/>
        </p:nvSpPr>
        <p:spPr>
          <a:xfrm>
            <a:off x="1381539" y="3985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F13C4-4692-4940-B493-6521C0BB3D4B}"/>
              </a:ext>
            </a:extLst>
          </p:cNvPr>
          <p:cNvSpPr txBox="1"/>
          <p:nvPr/>
        </p:nvSpPr>
        <p:spPr>
          <a:xfrm>
            <a:off x="718185" y="3754758"/>
            <a:ext cx="109385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curve goes to positive infinity, y predicted will become 1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curve goes to negative infinity, y predicted will become 0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output of the sigmoid function is more than 0.5, we can classify the outcome as 1 or YES, and if it is less than 0.5, we can classify it like 0 or NO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output is 0.75, we can say in terms of probability as: There is a 75 percent chance that patient will suffer from cancer.</a:t>
            </a:r>
          </a:p>
        </p:txBody>
      </p:sp>
    </p:spTree>
    <p:extLst>
      <p:ext uri="{BB962C8B-B14F-4D97-AF65-F5344CB8AC3E}">
        <p14:creationId xmlns:p14="http://schemas.microsoft.com/office/powerpoint/2010/main" val="3720521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284664" y="190430"/>
            <a:ext cx="66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Logistic Regression</a:t>
            </a:r>
            <a:endParaRPr lang="it-IT" sz="2400" b="1" dirty="0">
              <a:solidFill>
                <a:srgbClr val="7F142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18"/>
              <p:cNvSpPr/>
              <p:nvPr/>
            </p:nvSpPr>
            <p:spPr>
              <a:xfrm>
                <a:off x="2118432" y="-38573"/>
                <a:ext cx="8243936" cy="4334605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 anchor="ctr">
                <a:no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Let’s consider the problem “Tumor Size Versus Malignancy (No or Yes). We could adopt the linear regression which has the following </a:t>
                </a:r>
                <a:r>
                  <a:rPr lang="en-US" sz="2400" dirty="0" err="1"/>
                  <a:t>hyphotesis</a:t>
                </a:r>
                <a:r>
                  <a:rPr lang="en-US" sz="2400" dirty="0"/>
                  <a:t>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Then we can threshold the classifier output, namely anything over some values is yes (tumor sizes high) otherwise it is no (tumor sizes low).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Shap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432" y="-38573"/>
                <a:ext cx="8243936" cy="4334605"/>
              </a:xfrm>
              <a:prstGeom prst="rect">
                <a:avLst/>
              </a:prstGeom>
              <a:blipFill>
                <a:blip r:embed="rId3"/>
                <a:stretch>
                  <a:fillRect l="-2145" r="-236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2 6"/>
          <p:cNvCxnSpPr/>
          <p:nvPr/>
        </p:nvCxnSpPr>
        <p:spPr>
          <a:xfrm>
            <a:off x="5933764" y="5085918"/>
            <a:ext cx="3672408" cy="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Connettore 2 7"/>
          <p:cNvCxnSpPr/>
          <p:nvPr/>
        </p:nvCxnSpPr>
        <p:spPr>
          <a:xfrm flipV="1">
            <a:off x="5933764" y="3213710"/>
            <a:ext cx="0" cy="1872208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CasellaDiTesto 8"/>
          <p:cNvSpPr txBox="1"/>
          <p:nvPr/>
        </p:nvSpPr>
        <p:spPr>
          <a:xfrm>
            <a:off x="8895825" y="5106939"/>
            <a:ext cx="1944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atinLnBrk="1" hangingPunct="0"/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Tumor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lang="it-IT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777193" y="3199495"/>
            <a:ext cx="19442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atinLnBrk="1" hangingPunct="0"/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Malignant</a:t>
            </a:r>
            <a:endParaRPr lang="it-IT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/>
              <p:cNvSpPr/>
              <p:nvPr/>
            </p:nvSpPr>
            <p:spPr>
              <a:xfrm>
                <a:off x="9197788" y="3124181"/>
                <a:ext cx="1187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788" y="3124181"/>
                <a:ext cx="11872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/>
          <p:cNvSpPr txBox="1"/>
          <p:nvPr/>
        </p:nvSpPr>
        <p:spPr>
          <a:xfrm>
            <a:off x="7218393" y="3271645"/>
            <a:ext cx="14278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atinLnBrk="1" hangingPunct="0"/>
            <a:r>
              <a:rPr lang="it-IT" dirty="0">
                <a:solidFill>
                  <a:srgbClr val="FF0000"/>
                </a:solidFill>
              </a:rPr>
              <a:t>       XXXXX</a:t>
            </a:r>
            <a:endParaRPr lang="it-IT" dirty="0">
              <a:solidFill>
                <a:srgbClr val="FF0000"/>
              </a:solidFill>
              <a:sym typeface="Calibri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717739" y="4901253"/>
            <a:ext cx="14278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atinLnBrk="1" hangingPunct="0"/>
            <a:r>
              <a:rPr lang="it-IT" dirty="0">
                <a:solidFill>
                  <a:srgbClr val="FF0000"/>
                </a:solidFill>
              </a:rPr>
              <a:t>       OOOOO</a:t>
            </a:r>
            <a:endParaRPr lang="it-IT" dirty="0">
              <a:solidFill>
                <a:srgbClr val="FF0000"/>
              </a:solidFill>
              <a:sym typeface="Calibri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6439124" y="3250277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(X)</a:t>
            </a:r>
            <a:endParaRPr lang="it-IT" dirty="0"/>
          </a:p>
        </p:txBody>
      </p:sp>
      <p:cxnSp>
        <p:nvCxnSpPr>
          <p:cNvPr id="15" name="Connettore 2 14"/>
          <p:cNvCxnSpPr>
            <a:stCxn id="16" idx="3"/>
          </p:cNvCxnSpPr>
          <p:nvPr/>
        </p:nvCxnSpPr>
        <p:spPr>
          <a:xfrm flipV="1">
            <a:off x="4636528" y="3592209"/>
            <a:ext cx="1785200" cy="1007112"/>
          </a:xfrm>
          <a:prstGeom prst="straightConnector1">
            <a:avLst/>
          </a:prstGeom>
          <a:noFill/>
          <a:ln w="25400" cap="flat">
            <a:solidFill>
              <a:srgbClr val="92D05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CasellaDiTesto 15"/>
          <p:cNvSpPr txBox="1"/>
          <p:nvPr/>
        </p:nvSpPr>
        <p:spPr>
          <a:xfrm>
            <a:off x="2261356" y="4137657"/>
            <a:ext cx="237517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atinLnBrk="1" hangingPunct="0"/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had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single Yes with a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very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small </a:t>
            </a:r>
            <a:r>
              <a:rPr lang="it-IT" b="1" dirty="0" err="1">
                <a:solidFill>
                  <a:srgbClr val="000000"/>
                </a:solidFill>
              </a:rPr>
              <a:t>tumor</a:t>
            </a:r>
            <a:r>
              <a:rPr lang="it-IT" b="1" dirty="0">
                <a:solidFill>
                  <a:srgbClr val="000000"/>
                </a:solidFill>
              </a:rPr>
              <a:t>? </a:t>
            </a:r>
            <a:endParaRPr lang="it-IT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Connettore diritto 16"/>
          <p:cNvCxnSpPr/>
          <p:nvPr/>
        </p:nvCxnSpPr>
        <p:spPr>
          <a:xfrm flipV="1">
            <a:off x="5919786" y="2740210"/>
            <a:ext cx="3888432" cy="230425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 flipV="1">
            <a:off x="7431954" y="4108362"/>
            <a:ext cx="0" cy="95417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6026778" y="3825379"/>
            <a:ext cx="10081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atinLnBrk="1" hangingPunct="0"/>
            <a:r>
              <a:rPr lang="it-IT" b="1" dirty="0">
                <a:solidFill>
                  <a:srgbClr val="000000"/>
                </a:solidFill>
              </a:rPr>
              <a:t>0.5</a:t>
            </a:r>
            <a:endParaRPr lang="it-IT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Connettore diritto 19"/>
          <p:cNvCxnSpPr/>
          <p:nvPr/>
        </p:nvCxnSpPr>
        <p:spPr>
          <a:xfrm>
            <a:off x="5919786" y="4127507"/>
            <a:ext cx="153277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304835" y="228897"/>
            <a:ext cx="66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Logistic Regression</a:t>
            </a:r>
            <a:endParaRPr lang="it-IT" sz="2400" b="1" dirty="0">
              <a:solidFill>
                <a:srgbClr val="7F142A"/>
              </a:solidFill>
            </a:endParaRPr>
          </a:p>
        </p:txBody>
      </p:sp>
      <p:sp>
        <p:nvSpPr>
          <p:cNvPr id="21" name="Shape 118"/>
          <p:cNvSpPr/>
          <p:nvPr/>
        </p:nvSpPr>
        <p:spPr>
          <a:xfrm>
            <a:off x="2118379" y="0"/>
            <a:ext cx="8243936" cy="433460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can see previously above this does a reasonable job of stratifying the data points into one of two classes but in some cases we might have some yes classified as </a:t>
            </a:r>
            <a:r>
              <a:rPr lang="en-US" sz="2400" dirty="0" err="1"/>
              <a:t>nos</a:t>
            </a:r>
            <a:r>
              <a:rPr lang="en-US" sz="2400" dirty="0"/>
              <a:t> !!!.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By using a linear regression with threshold We might have small tumors classified as NO!! Moreover, with linear regression, output values van be larger than 1 or less than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2" name="Immagin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009" y="3421590"/>
            <a:ext cx="5581650" cy="2295525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2026972" y="4074666"/>
            <a:ext cx="2375172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atinLnBrk="1" hangingPunct="0"/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Instead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generate a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either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 or 1.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ccalled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«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t-IT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». </a:t>
            </a:r>
          </a:p>
        </p:txBody>
      </p:sp>
      <p:cxnSp>
        <p:nvCxnSpPr>
          <p:cNvPr id="24" name="Connettore 2 23"/>
          <p:cNvCxnSpPr/>
          <p:nvPr/>
        </p:nvCxnSpPr>
        <p:spPr>
          <a:xfrm flipV="1">
            <a:off x="4402145" y="4218682"/>
            <a:ext cx="2017747" cy="59464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Connettore 2 24"/>
          <p:cNvCxnSpPr/>
          <p:nvPr/>
        </p:nvCxnSpPr>
        <p:spPr>
          <a:xfrm>
            <a:off x="4402145" y="4813329"/>
            <a:ext cx="937627" cy="667281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842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6B97C-0A36-0349-934A-919AB73A851D}"/>
              </a:ext>
            </a:extLst>
          </p:cNvPr>
          <p:cNvSpPr txBox="1"/>
          <p:nvPr/>
        </p:nvSpPr>
        <p:spPr>
          <a:xfrm>
            <a:off x="742315" y="438150"/>
            <a:ext cx="86901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Classificazione degli Algoritmi di Machine Learning</a:t>
            </a:r>
            <a:endParaRPr lang="en-GB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EBE43-9F4E-674C-AF2F-BFB3C971E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17" y="930593"/>
            <a:ext cx="7478366" cy="560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2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869922" y="214846"/>
            <a:ext cx="663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Logistic Regression: Hypothesis function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  <p:sp>
        <p:nvSpPr>
          <p:cNvPr id="10" name="Shape 118"/>
          <p:cNvSpPr/>
          <p:nvPr/>
        </p:nvSpPr>
        <p:spPr>
          <a:xfrm>
            <a:off x="2082608" y="526900"/>
            <a:ext cx="7898391" cy="159066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Sigmoid function looks like a curve that crosses 0.5 at the origin, then flattens out asymptotically at 0 and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hape 118"/>
              <p:cNvSpPr/>
              <p:nvPr/>
            </p:nvSpPr>
            <p:spPr>
              <a:xfrm>
                <a:off x="2082607" y="3303093"/>
                <a:ext cx="8243936" cy="1590668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 anchor="ctr">
                <a:no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Given this, we need to fit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dirty="0"/>
              </a:p>
              <a:p>
                <a:pPr algn="l"/>
                <a:r>
                  <a:rPr lang="en-US" sz="2400" dirty="0"/>
                  <a:t>     to our data </a:t>
                </a:r>
              </a:p>
              <a:p>
                <a:pPr algn="l"/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When our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l"/>
                <a:r>
                  <a:rPr lang="en-US" sz="2400" dirty="0"/>
                  <a:t>     outputs a number, we treat</a:t>
                </a:r>
              </a:p>
              <a:p>
                <a:pPr algn="l"/>
                <a:r>
                  <a:rPr lang="en-US" sz="2400" dirty="0"/>
                  <a:t>     that value as the estimated </a:t>
                </a:r>
              </a:p>
              <a:p>
                <a:pPr algn="l"/>
                <a:r>
                  <a:rPr lang="en-US" sz="2400" dirty="0"/>
                  <a:t>     probability that y=1 on </a:t>
                </a:r>
              </a:p>
              <a:p>
                <a:pPr algn="l"/>
                <a:r>
                  <a:rPr lang="en-US" sz="2400" dirty="0"/>
                  <a:t>     input x</a:t>
                </a:r>
              </a:p>
              <a:p>
                <a:pPr algn="l"/>
                <a:endParaRPr lang="en-US" sz="2400" dirty="0"/>
              </a:p>
              <a:p>
                <a:pPr algn="l"/>
                <a:endParaRPr lang="en-US" sz="2400" dirty="0"/>
              </a:p>
            </p:txBody>
          </p:sp>
        </mc:Choice>
        <mc:Fallback xmlns="">
          <p:sp>
            <p:nvSpPr>
              <p:cNvPr id="12" name="Shap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607" y="3303093"/>
                <a:ext cx="8243936" cy="1590668"/>
              </a:xfrm>
              <a:prstGeom prst="rect">
                <a:avLst/>
              </a:prstGeom>
              <a:blipFill>
                <a:blip r:embed="rId3"/>
                <a:stretch>
                  <a:fillRect l="-2145" t="-70881" b="-3065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12" y="2266614"/>
            <a:ext cx="4284984" cy="307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90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77498" y="214846"/>
            <a:ext cx="663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Logistic Regression: Hypothesis function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118"/>
              <p:cNvSpPr/>
              <p:nvPr/>
            </p:nvSpPr>
            <p:spPr>
              <a:xfrm>
                <a:off x="2299399" y="2563505"/>
                <a:ext cx="8243936" cy="1590668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 anchor="ctr">
                <a:no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altLang="it-IT" sz="2400" dirty="0" err="1"/>
                  <a:t>We</a:t>
                </a:r>
                <a:r>
                  <a:rPr lang="it-IT" altLang="it-IT" sz="2400" dirty="0"/>
                  <a:t> can </a:t>
                </a:r>
                <a:r>
                  <a:rPr lang="it-IT" altLang="it-IT" sz="2400" dirty="0" err="1"/>
                  <a:t>write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this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using</a:t>
                </a:r>
                <a:r>
                  <a:rPr lang="it-IT" altLang="it-IT" sz="2400" dirty="0"/>
                  <a:t> the </a:t>
                </a:r>
                <a:r>
                  <a:rPr lang="it-IT" altLang="it-IT" sz="2400" dirty="0" err="1"/>
                  <a:t>following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notation</a:t>
                </a:r>
                <a:r>
                  <a:rPr lang="it-IT" altLang="it-IT" sz="2400" dirty="0"/>
                  <a:t>: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it-IT" sz="2400" dirty="0"/>
                  <a:t>			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it-IT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 ;</m:t>
                      </m:r>
                      <m:r>
                        <m:rPr>
                          <m:sty m:val="p"/>
                        </m:rPr>
                        <a:rPr lang="pt-BR" sz="2400" i="1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t-IT" altLang="it-IT" sz="2400" dirty="0"/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it-IT" sz="2400" dirty="0" err="1"/>
                  <a:t>Which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means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probability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that</a:t>
                </a:r>
                <a:r>
                  <a:rPr lang="it-IT" altLang="it-IT" sz="2400" dirty="0"/>
                  <a:t> </a:t>
                </a:r>
                <a:r>
                  <a:rPr lang="it-IT" altLang="it-IT" sz="2400" i="1" dirty="0"/>
                  <a:t>y = 1</a:t>
                </a:r>
                <a:r>
                  <a:rPr lang="it-IT" altLang="it-IT" sz="2400" dirty="0"/>
                  <a:t>, </a:t>
                </a:r>
                <a:r>
                  <a:rPr lang="it-IT" altLang="it-IT" sz="2400" dirty="0" err="1"/>
                  <a:t>given</a:t>
                </a:r>
                <a:r>
                  <a:rPr lang="it-IT" altLang="it-IT" sz="2400" dirty="0"/>
                  <a:t> x, </a:t>
                </a:r>
                <a:r>
                  <a:rPr lang="it-IT" altLang="it-IT" sz="2400" dirty="0" err="1"/>
                  <a:t>parameterized</a:t>
                </a:r>
                <a:r>
                  <a:rPr lang="it-IT" altLang="it-IT" sz="2400" dirty="0"/>
                  <a:t>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it-IT" altLang="it-IT" sz="2400" i="1" dirty="0"/>
                  <a:t>.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t-IT" altLang="it-IT" sz="2400" i="1" dirty="0"/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sz="2400" dirty="0" err="1"/>
                  <a:t>Since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this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is</a:t>
                </a:r>
                <a:r>
                  <a:rPr lang="it-IT" altLang="it-IT" sz="2400" dirty="0"/>
                  <a:t> a «</a:t>
                </a:r>
                <a:r>
                  <a:rPr lang="it-IT" altLang="it-IT" sz="2400" dirty="0" err="1"/>
                  <a:t>classification</a:t>
                </a:r>
                <a:r>
                  <a:rPr lang="it-IT" altLang="it-IT" sz="2400" dirty="0"/>
                  <a:t> task» </a:t>
                </a:r>
                <a:r>
                  <a:rPr lang="it-IT" altLang="it-IT" sz="2400" dirty="0" err="1"/>
                  <a:t>we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want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that</a:t>
                </a:r>
                <a:r>
                  <a:rPr lang="it-IT" altLang="it-IT" sz="2400" dirty="0"/>
                  <a:t> </a:t>
                </a:r>
                <a:r>
                  <a:rPr lang="it-IT" altLang="it-IT" sz="2400" i="1" dirty="0"/>
                  <a:t>y</a:t>
                </a:r>
                <a:r>
                  <a:rPr lang="it-IT" altLang="it-IT" sz="2400" dirty="0"/>
                  <a:t> must be </a:t>
                </a:r>
                <a:r>
                  <a:rPr lang="it-IT" altLang="it-IT" sz="2400" i="1" dirty="0"/>
                  <a:t>1</a:t>
                </a:r>
                <a:r>
                  <a:rPr lang="it-IT" altLang="it-IT" sz="2400" dirty="0"/>
                  <a:t> or </a:t>
                </a:r>
                <a:r>
                  <a:rPr lang="it-IT" altLang="it-IT" sz="2400" i="1" dirty="0"/>
                  <a:t>0</a:t>
                </a:r>
                <a:r>
                  <a:rPr lang="it-IT" altLang="it-IT" sz="2400" dirty="0"/>
                  <a:t>. </a:t>
                </a:r>
                <a:r>
                  <a:rPr lang="it-IT" altLang="it-IT" sz="2400" i="1" dirty="0"/>
                  <a:t> </a:t>
                </a:r>
                <a:r>
                  <a:rPr lang="it-IT" altLang="it-IT" sz="2400" dirty="0"/>
                  <a:t>So </a:t>
                </a:r>
                <a:r>
                  <a:rPr lang="it-IT" altLang="it-IT" sz="2400" dirty="0" err="1"/>
                  <a:t>we</a:t>
                </a:r>
                <a:r>
                  <a:rPr lang="it-IT" altLang="it-IT" sz="2400" dirty="0"/>
                  <a:t> must </a:t>
                </a:r>
                <a:r>
                  <a:rPr lang="it-IT" altLang="it-IT" sz="2400" dirty="0" err="1"/>
                  <a:t>have</a:t>
                </a:r>
                <a:r>
                  <a:rPr lang="it-IT" altLang="it-IT" sz="2400" dirty="0"/>
                  <a:t>: </a:t>
                </a:r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it-IT" altLang="it-IT" sz="2400" dirty="0"/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pt-BR" sz="24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t-IT" sz="2400" dirty="0"/>
                  <a:t>+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d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pt-BR" sz="24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it-IT" sz="2400" dirty="0"/>
              </a:p>
              <a:p>
                <a:pPr marL="342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d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pt-BR" sz="24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it-IT" sz="2400" dirty="0"/>
                  <a:t> -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 ;</m:t>
                    </m:r>
                    <m:r>
                      <m:rPr>
                        <m:sty m:val="p"/>
                      </m:rPr>
                      <a:rPr lang="pt-BR" sz="24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it-IT" sz="2400" dirty="0"/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t-IT" altLang="it-IT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4" name="Shap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399" y="2563505"/>
                <a:ext cx="8243936" cy="1590668"/>
              </a:xfrm>
              <a:prstGeom prst="rect">
                <a:avLst/>
              </a:prstGeom>
              <a:blipFill>
                <a:blip r:embed="rId3"/>
                <a:stretch>
                  <a:fillRect l="-2217" t="-88846" r="-591" b="-8269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07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41640" y="214847"/>
            <a:ext cx="66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Logistic Regression: Decision Boundary</a:t>
            </a:r>
            <a:endParaRPr lang="it-IT" sz="2400" b="1" dirty="0">
              <a:solidFill>
                <a:srgbClr val="7F142A"/>
              </a:solidFill>
            </a:endParaRPr>
          </a:p>
        </p:txBody>
      </p:sp>
      <p:sp>
        <p:nvSpPr>
          <p:cNvPr id="6" name="Shape 118"/>
          <p:cNvSpPr/>
          <p:nvPr/>
        </p:nvSpPr>
        <p:spPr>
          <a:xfrm>
            <a:off x="2193771" y="-275443"/>
            <a:ext cx="8243936" cy="433460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way of using the sigmoid function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1) When the probability of y being 1 is greater than 0.5 		     then we can predict y = 1</a:t>
            </a:r>
          </a:p>
          <a:p>
            <a:r>
              <a:rPr lang="en-US" sz="2400" dirty="0"/>
              <a:t>	2) Else we predict y =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2463015" y="3270136"/>
                <a:ext cx="4572000" cy="23083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sz="2400" dirty="0"/>
                  <a:t>   </a:t>
                </a:r>
                <a:r>
                  <a:rPr lang="it-IT" altLang="it-IT" sz="2400" dirty="0"/>
                  <a:t>So the </a:t>
                </a:r>
                <a:r>
                  <a:rPr lang="it-IT" altLang="it-IT" sz="2400" dirty="0" err="1"/>
                  <a:t>hypothesis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predicts</a:t>
                </a:r>
                <a:r>
                  <a:rPr lang="it-IT" altLang="it-IT" sz="2400" dirty="0"/>
                  <a:t> y = 1 </a:t>
                </a:r>
                <a:r>
                  <a:rPr lang="it-IT" altLang="it-IT" sz="2400" dirty="0" err="1"/>
                  <a:t>when</a:t>
                </a:r>
                <a:r>
                  <a:rPr lang="it-IT" altLang="it-IT" sz="2400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altLang="it-IT" sz="2400" dirty="0"/>
                  <a:t> ≥ 0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endParaRPr lang="it-IT" altLang="it-IT" sz="2400" dirty="0"/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it-IT" altLang="it-IT" sz="2400" dirty="0"/>
                  <a:t>   </a:t>
                </a:r>
                <a:r>
                  <a:rPr lang="it-IT" altLang="it-IT" sz="2400" dirty="0" err="1"/>
                  <a:t>When</a:t>
                </a:r>
                <a:r>
                  <a:rPr lang="it-IT" altLang="it-IT" sz="2400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altLang="it-IT" sz="2400" dirty="0"/>
                  <a:t> &lt; 0 </a:t>
                </a:r>
                <a:r>
                  <a:rPr lang="it-IT" altLang="it-IT" sz="2400" dirty="0" err="1"/>
                  <a:t>then</a:t>
                </a:r>
                <a:r>
                  <a:rPr lang="it-IT" altLang="it-IT" sz="2400" dirty="0"/>
                  <a:t> the </a:t>
                </a:r>
                <a:r>
                  <a:rPr lang="it-IT" altLang="it-IT" sz="2400" dirty="0" err="1"/>
                  <a:t>hypothesis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predicts</a:t>
                </a:r>
                <a:r>
                  <a:rPr lang="it-IT" altLang="it-IT" sz="2400" dirty="0"/>
                  <a:t> y = 0. 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5" y="3270136"/>
                <a:ext cx="4572000" cy="2308324"/>
              </a:xfrm>
              <a:prstGeom prst="rect">
                <a:avLst/>
              </a:prstGeom>
              <a:blipFill>
                <a:blip r:embed="rId3"/>
                <a:stretch>
                  <a:fillRect l="-2133" t="-2375" r="-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697" y="3168768"/>
            <a:ext cx="29241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99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941640" y="196917"/>
            <a:ext cx="66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Logistic Regression: Decision Boundary</a:t>
            </a:r>
            <a:endParaRPr lang="it-IT" sz="2400" b="1" dirty="0">
              <a:solidFill>
                <a:srgbClr val="7F142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hape 118"/>
              <p:cNvSpPr/>
              <p:nvPr/>
            </p:nvSpPr>
            <p:spPr>
              <a:xfrm>
                <a:off x="2349383" y="2317457"/>
                <a:ext cx="8243936" cy="1549033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 anchor="ctr">
                <a:no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it-IT" sz="24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4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4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4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it-IT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it-IT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t-IT" sz="24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it-IT" sz="2400" dirty="0"/>
                  <a:t> = [-3,1,1] </a:t>
                </a:r>
                <a:r>
                  <a:rPr lang="it-IT" sz="2400" dirty="0" err="1"/>
                  <a:t>we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have</a:t>
                </a:r>
                <a:r>
                  <a:rPr lang="it-IT" sz="2400" dirty="0"/>
                  <a:t>: </a:t>
                </a:r>
              </a:p>
              <a:p>
                <a:pPr algn="l" rtl="0"/>
                <a:r>
                  <a:rPr lang="it-IT" sz="2400" dirty="0"/>
                  <a:t>	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−3+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/>
                  <a:t> ≥ 0</a:t>
                </a:r>
              </a:p>
              <a:p>
                <a:pPr algn="l" rtl="0"/>
                <a:endParaRPr lang="it-IT" sz="2400" dirty="0"/>
              </a:p>
              <a:p>
                <a:pPr algn="l" rtl="0"/>
                <a:r>
                  <a:rPr lang="it-IT" sz="2400" dirty="0"/>
                  <a:t>So </a:t>
                </a:r>
                <a:r>
                  <a:rPr lang="it-IT" sz="2400" dirty="0" err="1"/>
                  <a:t>if</a:t>
                </a:r>
                <a:r>
                  <a:rPr lang="it-IT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/>
                  <a:t> ≥ 3) </a:t>
                </a:r>
                <a:r>
                  <a:rPr lang="it-IT" sz="2400" dirty="0" err="1"/>
                  <a:t>we</a:t>
                </a:r>
                <a:r>
                  <a:rPr lang="it-IT" sz="2400" dirty="0"/>
                  <a:t> </a:t>
                </a:r>
                <a:r>
                  <a:rPr lang="it-IT" sz="2400" dirty="0" err="1"/>
                  <a:t>predict</a:t>
                </a:r>
                <a:r>
                  <a:rPr lang="it-IT" sz="2400" dirty="0"/>
                  <a:t> y = 1</a:t>
                </a:r>
              </a:p>
              <a:p>
                <a:pPr algn="l" rtl="0"/>
                <a:endParaRPr lang="it-IT" sz="2400" dirty="0"/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/>
                  <a:t> ≥ 3 </a:t>
                </a:r>
                <a:r>
                  <a:rPr lang="it-IT" sz="2400" dirty="0" err="1"/>
                  <a:t>is</a:t>
                </a:r>
                <a:r>
                  <a:rPr lang="it-IT" sz="2400" dirty="0"/>
                  <a:t> </a:t>
                </a:r>
                <a:r>
                  <a:rPr lang="it-IT" sz="2400" dirty="0" err="1"/>
                  <a:t>our</a:t>
                </a:r>
                <a:r>
                  <a:rPr lang="it-IT" sz="2400" dirty="0"/>
                  <a:t> </a:t>
                </a:r>
                <a:r>
                  <a:rPr lang="it-IT" sz="2400" dirty="0" err="1"/>
                  <a:t>graphical</a:t>
                </a:r>
                <a:r>
                  <a:rPr lang="it-IT" sz="2400" dirty="0"/>
                  <a:t> plot of the </a:t>
                </a:r>
                <a:r>
                  <a:rPr lang="it-IT" sz="2400" b="1" dirty="0" err="1"/>
                  <a:t>decision</a:t>
                </a:r>
                <a:r>
                  <a:rPr lang="it-IT" sz="2400" b="1" dirty="0"/>
                  <a:t> </a:t>
                </a:r>
                <a:r>
                  <a:rPr lang="it-IT" sz="2400" b="1" dirty="0" err="1"/>
                  <a:t>boundary</a:t>
                </a:r>
                <a:r>
                  <a:rPr lang="it-IT" sz="2400" dirty="0"/>
                  <a:t>. </a:t>
                </a:r>
              </a:p>
              <a:p>
                <a:pPr algn="l" rtl="0"/>
                <a:endParaRPr lang="it-IT" sz="2400" dirty="0"/>
              </a:p>
              <a:p>
                <a:pPr algn="l" rtl="0"/>
                <a:endParaRPr lang="it-IT" sz="2400" dirty="0"/>
              </a:p>
              <a:p>
                <a:pPr algn="l" rtl="0"/>
                <a:endParaRPr lang="it-IT" sz="2400" dirty="0"/>
              </a:p>
              <a:p>
                <a:pPr algn="l" rtl="0"/>
                <a:endParaRPr lang="it-IT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Shap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383" y="2317457"/>
                <a:ext cx="8243936" cy="1549033"/>
              </a:xfrm>
              <a:prstGeom prst="rect">
                <a:avLst/>
              </a:prstGeom>
              <a:blipFill>
                <a:blip r:embed="rId3"/>
                <a:stretch>
                  <a:fillRect l="-2217" t="-96457" b="-944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227" y="704689"/>
            <a:ext cx="3226750" cy="2671749"/>
          </a:xfrm>
          <a:prstGeom prst="rect">
            <a:avLst/>
          </a:prstGeom>
        </p:spPr>
      </p:pic>
      <p:sp>
        <p:nvSpPr>
          <p:cNvPr id="11" name="Ovale 10"/>
          <p:cNvSpPr/>
          <p:nvPr/>
        </p:nvSpPr>
        <p:spPr>
          <a:xfrm>
            <a:off x="8077292" y="1295468"/>
            <a:ext cx="2088232" cy="519348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atinLnBrk="1" hangingPunct="0"/>
            <a:endParaRPr lang="it-IT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Figura a mano libera 11"/>
          <p:cNvSpPr/>
          <p:nvPr/>
        </p:nvSpPr>
        <p:spPr>
          <a:xfrm>
            <a:off x="7164890" y="2165426"/>
            <a:ext cx="1557970" cy="369330"/>
          </a:xfrm>
          <a:custGeom>
            <a:avLst/>
            <a:gdLst>
              <a:gd name="connsiteX0" fmla="*/ 1156447 w 1557970"/>
              <a:gd name="connsiteY0" fmla="*/ 618564 h 1562047"/>
              <a:gd name="connsiteX1" fmla="*/ 1111624 w 1557970"/>
              <a:gd name="connsiteY1" fmla="*/ 546847 h 1562047"/>
              <a:gd name="connsiteX2" fmla="*/ 1102659 w 1557970"/>
              <a:gd name="connsiteY2" fmla="*/ 519953 h 1562047"/>
              <a:gd name="connsiteX3" fmla="*/ 1066800 w 1557970"/>
              <a:gd name="connsiteY3" fmla="*/ 493059 h 1562047"/>
              <a:gd name="connsiteX4" fmla="*/ 1048871 w 1557970"/>
              <a:gd name="connsiteY4" fmla="*/ 466164 h 1562047"/>
              <a:gd name="connsiteX5" fmla="*/ 1039906 w 1557970"/>
              <a:gd name="connsiteY5" fmla="*/ 439270 h 1562047"/>
              <a:gd name="connsiteX6" fmla="*/ 1013012 w 1557970"/>
              <a:gd name="connsiteY6" fmla="*/ 421341 h 1562047"/>
              <a:gd name="connsiteX7" fmla="*/ 977153 w 1557970"/>
              <a:gd name="connsiteY7" fmla="*/ 367553 h 1562047"/>
              <a:gd name="connsiteX8" fmla="*/ 950259 w 1557970"/>
              <a:gd name="connsiteY8" fmla="*/ 340659 h 1562047"/>
              <a:gd name="connsiteX9" fmla="*/ 896471 w 1557970"/>
              <a:gd name="connsiteY9" fmla="*/ 251012 h 1562047"/>
              <a:gd name="connsiteX10" fmla="*/ 860612 w 1557970"/>
              <a:gd name="connsiteY10" fmla="*/ 206188 h 1562047"/>
              <a:gd name="connsiteX11" fmla="*/ 824753 w 1557970"/>
              <a:gd name="connsiteY11" fmla="*/ 170329 h 1562047"/>
              <a:gd name="connsiteX12" fmla="*/ 770965 w 1557970"/>
              <a:gd name="connsiteY12" fmla="*/ 107576 h 1562047"/>
              <a:gd name="connsiteX13" fmla="*/ 744071 w 1557970"/>
              <a:gd name="connsiteY13" fmla="*/ 98612 h 1562047"/>
              <a:gd name="connsiteX14" fmla="*/ 699247 w 1557970"/>
              <a:gd name="connsiteY14" fmla="*/ 62753 h 1562047"/>
              <a:gd name="connsiteX15" fmla="*/ 681318 w 1557970"/>
              <a:gd name="connsiteY15" fmla="*/ 44823 h 1562047"/>
              <a:gd name="connsiteX16" fmla="*/ 600635 w 1557970"/>
              <a:gd name="connsiteY16" fmla="*/ 17929 h 1562047"/>
              <a:gd name="connsiteX17" fmla="*/ 546847 w 1557970"/>
              <a:gd name="connsiteY17" fmla="*/ 0 h 1562047"/>
              <a:gd name="connsiteX18" fmla="*/ 412377 w 1557970"/>
              <a:gd name="connsiteY18" fmla="*/ 17929 h 1562047"/>
              <a:gd name="connsiteX19" fmla="*/ 349624 w 1557970"/>
              <a:gd name="connsiteY19" fmla="*/ 35859 h 1562047"/>
              <a:gd name="connsiteX20" fmla="*/ 322729 w 1557970"/>
              <a:gd name="connsiteY20" fmla="*/ 53788 h 1562047"/>
              <a:gd name="connsiteX21" fmla="*/ 295835 w 1557970"/>
              <a:gd name="connsiteY21" fmla="*/ 62753 h 1562047"/>
              <a:gd name="connsiteX22" fmla="*/ 268941 w 1557970"/>
              <a:gd name="connsiteY22" fmla="*/ 80682 h 1562047"/>
              <a:gd name="connsiteX23" fmla="*/ 215153 w 1557970"/>
              <a:gd name="connsiteY23" fmla="*/ 98612 h 1562047"/>
              <a:gd name="connsiteX24" fmla="*/ 197224 w 1557970"/>
              <a:gd name="connsiteY24" fmla="*/ 125506 h 1562047"/>
              <a:gd name="connsiteX25" fmla="*/ 179294 w 1557970"/>
              <a:gd name="connsiteY25" fmla="*/ 143435 h 1562047"/>
              <a:gd name="connsiteX26" fmla="*/ 170329 w 1557970"/>
              <a:gd name="connsiteY26" fmla="*/ 170329 h 1562047"/>
              <a:gd name="connsiteX27" fmla="*/ 152400 w 1557970"/>
              <a:gd name="connsiteY27" fmla="*/ 197223 h 1562047"/>
              <a:gd name="connsiteX28" fmla="*/ 143435 w 1557970"/>
              <a:gd name="connsiteY28" fmla="*/ 224117 h 1562047"/>
              <a:gd name="connsiteX29" fmla="*/ 125506 w 1557970"/>
              <a:gd name="connsiteY29" fmla="*/ 251012 h 1562047"/>
              <a:gd name="connsiteX30" fmla="*/ 116541 w 1557970"/>
              <a:gd name="connsiteY30" fmla="*/ 277906 h 1562047"/>
              <a:gd name="connsiteX31" fmla="*/ 98612 w 1557970"/>
              <a:gd name="connsiteY31" fmla="*/ 313764 h 1562047"/>
              <a:gd name="connsiteX32" fmla="*/ 89647 w 1557970"/>
              <a:gd name="connsiteY32" fmla="*/ 349623 h 1562047"/>
              <a:gd name="connsiteX33" fmla="*/ 62753 w 1557970"/>
              <a:gd name="connsiteY33" fmla="*/ 430306 h 1562047"/>
              <a:gd name="connsiteX34" fmla="*/ 53788 w 1557970"/>
              <a:gd name="connsiteY34" fmla="*/ 457200 h 1562047"/>
              <a:gd name="connsiteX35" fmla="*/ 26894 w 1557970"/>
              <a:gd name="connsiteY35" fmla="*/ 519953 h 1562047"/>
              <a:gd name="connsiteX36" fmla="*/ 8965 w 1557970"/>
              <a:gd name="connsiteY36" fmla="*/ 564776 h 1562047"/>
              <a:gd name="connsiteX37" fmla="*/ 0 w 1557970"/>
              <a:gd name="connsiteY37" fmla="*/ 609600 h 1562047"/>
              <a:gd name="connsiteX38" fmla="*/ 8965 w 1557970"/>
              <a:gd name="connsiteY38" fmla="*/ 1120588 h 1562047"/>
              <a:gd name="connsiteX39" fmla="*/ 35859 w 1557970"/>
              <a:gd name="connsiteY39" fmla="*/ 1192306 h 1562047"/>
              <a:gd name="connsiteX40" fmla="*/ 44824 w 1557970"/>
              <a:gd name="connsiteY40" fmla="*/ 1219200 h 1562047"/>
              <a:gd name="connsiteX41" fmla="*/ 98612 w 1557970"/>
              <a:gd name="connsiteY41" fmla="*/ 1264023 h 1562047"/>
              <a:gd name="connsiteX42" fmla="*/ 134471 w 1557970"/>
              <a:gd name="connsiteY42" fmla="*/ 1281953 h 1562047"/>
              <a:gd name="connsiteX43" fmla="*/ 206188 w 1557970"/>
              <a:gd name="connsiteY43" fmla="*/ 1326776 h 1562047"/>
              <a:gd name="connsiteX44" fmla="*/ 251012 w 1557970"/>
              <a:gd name="connsiteY44" fmla="*/ 1353670 h 1562047"/>
              <a:gd name="connsiteX45" fmla="*/ 268941 w 1557970"/>
              <a:gd name="connsiteY45" fmla="*/ 1371600 h 1562047"/>
              <a:gd name="connsiteX46" fmla="*/ 295835 w 1557970"/>
              <a:gd name="connsiteY46" fmla="*/ 1380564 h 1562047"/>
              <a:gd name="connsiteX47" fmla="*/ 331694 w 1557970"/>
              <a:gd name="connsiteY47" fmla="*/ 1398494 h 1562047"/>
              <a:gd name="connsiteX48" fmla="*/ 349624 w 1557970"/>
              <a:gd name="connsiteY48" fmla="*/ 1416423 h 1562047"/>
              <a:gd name="connsiteX49" fmla="*/ 385482 w 1557970"/>
              <a:gd name="connsiteY49" fmla="*/ 1434353 h 1562047"/>
              <a:gd name="connsiteX50" fmla="*/ 412377 w 1557970"/>
              <a:gd name="connsiteY50" fmla="*/ 1452282 h 1562047"/>
              <a:gd name="connsiteX51" fmla="*/ 475129 w 1557970"/>
              <a:gd name="connsiteY51" fmla="*/ 1470212 h 1562047"/>
              <a:gd name="connsiteX52" fmla="*/ 573741 w 1557970"/>
              <a:gd name="connsiteY52" fmla="*/ 1497106 h 1562047"/>
              <a:gd name="connsiteX53" fmla="*/ 681318 w 1557970"/>
              <a:gd name="connsiteY53" fmla="*/ 1515035 h 1562047"/>
              <a:gd name="connsiteX54" fmla="*/ 735106 w 1557970"/>
              <a:gd name="connsiteY54" fmla="*/ 1524000 h 1562047"/>
              <a:gd name="connsiteX55" fmla="*/ 905435 w 1557970"/>
              <a:gd name="connsiteY55" fmla="*/ 1532964 h 1562047"/>
              <a:gd name="connsiteX56" fmla="*/ 1048871 w 1557970"/>
              <a:gd name="connsiteY56" fmla="*/ 1541929 h 1562047"/>
              <a:gd name="connsiteX57" fmla="*/ 1470212 w 1557970"/>
              <a:gd name="connsiteY57" fmla="*/ 1541929 h 1562047"/>
              <a:gd name="connsiteX58" fmla="*/ 1524000 w 1557970"/>
              <a:gd name="connsiteY58" fmla="*/ 1524000 h 1562047"/>
              <a:gd name="connsiteX59" fmla="*/ 1541929 w 1557970"/>
              <a:gd name="connsiteY59" fmla="*/ 1380564 h 1562047"/>
              <a:gd name="connsiteX60" fmla="*/ 1515035 w 1557970"/>
              <a:gd name="connsiteY60" fmla="*/ 1299882 h 1562047"/>
              <a:gd name="connsiteX61" fmla="*/ 1497106 w 1557970"/>
              <a:gd name="connsiteY61" fmla="*/ 1255059 h 1562047"/>
              <a:gd name="connsiteX62" fmla="*/ 1461247 w 1557970"/>
              <a:gd name="connsiteY62" fmla="*/ 1183341 h 1562047"/>
              <a:gd name="connsiteX63" fmla="*/ 1452282 w 1557970"/>
              <a:gd name="connsiteY63" fmla="*/ 1156447 h 1562047"/>
              <a:gd name="connsiteX64" fmla="*/ 1434353 w 1557970"/>
              <a:gd name="connsiteY64" fmla="*/ 1129553 h 1562047"/>
              <a:gd name="connsiteX65" fmla="*/ 1380565 w 1557970"/>
              <a:gd name="connsiteY65" fmla="*/ 1013012 h 1562047"/>
              <a:gd name="connsiteX66" fmla="*/ 1371600 w 1557970"/>
              <a:gd name="connsiteY66" fmla="*/ 941294 h 1562047"/>
              <a:gd name="connsiteX67" fmla="*/ 1344706 w 1557970"/>
              <a:gd name="connsiteY67" fmla="*/ 851647 h 1562047"/>
              <a:gd name="connsiteX68" fmla="*/ 1335741 w 1557970"/>
              <a:gd name="connsiteY68" fmla="*/ 824753 h 1562047"/>
              <a:gd name="connsiteX69" fmla="*/ 1326777 w 1557970"/>
              <a:gd name="connsiteY69" fmla="*/ 797859 h 1562047"/>
              <a:gd name="connsiteX70" fmla="*/ 1308847 w 1557970"/>
              <a:gd name="connsiteY70" fmla="*/ 779929 h 1562047"/>
              <a:gd name="connsiteX71" fmla="*/ 1299882 w 1557970"/>
              <a:gd name="connsiteY71" fmla="*/ 753035 h 1562047"/>
              <a:gd name="connsiteX72" fmla="*/ 1246094 w 1557970"/>
              <a:gd name="connsiteY72" fmla="*/ 708212 h 1562047"/>
              <a:gd name="connsiteX73" fmla="*/ 1201271 w 1557970"/>
              <a:gd name="connsiteY73" fmla="*/ 672353 h 1562047"/>
              <a:gd name="connsiteX74" fmla="*/ 1183341 w 1557970"/>
              <a:gd name="connsiteY74" fmla="*/ 645459 h 1562047"/>
              <a:gd name="connsiteX75" fmla="*/ 1165412 w 1557970"/>
              <a:gd name="connsiteY75" fmla="*/ 627529 h 1562047"/>
              <a:gd name="connsiteX76" fmla="*/ 1156447 w 1557970"/>
              <a:gd name="connsiteY76" fmla="*/ 618564 h 156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557970" h="1562047">
                <a:moveTo>
                  <a:pt x="1156447" y="618564"/>
                </a:moveTo>
                <a:cubicBezTo>
                  <a:pt x="1147482" y="605117"/>
                  <a:pt x="1120539" y="573591"/>
                  <a:pt x="1111624" y="546847"/>
                </a:cubicBezTo>
                <a:cubicBezTo>
                  <a:pt x="1108636" y="537882"/>
                  <a:pt x="1108709" y="527212"/>
                  <a:pt x="1102659" y="519953"/>
                </a:cubicBezTo>
                <a:cubicBezTo>
                  <a:pt x="1093094" y="508475"/>
                  <a:pt x="1078753" y="502024"/>
                  <a:pt x="1066800" y="493059"/>
                </a:cubicBezTo>
                <a:cubicBezTo>
                  <a:pt x="1060824" y="484094"/>
                  <a:pt x="1053689" y="475801"/>
                  <a:pt x="1048871" y="466164"/>
                </a:cubicBezTo>
                <a:cubicBezTo>
                  <a:pt x="1044645" y="457712"/>
                  <a:pt x="1045809" y="446649"/>
                  <a:pt x="1039906" y="439270"/>
                </a:cubicBezTo>
                <a:cubicBezTo>
                  <a:pt x="1033175" y="430857"/>
                  <a:pt x="1021977" y="427317"/>
                  <a:pt x="1013012" y="421341"/>
                </a:cubicBezTo>
                <a:cubicBezTo>
                  <a:pt x="1001059" y="403412"/>
                  <a:pt x="992390" y="382790"/>
                  <a:pt x="977153" y="367553"/>
                </a:cubicBezTo>
                <a:cubicBezTo>
                  <a:pt x="968188" y="358588"/>
                  <a:pt x="957628" y="350975"/>
                  <a:pt x="950259" y="340659"/>
                </a:cubicBezTo>
                <a:cubicBezTo>
                  <a:pt x="914891" y="291145"/>
                  <a:pt x="952320" y="306861"/>
                  <a:pt x="896471" y="251012"/>
                </a:cubicBezTo>
                <a:cubicBezTo>
                  <a:pt x="835435" y="189976"/>
                  <a:pt x="928466" y="285351"/>
                  <a:pt x="860612" y="206188"/>
                </a:cubicBezTo>
                <a:cubicBezTo>
                  <a:pt x="849611" y="193353"/>
                  <a:pt x="834130" y="184394"/>
                  <a:pt x="824753" y="170329"/>
                </a:cubicBezTo>
                <a:cubicBezTo>
                  <a:pt x="813282" y="153123"/>
                  <a:pt x="789598" y="113787"/>
                  <a:pt x="770965" y="107576"/>
                </a:cubicBezTo>
                <a:lnTo>
                  <a:pt x="744071" y="98612"/>
                </a:lnTo>
                <a:cubicBezTo>
                  <a:pt x="708359" y="45043"/>
                  <a:pt x="747361" y="91622"/>
                  <a:pt x="699247" y="62753"/>
                </a:cubicBezTo>
                <a:cubicBezTo>
                  <a:pt x="691999" y="58404"/>
                  <a:pt x="688351" y="49511"/>
                  <a:pt x="681318" y="44823"/>
                </a:cubicBezTo>
                <a:cubicBezTo>
                  <a:pt x="643391" y="19538"/>
                  <a:pt x="645382" y="30133"/>
                  <a:pt x="600635" y="17929"/>
                </a:cubicBezTo>
                <a:cubicBezTo>
                  <a:pt x="582402" y="12956"/>
                  <a:pt x="546847" y="0"/>
                  <a:pt x="546847" y="0"/>
                </a:cubicBezTo>
                <a:cubicBezTo>
                  <a:pt x="375173" y="14305"/>
                  <a:pt x="487767" y="-3612"/>
                  <a:pt x="412377" y="17929"/>
                </a:cubicBezTo>
                <a:cubicBezTo>
                  <a:pt x="398970" y="21760"/>
                  <a:pt x="363956" y="28693"/>
                  <a:pt x="349624" y="35859"/>
                </a:cubicBezTo>
                <a:cubicBezTo>
                  <a:pt x="339987" y="40677"/>
                  <a:pt x="332366" y="48970"/>
                  <a:pt x="322729" y="53788"/>
                </a:cubicBezTo>
                <a:cubicBezTo>
                  <a:pt x="314277" y="58014"/>
                  <a:pt x="304287" y="58527"/>
                  <a:pt x="295835" y="62753"/>
                </a:cubicBezTo>
                <a:cubicBezTo>
                  <a:pt x="286198" y="67571"/>
                  <a:pt x="278787" y="76306"/>
                  <a:pt x="268941" y="80682"/>
                </a:cubicBezTo>
                <a:cubicBezTo>
                  <a:pt x="251671" y="88358"/>
                  <a:pt x="215153" y="98612"/>
                  <a:pt x="215153" y="98612"/>
                </a:cubicBezTo>
                <a:cubicBezTo>
                  <a:pt x="209177" y="107577"/>
                  <a:pt x="203955" y="117093"/>
                  <a:pt x="197224" y="125506"/>
                </a:cubicBezTo>
                <a:cubicBezTo>
                  <a:pt x="191944" y="132106"/>
                  <a:pt x="183643" y="136188"/>
                  <a:pt x="179294" y="143435"/>
                </a:cubicBezTo>
                <a:cubicBezTo>
                  <a:pt x="174432" y="151538"/>
                  <a:pt x="174555" y="161877"/>
                  <a:pt x="170329" y="170329"/>
                </a:cubicBezTo>
                <a:cubicBezTo>
                  <a:pt x="165511" y="179966"/>
                  <a:pt x="157218" y="187586"/>
                  <a:pt x="152400" y="197223"/>
                </a:cubicBezTo>
                <a:cubicBezTo>
                  <a:pt x="148174" y="205675"/>
                  <a:pt x="147661" y="215665"/>
                  <a:pt x="143435" y="224117"/>
                </a:cubicBezTo>
                <a:cubicBezTo>
                  <a:pt x="138617" y="233754"/>
                  <a:pt x="130324" y="241375"/>
                  <a:pt x="125506" y="251012"/>
                </a:cubicBezTo>
                <a:cubicBezTo>
                  <a:pt x="121280" y="259464"/>
                  <a:pt x="120263" y="269220"/>
                  <a:pt x="116541" y="277906"/>
                </a:cubicBezTo>
                <a:cubicBezTo>
                  <a:pt x="111277" y="290189"/>
                  <a:pt x="103304" y="301251"/>
                  <a:pt x="98612" y="313764"/>
                </a:cubicBezTo>
                <a:cubicBezTo>
                  <a:pt x="94286" y="325300"/>
                  <a:pt x="93187" y="337822"/>
                  <a:pt x="89647" y="349623"/>
                </a:cubicBezTo>
                <a:cubicBezTo>
                  <a:pt x="89633" y="349670"/>
                  <a:pt x="67243" y="416836"/>
                  <a:pt x="62753" y="430306"/>
                </a:cubicBezTo>
                <a:cubicBezTo>
                  <a:pt x="59765" y="439271"/>
                  <a:pt x="58014" y="448748"/>
                  <a:pt x="53788" y="457200"/>
                </a:cubicBezTo>
                <a:cubicBezTo>
                  <a:pt x="22307" y="520163"/>
                  <a:pt x="46679" y="467192"/>
                  <a:pt x="26894" y="519953"/>
                </a:cubicBezTo>
                <a:cubicBezTo>
                  <a:pt x="21244" y="535020"/>
                  <a:pt x="13589" y="549363"/>
                  <a:pt x="8965" y="564776"/>
                </a:cubicBezTo>
                <a:cubicBezTo>
                  <a:pt x="4587" y="579371"/>
                  <a:pt x="2988" y="594659"/>
                  <a:pt x="0" y="609600"/>
                </a:cubicBezTo>
                <a:cubicBezTo>
                  <a:pt x="2988" y="779929"/>
                  <a:pt x="3383" y="950324"/>
                  <a:pt x="8965" y="1120588"/>
                </a:cubicBezTo>
                <a:cubicBezTo>
                  <a:pt x="9943" y="1150420"/>
                  <a:pt x="24596" y="1166027"/>
                  <a:pt x="35859" y="1192306"/>
                </a:cubicBezTo>
                <a:cubicBezTo>
                  <a:pt x="39581" y="1200992"/>
                  <a:pt x="39582" y="1211337"/>
                  <a:pt x="44824" y="1219200"/>
                </a:cubicBezTo>
                <a:cubicBezTo>
                  <a:pt x="56235" y="1236316"/>
                  <a:pt x="80802" y="1253846"/>
                  <a:pt x="98612" y="1264023"/>
                </a:cubicBezTo>
                <a:cubicBezTo>
                  <a:pt x="110215" y="1270653"/>
                  <a:pt x="123352" y="1274540"/>
                  <a:pt x="134471" y="1281953"/>
                </a:cubicBezTo>
                <a:cubicBezTo>
                  <a:pt x="207551" y="1330674"/>
                  <a:pt x="150831" y="1308325"/>
                  <a:pt x="206188" y="1326776"/>
                </a:cubicBezTo>
                <a:cubicBezTo>
                  <a:pt x="251621" y="1372209"/>
                  <a:pt x="192822" y="1318755"/>
                  <a:pt x="251012" y="1353670"/>
                </a:cubicBezTo>
                <a:cubicBezTo>
                  <a:pt x="258260" y="1358019"/>
                  <a:pt x="261693" y="1367251"/>
                  <a:pt x="268941" y="1371600"/>
                </a:cubicBezTo>
                <a:cubicBezTo>
                  <a:pt x="277044" y="1376462"/>
                  <a:pt x="287150" y="1376842"/>
                  <a:pt x="295835" y="1380564"/>
                </a:cubicBezTo>
                <a:cubicBezTo>
                  <a:pt x="308118" y="1385828"/>
                  <a:pt x="320575" y="1391081"/>
                  <a:pt x="331694" y="1398494"/>
                </a:cubicBezTo>
                <a:cubicBezTo>
                  <a:pt x="338727" y="1403182"/>
                  <a:pt x="342591" y="1411735"/>
                  <a:pt x="349624" y="1416423"/>
                </a:cubicBezTo>
                <a:cubicBezTo>
                  <a:pt x="360743" y="1423836"/>
                  <a:pt x="373879" y="1427723"/>
                  <a:pt x="385482" y="1434353"/>
                </a:cubicBezTo>
                <a:cubicBezTo>
                  <a:pt x="394837" y="1439699"/>
                  <a:pt x="402740" y="1447464"/>
                  <a:pt x="412377" y="1452282"/>
                </a:cubicBezTo>
                <a:cubicBezTo>
                  <a:pt x="426707" y="1459447"/>
                  <a:pt x="461724" y="1466382"/>
                  <a:pt x="475129" y="1470212"/>
                </a:cubicBezTo>
                <a:cubicBezTo>
                  <a:pt x="535207" y="1487377"/>
                  <a:pt x="467288" y="1475817"/>
                  <a:pt x="573741" y="1497106"/>
                </a:cubicBezTo>
                <a:cubicBezTo>
                  <a:pt x="652657" y="1512888"/>
                  <a:pt x="584938" y="1500207"/>
                  <a:pt x="681318" y="1515035"/>
                </a:cubicBezTo>
                <a:cubicBezTo>
                  <a:pt x="699283" y="1517799"/>
                  <a:pt x="716987" y="1522551"/>
                  <a:pt x="735106" y="1524000"/>
                </a:cubicBezTo>
                <a:cubicBezTo>
                  <a:pt x="791780" y="1528534"/>
                  <a:pt x="848673" y="1529721"/>
                  <a:pt x="905435" y="1532964"/>
                </a:cubicBezTo>
                <a:lnTo>
                  <a:pt x="1048871" y="1541929"/>
                </a:lnTo>
                <a:cubicBezTo>
                  <a:pt x="1209790" y="1574114"/>
                  <a:pt x="1136199" y="1562805"/>
                  <a:pt x="1470212" y="1541929"/>
                </a:cubicBezTo>
                <a:cubicBezTo>
                  <a:pt x="1489074" y="1540750"/>
                  <a:pt x="1524000" y="1524000"/>
                  <a:pt x="1524000" y="1524000"/>
                </a:cubicBezTo>
                <a:cubicBezTo>
                  <a:pt x="1577367" y="1470633"/>
                  <a:pt x="1555178" y="1506435"/>
                  <a:pt x="1541929" y="1380564"/>
                </a:cubicBezTo>
                <a:cubicBezTo>
                  <a:pt x="1533052" y="1296235"/>
                  <a:pt x="1541946" y="1353703"/>
                  <a:pt x="1515035" y="1299882"/>
                </a:cubicBezTo>
                <a:cubicBezTo>
                  <a:pt x="1507838" y="1285489"/>
                  <a:pt x="1503849" y="1269670"/>
                  <a:pt x="1497106" y="1255059"/>
                </a:cubicBezTo>
                <a:cubicBezTo>
                  <a:pt x="1485906" y="1230791"/>
                  <a:pt x="1469699" y="1208697"/>
                  <a:pt x="1461247" y="1183341"/>
                </a:cubicBezTo>
                <a:cubicBezTo>
                  <a:pt x="1458259" y="1174376"/>
                  <a:pt x="1456508" y="1164899"/>
                  <a:pt x="1452282" y="1156447"/>
                </a:cubicBezTo>
                <a:cubicBezTo>
                  <a:pt x="1447464" y="1146810"/>
                  <a:pt x="1439512" y="1139012"/>
                  <a:pt x="1434353" y="1129553"/>
                </a:cubicBezTo>
                <a:cubicBezTo>
                  <a:pt x="1402060" y="1070349"/>
                  <a:pt x="1401940" y="1066451"/>
                  <a:pt x="1380565" y="1013012"/>
                </a:cubicBezTo>
                <a:cubicBezTo>
                  <a:pt x="1377577" y="989106"/>
                  <a:pt x="1375561" y="965058"/>
                  <a:pt x="1371600" y="941294"/>
                </a:cubicBezTo>
                <a:cubicBezTo>
                  <a:pt x="1367084" y="914200"/>
                  <a:pt x="1352675" y="875555"/>
                  <a:pt x="1344706" y="851647"/>
                </a:cubicBezTo>
                <a:lnTo>
                  <a:pt x="1335741" y="824753"/>
                </a:lnTo>
                <a:cubicBezTo>
                  <a:pt x="1332753" y="815788"/>
                  <a:pt x="1333459" y="804541"/>
                  <a:pt x="1326777" y="797859"/>
                </a:cubicBezTo>
                <a:lnTo>
                  <a:pt x="1308847" y="779929"/>
                </a:lnTo>
                <a:cubicBezTo>
                  <a:pt x="1305859" y="770964"/>
                  <a:pt x="1305124" y="760898"/>
                  <a:pt x="1299882" y="753035"/>
                </a:cubicBezTo>
                <a:cubicBezTo>
                  <a:pt x="1286076" y="732327"/>
                  <a:pt x="1265939" y="721442"/>
                  <a:pt x="1246094" y="708212"/>
                </a:cubicBezTo>
                <a:cubicBezTo>
                  <a:pt x="1194715" y="631139"/>
                  <a:pt x="1263126" y="721836"/>
                  <a:pt x="1201271" y="672353"/>
                </a:cubicBezTo>
                <a:cubicBezTo>
                  <a:pt x="1192858" y="665622"/>
                  <a:pt x="1190072" y="653872"/>
                  <a:pt x="1183341" y="645459"/>
                </a:cubicBezTo>
                <a:cubicBezTo>
                  <a:pt x="1178061" y="638859"/>
                  <a:pt x="1171388" y="633506"/>
                  <a:pt x="1165412" y="627529"/>
                </a:cubicBezTo>
                <a:cubicBezTo>
                  <a:pt x="1154334" y="594296"/>
                  <a:pt x="1165412" y="632011"/>
                  <a:pt x="1156447" y="618564"/>
                </a:cubicBezTo>
                <a:close/>
              </a:path>
            </a:pathLst>
          </a:cu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latinLnBrk="1" hangingPunct="0"/>
            <a:endParaRPr lang="it-IT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Connettore diritto 12"/>
          <p:cNvCxnSpPr/>
          <p:nvPr/>
        </p:nvCxnSpPr>
        <p:spPr>
          <a:xfrm>
            <a:off x="7651483" y="1347613"/>
            <a:ext cx="1368152" cy="1368152"/>
          </a:xfrm>
          <a:prstGeom prst="line">
            <a:avLst/>
          </a:prstGeom>
          <a:noFill/>
          <a:ln w="25400" cap="flat">
            <a:solidFill>
              <a:srgbClr val="92D05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/>
              <p:cNvSpPr txBox="1"/>
              <p:nvPr/>
            </p:nvSpPr>
            <p:spPr>
              <a:xfrm>
                <a:off x="2349383" y="3913298"/>
                <a:ext cx="7776864" cy="1477325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lvl="1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it-IT" altLang="it-IT" dirty="0">
                    <a:latin typeface="Arial" panose="020B0604020202020204" pitchFamily="34" charset="0"/>
                  </a:rPr>
                  <a:t> </a:t>
                </a:r>
                <a:r>
                  <a:rPr lang="it-IT" altLang="it-IT" sz="2400" dirty="0" err="1"/>
                  <a:t>Concretely</a:t>
                </a:r>
                <a:r>
                  <a:rPr lang="it-IT" altLang="it-IT" dirty="0">
                    <a:latin typeface="Arial" panose="020B0604020202020204" pitchFamily="34" charset="0"/>
                  </a:rPr>
                  <a:t>, </a:t>
                </a:r>
                <a:r>
                  <a:rPr lang="it-IT" altLang="it-IT" sz="2400" dirty="0"/>
                  <a:t>the </a:t>
                </a:r>
                <a:r>
                  <a:rPr lang="it-IT" altLang="it-IT" sz="2400" dirty="0" err="1"/>
                  <a:t>straight</a:t>
                </a:r>
                <a:r>
                  <a:rPr lang="it-IT" altLang="it-IT" sz="2400" dirty="0"/>
                  <a:t> line </a:t>
                </a:r>
                <a:r>
                  <a:rPr lang="it-IT" altLang="it-IT" sz="2400" dirty="0" err="1"/>
                  <a:t>is</a:t>
                </a:r>
                <a:r>
                  <a:rPr lang="it-IT" altLang="it-IT" sz="2400" dirty="0"/>
                  <a:t> the set of </a:t>
                </a:r>
                <a:r>
                  <a:rPr lang="it-IT" altLang="it-IT" sz="2400" dirty="0" err="1"/>
                  <a:t>points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where</a:t>
                </a:r>
                <a:r>
                  <a:rPr lang="it-IT" altLang="it-IT" sz="2400" dirty="0"/>
                  <a:t> </a:t>
                </a:r>
              </a:p>
              <a:p>
                <a:pPr lvl="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it-IT" sz="2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it-IT" altLang="it-IT" sz="2400" dirty="0"/>
                  <a:t>(x) = 0.5 </a:t>
                </a:r>
                <a:r>
                  <a:rPr lang="it-IT" altLang="it-IT" sz="2400" dirty="0" err="1"/>
                  <a:t>exactly</a:t>
                </a:r>
                <a:r>
                  <a:rPr lang="it-IT" altLang="it-IT" sz="2400" dirty="0"/>
                  <a:t>. The </a:t>
                </a:r>
                <a:r>
                  <a:rPr lang="it-IT" altLang="it-IT" sz="2400" dirty="0" err="1"/>
                  <a:t>decision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boundary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is</a:t>
                </a:r>
                <a:r>
                  <a:rPr lang="it-IT" altLang="it-IT" sz="2400" dirty="0"/>
                  <a:t> a </a:t>
                </a:r>
                <a:r>
                  <a:rPr lang="it-IT" altLang="it-IT" sz="2400" dirty="0" err="1"/>
                  <a:t>property</a:t>
                </a:r>
                <a:r>
                  <a:rPr lang="it-IT" altLang="it-IT" sz="2400" dirty="0"/>
                  <a:t> of the </a:t>
                </a:r>
                <a:r>
                  <a:rPr lang="it-IT" altLang="it-IT" sz="2400" dirty="0" err="1"/>
                  <a:t>hypothesis</a:t>
                </a:r>
                <a:r>
                  <a:rPr lang="it-IT" altLang="it-IT" sz="2400" dirty="0"/>
                  <a:t> </a:t>
                </a:r>
                <a:r>
                  <a:rPr lang="it-IT" altLang="it-IT" sz="2400" dirty="0" err="1"/>
                  <a:t>function</a:t>
                </a:r>
                <a:r>
                  <a:rPr lang="it-IT" altLang="it-IT" sz="2400" dirty="0"/>
                  <a:t>.</a:t>
                </a:r>
              </a:p>
              <a:p>
                <a:pPr latinLnBrk="1" hangingPunct="0"/>
                <a:endParaRPr lang="it-IT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4" name="CasellaDiTes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383" y="3913298"/>
                <a:ext cx="7776864" cy="1477325"/>
              </a:xfrm>
              <a:prstGeom prst="rect">
                <a:avLst/>
              </a:prstGeom>
              <a:blipFill>
                <a:blip r:embed="rId5"/>
                <a:stretch>
                  <a:fillRect t="-2869"/>
                </a:stretch>
              </a:blip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3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624595" y="0"/>
            <a:ext cx="713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Logistic Regression: Multiclass Classification Problem</a:t>
            </a:r>
            <a:endParaRPr lang="it-IT" sz="2400" b="1" dirty="0">
              <a:solidFill>
                <a:srgbClr val="7F142A"/>
              </a:solidFill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2117631" y="915505"/>
            <a:ext cx="7776864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2400" dirty="0"/>
              <a:t>   </a:t>
            </a:r>
            <a:r>
              <a:rPr lang="it-IT" altLang="it-IT" sz="2400" dirty="0" err="1"/>
              <a:t>We</a:t>
            </a:r>
            <a:r>
              <a:rPr lang="it-IT" altLang="it-IT" sz="2400" dirty="0"/>
              <a:t> s</a:t>
            </a:r>
            <a:r>
              <a:rPr lang="en-US" sz="2400" dirty="0" err="1"/>
              <a:t>plit</a:t>
            </a:r>
            <a:r>
              <a:rPr lang="en-US" sz="2400" dirty="0"/>
              <a:t> the training set into three separate binary classification problems.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it-IT" sz="2400" dirty="0"/>
          </a:p>
          <a:p>
            <a:pPr latinLnBrk="1" hangingPunct="0"/>
            <a:endParaRPr lang="it-IT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124" y="2139788"/>
            <a:ext cx="1699315" cy="1559939"/>
          </a:xfrm>
          <a:prstGeom prst="rect">
            <a:avLst/>
          </a:prstGeom>
        </p:spPr>
      </p:pic>
      <p:pic>
        <p:nvPicPr>
          <p:cNvPr id="19" name="Immagin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396" y="2115551"/>
            <a:ext cx="1901085" cy="1648147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699" y="2103466"/>
            <a:ext cx="1944216" cy="1668269"/>
          </a:xfrm>
          <a:prstGeom prst="rect">
            <a:avLst/>
          </a:prstGeom>
        </p:spPr>
      </p:pic>
      <p:cxnSp>
        <p:nvCxnSpPr>
          <p:cNvPr id="21" name="Connettore diritto 20"/>
          <p:cNvCxnSpPr/>
          <p:nvPr/>
        </p:nvCxnSpPr>
        <p:spPr>
          <a:xfrm flipV="1">
            <a:off x="2952147" y="2691614"/>
            <a:ext cx="1368152" cy="312202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Connettore diritto 21"/>
          <p:cNvCxnSpPr/>
          <p:nvPr/>
        </p:nvCxnSpPr>
        <p:spPr>
          <a:xfrm flipV="1">
            <a:off x="6134937" y="2223848"/>
            <a:ext cx="129578" cy="1187847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onnettore diritto 22"/>
          <p:cNvCxnSpPr/>
          <p:nvPr/>
        </p:nvCxnSpPr>
        <p:spPr>
          <a:xfrm>
            <a:off x="8208732" y="2403582"/>
            <a:ext cx="1198033" cy="1007982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/>
              <p:cNvSpPr/>
              <p:nvPr/>
            </p:nvSpPr>
            <p:spPr>
              <a:xfrm>
                <a:off x="3181406" y="1752604"/>
                <a:ext cx="1108444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Rettango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406" y="1752604"/>
                <a:ext cx="1108444" cy="405624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24"/>
              <p:cNvSpPr/>
              <p:nvPr/>
            </p:nvSpPr>
            <p:spPr>
              <a:xfrm>
                <a:off x="5746510" y="1752604"/>
                <a:ext cx="1108444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Rettango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510" y="1752604"/>
                <a:ext cx="1108444" cy="405624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25"/>
              <p:cNvSpPr/>
              <p:nvPr/>
            </p:nvSpPr>
            <p:spPr>
              <a:xfrm>
                <a:off x="8488127" y="1752604"/>
                <a:ext cx="1108444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Rettango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127" y="1752604"/>
                <a:ext cx="1108444" cy="405624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26"/>
          <p:cNvSpPr txBox="1"/>
          <p:nvPr/>
        </p:nvSpPr>
        <p:spPr>
          <a:xfrm>
            <a:off x="2463319" y="3710350"/>
            <a:ext cx="7776864" cy="2215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Train a logistic regression classifier </a:t>
            </a:r>
            <a:r>
              <a:rPr lang="en-US" sz="2400" i="1" dirty="0"/>
              <a:t>               </a:t>
            </a:r>
            <a:r>
              <a:rPr lang="en-US" sz="2400" dirty="0"/>
              <a:t>for each class </a:t>
            </a:r>
            <a:r>
              <a:rPr lang="en-US" sz="2400" i="1" dirty="0" err="1"/>
              <a:t>i</a:t>
            </a:r>
            <a:r>
              <a:rPr lang="en-US" sz="2400" dirty="0"/>
              <a:t> in order to predict the probability that </a:t>
            </a:r>
            <a:r>
              <a:rPr lang="en-US" sz="2400" i="1" dirty="0"/>
              <a:t>y = 1</a:t>
            </a: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On a new input, </a:t>
            </a:r>
            <a:r>
              <a:rPr lang="en-US" sz="2400" i="1" dirty="0"/>
              <a:t>x</a:t>
            </a:r>
            <a:r>
              <a:rPr lang="en-US" sz="2400" dirty="0"/>
              <a:t> to make a prediction, pick the class </a:t>
            </a:r>
            <a:r>
              <a:rPr lang="en-US" sz="2400" i="1" dirty="0" err="1"/>
              <a:t>i</a:t>
            </a:r>
            <a:r>
              <a:rPr lang="en-US" sz="2400" dirty="0"/>
              <a:t> that maximizes the probability that  </a:t>
            </a:r>
            <a:endParaRPr lang="en-US" altLang="it-IT" sz="2400" dirty="0"/>
          </a:p>
          <a:p>
            <a:pPr latinLnBrk="1" hangingPunct="0"/>
            <a:endParaRPr lang="it-IT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/>
              <p:cNvSpPr/>
              <p:nvPr/>
            </p:nvSpPr>
            <p:spPr>
              <a:xfrm>
                <a:off x="7732003" y="3718315"/>
                <a:ext cx="1075744" cy="405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Rettango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003" y="3718315"/>
                <a:ext cx="1075744" cy="405624"/>
              </a:xfrm>
              <a:prstGeom prst="rect">
                <a:avLst/>
              </a:prstGeom>
              <a:blipFill>
                <a:blip r:embed="rId9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92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601900" y="196918"/>
            <a:ext cx="71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Logistic Regression: Multiclass Classification Problem</a:t>
            </a:r>
            <a:endParaRPr lang="it-IT" sz="2400" b="1" dirty="0">
              <a:solidFill>
                <a:srgbClr val="7F142A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2097740" y="1146880"/>
            <a:ext cx="7742965" cy="110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dirty="0">
                <a:latin typeface="Arial" panose="020B0604020202020204" pitchFamily="34" charset="0"/>
              </a:rPr>
              <a:t>   </a:t>
            </a:r>
            <a:r>
              <a:rPr lang="it-IT" altLang="it-IT" sz="2400" dirty="0" err="1"/>
              <a:t>We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adopt</a:t>
            </a:r>
            <a:r>
              <a:rPr lang="it-IT" altLang="it-IT" sz="2400" dirty="0"/>
              <a:t> a </a:t>
            </a:r>
            <a:r>
              <a:rPr lang="en-US" sz="2400" b="1" dirty="0"/>
              <a:t>one vs. all classification</a:t>
            </a:r>
            <a:r>
              <a:rPr lang="en-US" sz="2400" dirty="0"/>
              <a:t> that makes a binary classification work for a multi-class classification.</a:t>
            </a:r>
            <a:endParaRPr lang="it-IT" altLang="it-IT" sz="2400" dirty="0"/>
          </a:p>
          <a:p>
            <a:pPr latinLnBrk="1" hangingPunct="0"/>
            <a:endParaRPr lang="it-IT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493" y="2345911"/>
            <a:ext cx="6771205" cy="34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61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6B97C-0A36-0349-934A-919AB73A851D}"/>
              </a:ext>
            </a:extLst>
          </p:cNvPr>
          <p:cNvSpPr txBox="1"/>
          <p:nvPr/>
        </p:nvSpPr>
        <p:spPr>
          <a:xfrm>
            <a:off x="4803915" y="495300"/>
            <a:ext cx="2584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 b="1">
                <a:solidFill>
                  <a:srgbClr val="7F142A"/>
                </a:solidFill>
              </a:defRPr>
            </a:lvl1pPr>
          </a:lstStyle>
          <a:p>
            <a:r>
              <a:rPr lang="en-GB" dirty="0"/>
              <a:t>Logistic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0D1DD-8D7B-9E4C-A72A-083E008477B6}"/>
              </a:ext>
            </a:extLst>
          </p:cNvPr>
          <p:cNvSpPr txBox="1"/>
          <p:nvPr/>
        </p:nvSpPr>
        <p:spPr>
          <a:xfrm>
            <a:off x="936238" y="1421413"/>
            <a:ext cx="109385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 is used when the dependent variable is </a:t>
            </a: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a go-to method for binary classification problems in statistics.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First, it is quintessential to understand </a:t>
            </a: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use linear regression and when to use logistic regression.</a:t>
            </a:r>
          </a:p>
          <a:p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vs Logistic regression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regression is used when the dependent variable is </a:t>
            </a: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the nature of the regression line is linear.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 is used when the dependent variable is </a:t>
            </a: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nature.</a:t>
            </a:r>
          </a:p>
        </p:txBody>
      </p:sp>
    </p:spTree>
    <p:extLst>
      <p:ext uri="{BB962C8B-B14F-4D97-AF65-F5344CB8AC3E}">
        <p14:creationId xmlns:p14="http://schemas.microsoft.com/office/powerpoint/2010/main" val="3705738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6B97C-0A36-0349-934A-919AB73A851D}"/>
              </a:ext>
            </a:extLst>
          </p:cNvPr>
          <p:cNvSpPr txBox="1"/>
          <p:nvPr/>
        </p:nvSpPr>
        <p:spPr>
          <a:xfrm>
            <a:off x="3813997" y="342900"/>
            <a:ext cx="456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F142A"/>
                </a:solidFill>
              </a:rPr>
              <a:t>Applications of Logistic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0D1DD-8D7B-9E4C-A72A-083E008477B6}"/>
              </a:ext>
            </a:extLst>
          </p:cNvPr>
          <p:cNvSpPr txBox="1"/>
          <p:nvPr/>
        </p:nvSpPr>
        <p:spPr>
          <a:xfrm>
            <a:off x="916360" y="1222629"/>
            <a:ext cx="109385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Cancer Detection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Trauma and Injury Severity Score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Segmentation and Categorization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Geographic Image Processing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Handwriting recognition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whether a person is depressed based on bag of words from the corpus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418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293504" y="89380"/>
            <a:ext cx="663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SUPPORT VECTOR MACHINES (SVMs)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  <p:sp>
        <p:nvSpPr>
          <p:cNvPr id="7" name="Shape 118"/>
          <p:cNvSpPr/>
          <p:nvPr/>
        </p:nvSpPr>
        <p:spPr>
          <a:xfrm>
            <a:off x="1829889" y="984765"/>
            <a:ext cx="8363272" cy="131251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Support Vector Machine (SVM) </a:t>
            </a:r>
            <a:r>
              <a:rPr lang="en-US" sz="2400" dirty="0"/>
              <a:t>is a supervised machine learning algorithm that can be employed for both classification and regression purposes.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503" y="2645286"/>
            <a:ext cx="6724650" cy="302661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261937" y="2460463"/>
            <a:ext cx="338437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atinLnBrk="1" hangingPunct="0"/>
            <a:r>
              <a:rPr lang="it-IT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it-IT" b="1" dirty="0">
                <a:solidFill>
                  <a:srgbClr val="000000"/>
                </a:solidFill>
              </a:rPr>
              <a:t>PROBLEM OF DIVIDING THE DATASET INTO TWO OR MORE CLASSES</a:t>
            </a:r>
            <a:endParaRPr lang="it-IT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Connettore 2 9"/>
          <p:cNvCxnSpPr/>
          <p:nvPr/>
        </p:nvCxnSpPr>
        <p:spPr>
          <a:xfrm>
            <a:off x="4206153" y="3143597"/>
            <a:ext cx="1512168" cy="72008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23266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6B97C-0A36-0349-934A-919AB73A851D}"/>
              </a:ext>
            </a:extLst>
          </p:cNvPr>
          <p:cNvSpPr txBox="1"/>
          <p:nvPr/>
        </p:nvSpPr>
        <p:spPr>
          <a:xfrm>
            <a:off x="3942715" y="342900"/>
            <a:ext cx="3408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400" b="1">
                <a:solidFill>
                  <a:srgbClr val="7F142A"/>
                </a:solidFill>
              </a:defRPr>
            </a:lvl1pPr>
          </a:lstStyle>
          <a:p>
            <a:r>
              <a:rPr lang="en-GB" dirty="0"/>
              <a:t>Support Vector Machines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0D1DD-8D7B-9E4C-A72A-083E008477B6}"/>
              </a:ext>
            </a:extLst>
          </p:cNvPr>
          <p:cNvSpPr txBox="1"/>
          <p:nvPr/>
        </p:nvSpPr>
        <p:spPr>
          <a:xfrm>
            <a:off x="975995" y="1212691"/>
            <a:ext cx="109385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line or a hyperplane which separates the data into multiple classes.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supervised machine learning algorithm which can be used for both classification or regression challenges. However, it is mostly used in classification problems.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Transforms your data base on it, finds an optimal boundary between the possible outputs.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Performs classification by finding the hyperplane that maximizes the margin between the two classes. The vectors that define the hyperplane are called the </a:t>
            </a: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vectors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SVM Algorithm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an optimal hyperplane with a maximized margin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 data to a high dimensional space where it is easier to classify with linear decision surfaces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Reformulate problem so that data is mapped implicitly into this space</a:t>
            </a:r>
          </a:p>
        </p:txBody>
      </p:sp>
    </p:spTree>
    <p:extLst>
      <p:ext uri="{BB962C8B-B14F-4D97-AF65-F5344CB8AC3E}">
        <p14:creationId xmlns:p14="http://schemas.microsoft.com/office/powerpoint/2010/main" val="27097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8"/>
          <p:cNvSpPr/>
          <p:nvPr/>
        </p:nvSpPr>
        <p:spPr>
          <a:xfrm>
            <a:off x="2100502" y="1233608"/>
            <a:ext cx="8243936" cy="433460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La regressione Lineare è un'analisi predittiva di base e molto utilizzata.  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Le domande sottostanti la Regressione Lineare sono: </a:t>
            </a:r>
            <a:endParaRPr lang="en-US" sz="2400" dirty="0"/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(1</a:t>
            </a:r>
            <a:r>
              <a:rPr lang="en-US" sz="2400"/>
              <a:t>) può un insieme di variabili predittive fare un buon </a:t>
            </a:r>
          </a:p>
          <a:p>
            <a:r>
              <a:rPr lang="en-US" sz="2400"/>
              <a:t>	      lavoro nel predire una risultante variabile dipendente?  </a:t>
            </a:r>
            <a:endParaRPr lang="en-US" sz="2400" dirty="0"/>
          </a:p>
          <a:p>
            <a:r>
              <a:rPr lang="en-US" sz="2400" dirty="0"/>
              <a:t>	(2</a:t>
            </a:r>
            <a:r>
              <a:rPr lang="en-US" sz="2400"/>
              <a:t>) Quali variabili in particolare sono predittori significative 	   	      per la variabile dipendente risultante?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Queste stime di regression sono usate per spiegare la reThese </a:t>
            </a:r>
            <a:r>
              <a:rPr lang="en-US" sz="2400" dirty="0"/>
              <a:t>regression estimates are used to explain the relationship between one dependent variable and one or more independent variables.  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384751" y="161502"/>
            <a:ext cx="66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7F142A"/>
                </a:solidFill>
              </a:rPr>
              <a:t>Regressione Lineare</a:t>
            </a:r>
            <a:endParaRPr lang="it-IT" sz="2400" b="1" dirty="0">
              <a:solidFill>
                <a:srgbClr val="7F14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9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6B97C-0A36-0349-934A-919AB73A851D}"/>
              </a:ext>
            </a:extLst>
          </p:cNvPr>
          <p:cNvSpPr txBox="1"/>
          <p:nvPr/>
        </p:nvSpPr>
        <p:spPr>
          <a:xfrm>
            <a:off x="4314190" y="380244"/>
            <a:ext cx="4152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F142A"/>
                </a:solidFill>
              </a:rPr>
              <a:t>Support vector machines(SVM)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EBE43-9F4E-674C-AF2F-BFB3C971E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1" y="1006037"/>
            <a:ext cx="6250272" cy="445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8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8"/>
          <p:cNvSpPr/>
          <p:nvPr/>
        </p:nvSpPr>
        <p:spPr>
          <a:xfrm>
            <a:off x="1919536" y="732330"/>
            <a:ext cx="8363272" cy="131251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SVMs</a:t>
            </a:r>
            <a:r>
              <a:rPr lang="en-US" sz="2400" dirty="0"/>
              <a:t> are a machine learning model that is based on the idea of finding a hyperplane that best divides a dataset into two classes, as shown in the image below.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3146998"/>
            <a:ext cx="3887912" cy="2427078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2855640" y="2130466"/>
            <a:ext cx="2460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2D Case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2966962"/>
            <a:ext cx="3587742" cy="2607115"/>
          </a:xfrm>
          <a:prstGeom prst="rect">
            <a:avLst/>
          </a:prstGeom>
        </p:spPr>
      </p:pic>
      <p:sp>
        <p:nvSpPr>
          <p:cNvPr id="19" name="Rettangolo 18"/>
          <p:cNvSpPr/>
          <p:nvPr/>
        </p:nvSpPr>
        <p:spPr>
          <a:xfrm>
            <a:off x="7019446" y="2117692"/>
            <a:ext cx="2460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3D Case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887851" y="71415"/>
            <a:ext cx="663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SUPPORT VECTOR MACHINES (SVMs)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7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8"/>
          <p:cNvSpPr/>
          <p:nvPr/>
        </p:nvSpPr>
        <p:spPr>
          <a:xfrm>
            <a:off x="1937466" y="1230837"/>
            <a:ext cx="8363272" cy="131251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Support Vectors </a:t>
            </a:r>
            <a:r>
              <a:rPr lang="en-US" sz="2400" dirty="0"/>
              <a:t>are the data points nearest to the hyperplane, the points of a data set that, if removed, would alter the position of the dividing hyperplane. Because of this, they can be considered the critical elements of a data set..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918" y="2860420"/>
            <a:ext cx="5534025" cy="2752725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2905781" y="0"/>
            <a:ext cx="663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SUPPORT VECTOR MACHINES (SVMs)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1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8"/>
          <p:cNvSpPr/>
          <p:nvPr/>
        </p:nvSpPr>
        <p:spPr>
          <a:xfrm>
            <a:off x="2136395" y="936036"/>
            <a:ext cx="8243936" cy="86409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Compared to both logistic regression and neural networks, a SVM sometimes gives a cleaner way of learning non-linear functions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744" y="2125198"/>
            <a:ext cx="5210499" cy="216024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396" y="4045496"/>
            <a:ext cx="3019425" cy="1847850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2923710" y="217835"/>
            <a:ext cx="663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SUPPORT VECTOR MACHINES (SVMs)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9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8"/>
          <p:cNvSpPr/>
          <p:nvPr/>
        </p:nvSpPr>
        <p:spPr>
          <a:xfrm>
            <a:off x="2064678" y="789484"/>
            <a:ext cx="8243936" cy="864096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Compared to both logistic regression and neural networks, a SVM sometimes gives a cleaner way of learning non-linear functions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385" y="2214121"/>
            <a:ext cx="4510683" cy="273516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064678" y="2126803"/>
            <a:ext cx="3733253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en-US" sz="2000" b="1" dirty="0"/>
              <a:t>The distance between the </a:t>
            </a:r>
            <a:r>
              <a:rPr lang="en-US" sz="2000" b="1" dirty="0" err="1"/>
              <a:t>hy</a:t>
            </a:r>
            <a:r>
              <a:rPr lang="en-US" sz="2000" b="1" dirty="0"/>
              <a:t>- </a:t>
            </a:r>
            <a:r>
              <a:rPr lang="en-US" sz="2000" b="1" dirty="0" err="1"/>
              <a:t>perplane</a:t>
            </a:r>
            <a:r>
              <a:rPr lang="en-US" sz="2000" b="1" dirty="0"/>
              <a:t> and the nearest data point from either set is known as the margin. The goal is to choose a hyperplane with the greatest possible margin between the hyperplane and any point within the training set, giving a greater chance of new data being classified correctly.</a:t>
            </a:r>
          </a:p>
          <a:p>
            <a:pPr latinLnBrk="1" hangingPunct="0"/>
            <a:endParaRPr lang="it-IT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851993" y="216247"/>
            <a:ext cx="6633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SUPPORT VECTOR MACHINES (SVMs)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9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sldNum" sz="quarter" idx="4294967295"/>
          </p:nvPr>
        </p:nvSpPr>
        <p:spPr>
          <a:xfrm>
            <a:off x="8130988" y="6116528"/>
            <a:ext cx="2133600" cy="2692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0" rIns="0" bIns="0" rtlCol="0" anchor="ctr"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  <a:t>35</a:t>
            </a:fld>
            <a:endParaRPr dirty="0">
              <a:solidFill>
                <a:srgbClr val="888888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075663" y="217835"/>
            <a:ext cx="6984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	SVMs Loss Function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261356" y="889772"/>
            <a:ext cx="7776864" cy="3785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2400" dirty="0"/>
              <a:t>   Alternative </a:t>
            </a:r>
            <a:r>
              <a:rPr lang="it-IT" altLang="it-IT" sz="2400" dirty="0" err="1"/>
              <a:t>view</a:t>
            </a:r>
            <a:r>
              <a:rPr lang="it-IT" altLang="it-IT" sz="2400" dirty="0"/>
              <a:t> of </a:t>
            </a:r>
            <a:r>
              <a:rPr lang="it-IT" altLang="it-IT" sz="2400" dirty="0" err="1"/>
              <a:t>Logistic</a:t>
            </a:r>
            <a:r>
              <a:rPr lang="it-IT" altLang="it-IT" sz="2400" dirty="0"/>
              <a:t> </a:t>
            </a:r>
            <a:r>
              <a:rPr lang="it-IT" altLang="it-IT" sz="2400" dirty="0" err="1"/>
              <a:t>Regression</a:t>
            </a:r>
            <a:r>
              <a:rPr lang="it-IT" altLang="it-IT" sz="2400" dirty="0"/>
              <a:t>. </a:t>
            </a:r>
            <a:r>
              <a:rPr lang="it-IT" altLang="it-IT" sz="2400" dirty="0" err="1"/>
              <a:t>If</a:t>
            </a:r>
            <a:r>
              <a:rPr lang="it-IT" altLang="it-IT" sz="2400" dirty="0"/>
              <a:t> </a:t>
            </a:r>
            <a:r>
              <a:rPr lang="it-IT" altLang="it-IT" sz="2400" dirty="0" err="1"/>
              <a:t>we</a:t>
            </a:r>
            <a:r>
              <a:rPr lang="it-IT" altLang="it-IT" sz="2400" dirty="0"/>
              <a:t> look </a:t>
            </a:r>
            <a:r>
              <a:rPr lang="it-IT" altLang="it-IT" sz="2400" dirty="0" err="1"/>
              <a:t>at</a:t>
            </a:r>
            <a:r>
              <a:rPr lang="it-IT" altLang="it-IT" sz="2400" dirty="0"/>
              <a:t> the </a:t>
            </a:r>
            <a:r>
              <a:rPr lang="it-IT" altLang="it-IT" sz="2400" dirty="0" err="1"/>
              <a:t>loss</a:t>
            </a:r>
            <a:r>
              <a:rPr lang="it-IT" altLang="it-IT" sz="2400" dirty="0"/>
              <a:t> (</a:t>
            </a:r>
            <a:r>
              <a:rPr lang="it-IT" altLang="it-IT" sz="2400" dirty="0" err="1"/>
              <a:t>cost</a:t>
            </a:r>
            <a:r>
              <a:rPr lang="it-IT" altLang="it-IT" sz="2400" dirty="0"/>
              <a:t>) </a:t>
            </a:r>
            <a:r>
              <a:rPr lang="it-IT" altLang="it-IT" sz="2400" dirty="0" err="1"/>
              <a:t>function</a:t>
            </a:r>
            <a:r>
              <a:rPr lang="it-IT" altLang="it-IT" sz="2400" dirty="0"/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2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400" dirty="0"/>
              <a:t>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each example contributes a term like the one below to the overall cost function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the overall cost function, we sum over all the training examples using the above function, and have a </a:t>
            </a:r>
            <a:r>
              <a:rPr lang="en-US" sz="2400" i="1" dirty="0"/>
              <a:t>1/m</a:t>
            </a:r>
            <a:r>
              <a:rPr lang="en-US" sz="2400" dirty="0"/>
              <a:t> term. So we get:</a:t>
            </a:r>
            <a:endParaRPr lang="it-I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/>
              <p:cNvSpPr/>
              <p:nvPr/>
            </p:nvSpPr>
            <p:spPr>
              <a:xfrm>
                <a:off x="3995834" y="1909771"/>
                <a:ext cx="4314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(1−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834" y="1909771"/>
                <a:ext cx="431419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/>
              <p:cNvSpPr/>
              <p:nvPr/>
            </p:nvSpPr>
            <p:spPr>
              <a:xfrm>
                <a:off x="3613165" y="4875883"/>
                <a:ext cx="5073247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⁡(1 −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Rettango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165" y="4875883"/>
                <a:ext cx="5073247" cy="645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52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4057734" y="217835"/>
            <a:ext cx="6984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	SVMs Loss Function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991100" y="822452"/>
            <a:ext cx="777686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2400" dirty="0"/>
              <a:t>   </a:t>
            </a:r>
            <a:r>
              <a:rPr lang="en-US" sz="2400" dirty="0"/>
              <a:t>So each training example contributes that term to the cost function for logistic regression.</a:t>
            </a: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399" y="1577782"/>
            <a:ext cx="2592288" cy="1865284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2440847" y="2146896"/>
            <a:ext cx="4680520" cy="4154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If y = 1 then only the first term in the objective matters. If we plot the functions vs. z we get the chart beside. </a:t>
            </a:r>
            <a:r>
              <a:rPr lang="it-IT" sz="2400" dirty="0" err="1"/>
              <a:t>I</a:t>
            </a:r>
            <a:r>
              <a:rPr lang="it-IT" altLang="it-IT" sz="2400" dirty="0" err="1"/>
              <a:t>f</a:t>
            </a:r>
            <a:r>
              <a:rPr lang="it-IT" altLang="it-IT" sz="2400" dirty="0"/>
              <a:t> z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big, the </a:t>
            </a:r>
            <a:r>
              <a:rPr lang="it-IT" altLang="it-IT" sz="2400" dirty="0" err="1"/>
              <a:t>cost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low</a:t>
            </a:r>
            <a:r>
              <a:rPr lang="it-IT" altLang="it-IT" sz="2400" dirty="0"/>
              <a:t> and </a:t>
            </a:r>
            <a:r>
              <a:rPr lang="it-IT" altLang="it-IT" sz="2400" dirty="0" err="1"/>
              <a:t>this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good</a:t>
            </a:r>
            <a:r>
              <a:rPr lang="it-IT" altLang="it-IT" sz="2400" dirty="0"/>
              <a:t>!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t-IT" altLang="it-IT" sz="2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2400" dirty="0" err="1"/>
              <a:t>But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if</a:t>
            </a:r>
            <a:r>
              <a:rPr lang="it-IT" altLang="it-IT" sz="2400" dirty="0"/>
              <a:t> z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0 or negative the </a:t>
            </a:r>
            <a:r>
              <a:rPr lang="it-IT" altLang="it-IT" sz="2400" dirty="0" err="1"/>
              <a:t>cost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contribution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high.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sz="2400" dirty="0"/>
            </a:br>
            <a:endParaRPr lang="en-US" sz="2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t-IT" altLang="it-IT" sz="2400" dirty="0"/>
          </a:p>
        </p:txBody>
      </p:sp>
      <p:cxnSp>
        <p:nvCxnSpPr>
          <p:cNvPr id="17" name="Connettore 2 16"/>
          <p:cNvCxnSpPr>
            <a:endCxn id="15" idx="1"/>
          </p:cNvCxnSpPr>
          <p:nvPr/>
        </p:nvCxnSpPr>
        <p:spPr>
          <a:xfrm flipV="1">
            <a:off x="6860341" y="2510424"/>
            <a:ext cx="549058" cy="446090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Immagin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19" y="3449991"/>
            <a:ext cx="2322252" cy="2058897"/>
          </a:xfrm>
          <a:prstGeom prst="rect">
            <a:avLst/>
          </a:prstGeom>
        </p:spPr>
      </p:pic>
      <p:cxnSp>
        <p:nvCxnSpPr>
          <p:cNvPr id="19" name="Connettore 2 18"/>
          <p:cNvCxnSpPr/>
          <p:nvPr/>
        </p:nvCxnSpPr>
        <p:spPr>
          <a:xfrm flipV="1">
            <a:off x="5607753" y="4746136"/>
            <a:ext cx="1927667" cy="15048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3210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986016" y="217835"/>
            <a:ext cx="6984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	SVM Loss Function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2500195" y="1943646"/>
            <a:ext cx="7529780" cy="304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 this is the new y=1 cost function that gives the SVM a computational advantage and an easier optimization problem. We call this function </a:t>
            </a:r>
            <a:r>
              <a:rPr lang="en-US" sz="2400" b="1" dirty="0"/>
              <a:t>cost1(z). </a:t>
            </a:r>
            <a:r>
              <a:rPr lang="en-US" sz="2400" dirty="0"/>
              <a:t>Equivalently we call the y=0 function as </a:t>
            </a:r>
            <a:r>
              <a:rPr lang="en-US" sz="2400" b="1" dirty="0"/>
              <a:t>cost0(z).</a:t>
            </a:r>
            <a:r>
              <a:rPr lang="en-US" sz="2400" dirty="0"/>
              <a:t> 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2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t-IT" altLang="it-IT" sz="2400" dirty="0">
              <a:solidFill>
                <a:srgbClr val="FF0000"/>
              </a:solidFill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2076449" y="709886"/>
            <a:ext cx="795352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   Instead of a curved line we create two straight lines (red) which act as an approximation to the logistic regression y = 1 and y = 0 functions</a:t>
            </a:r>
            <a:endParaRPr lang="it-IT" altLang="it-IT" sz="2400" dirty="0"/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999" y="3545743"/>
            <a:ext cx="2664296" cy="2289973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237" y="3612649"/>
            <a:ext cx="2535046" cy="2238053"/>
          </a:xfrm>
          <a:prstGeom prst="rect">
            <a:avLst/>
          </a:prstGeom>
        </p:spPr>
      </p:pic>
      <p:sp>
        <p:nvSpPr>
          <p:cNvPr id="27" name="CasellaDiTesto 26"/>
          <p:cNvSpPr txBox="1"/>
          <p:nvPr/>
        </p:nvSpPr>
        <p:spPr>
          <a:xfrm>
            <a:off x="2177237" y="4321396"/>
            <a:ext cx="90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Cost1 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6151294" y="4283825"/>
            <a:ext cx="90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Cost0 </a:t>
            </a:r>
          </a:p>
        </p:txBody>
      </p:sp>
    </p:spTree>
    <p:extLst>
      <p:ext uri="{BB962C8B-B14F-4D97-AF65-F5344CB8AC3E}">
        <p14:creationId xmlns:p14="http://schemas.microsoft.com/office/powerpoint/2010/main" val="155487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4075663" y="217835"/>
            <a:ext cx="6984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	SVM Loss Function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2476050" y="820045"/>
            <a:ext cx="7529780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</a:t>
            </a:r>
            <a:r>
              <a:rPr lang="en-US" sz="2400" b="1" dirty="0"/>
              <a:t>Logistic Regression </a:t>
            </a:r>
            <a:r>
              <a:rPr lang="en-US" sz="2400" dirty="0"/>
              <a:t>the Loss Function was:</a:t>
            </a:r>
            <a:endParaRPr lang="it-IT" altLang="it-IT" sz="2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t-IT" altLang="it-IT" sz="2400" dirty="0">
              <a:solidFill>
                <a:srgbClr val="FF0000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883" y="1458802"/>
            <a:ext cx="8248650" cy="80962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384898" y="2626362"/>
            <a:ext cx="7529780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</a:t>
            </a:r>
            <a:r>
              <a:rPr lang="en-US" sz="2400" b="1" dirty="0"/>
              <a:t>Support </a:t>
            </a:r>
            <a:r>
              <a:rPr lang="en-US" sz="2400" b="1" dirty="0" err="1"/>
              <a:t>Verctor</a:t>
            </a:r>
            <a:r>
              <a:rPr lang="en-US" sz="2400" b="1" dirty="0"/>
              <a:t> Machines</a:t>
            </a:r>
            <a:r>
              <a:rPr lang="en-US" sz="2400" dirty="0"/>
              <a:t> the Loss Function now is:</a:t>
            </a:r>
            <a:endParaRPr lang="it-IT" altLang="it-IT" sz="2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t-IT" altLang="it-IT" sz="2400" dirty="0">
              <a:solidFill>
                <a:srgbClr val="FF0000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883" y="3595857"/>
            <a:ext cx="7997705" cy="969495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2476050" y="4692457"/>
            <a:ext cx="752978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the </a:t>
            </a:r>
            <a:r>
              <a:rPr lang="en-US" sz="2400" dirty="0" err="1"/>
              <a:t>regularizer</a:t>
            </a:r>
            <a:r>
              <a:rPr lang="en-US" sz="2400" dirty="0"/>
              <a:t> term still, but something must change. </a:t>
            </a:r>
            <a:endParaRPr lang="it-IT" altLang="it-IT" sz="2400" dirty="0">
              <a:solidFill>
                <a:srgbClr val="FF0000"/>
              </a:solidFill>
            </a:endParaRPr>
          </a:p>
        </p:txBody>
      </p:sp>
      <p:cxnSp>
        <p:nvCxnSpPr>
          <p:cNvPr id="6" name="Connettore 2 5"/>
          <p:cNvCxnSpPr/>
          <p:nvPr/>
        </p:nvCxnSpPr>
        <p:spPr>
          <a:xfrm flipV="1">
            <a:off x="5681438" y="4372518"/>
            <a:ext cx="3516351" cy="410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52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sellaDiTesto 21"/>
          <p:cNvSpPr txBox="1"/>
          <p:nvPr/>
        </p:nvSpPr>
        <p:spPr>
          <a:xfrm>
            <a:off x="1947008" y="508974"/>
            <a:ext cx="7953526" cy="52629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400" dirty="0"/>
              <a:t>1.   </a:t>
            </a:r>
            <a:r>
              <a:rPr lang="en-US" dirty="0"/>
              <a:t>Get rid of the </a:t>
            </a:r>
            <a:r>
              <a:rPr lang="en-US" b="1" dirty="0"/>
              <a:t>1/m</a:t>
            </a:r>
            <a:r>
              <a:rPr lang="en-US" dirty="0"/>
              <a:t> terms. This is just a slightly different convention</a:t>
            </a:r>
          </a:p>
          <a:p>
            <a:r>
              <a:rPr lang="en-US" dirty="0"/>
              <a:t>	      By removing </a:t>
            </a:r>
            <a:r>
              <a:rPr lang="en-US" b="1" dirty="0"/>
              <a:t>1/m</a:t>
            </a:r>
            <a:r>
              <a:rPr lang="en-US" dirty="0"/>
              <a:t> we should get the same optimal values for </a:t>
            </a:r>
            <a:r>
              <a:rPr lang="en-US" b="1" dirty="0"/>
              <a:t>1/m</a:t>
            </a:r>
            <a:r>
              <a:rPr lang="en-US" dirty="0"/>
              <a:t> is a  </a:t>
            </a:r>
          </a:p>
          <a:p>
            <a:r>
              <a:rPr lang="en-US" dirty="0"/>
              <a:t>	      constant, so should get same optimization e.g. say you have a </a:t>
            </a:r>
          </a:p>
          <a:p>
            <a:r>
              <a:rPr lang="en-US" dirty="0"/>
              <a:t>             minimization problem which minimizes to </a:t>
            </a:r>
            <a:r>
              <a:rPr lang="en-US" b="1" dirty="0"/>
              <a:t>u = 5.</a:t>
            </a:r>
            <a:r>
              <a:rPr lang="en-US" dirty="0"/>
              <a:t> If your cost function * 	      by a constant, you still generates the minimal value. That minimal 	   </a:t>
            </a:r>
          </a:p>
          <a:p>
            <a:r>
              <a:rPr lang="en-US" dirty="0"/>
              <a:t>             value is different, but that's irrelevant.</a:t>
            </a:r>
          </a:p>
          <a:p>
            <a:endParaRPr lang="en-US" dirty="0"/>
          </a:p>
          <a:p>
            <a:r>
              <a:rPr lang="en-US" sz="2400" dirty="0"/>
              <a:t>2. </a:t>
            </a:r>
            <a:r>
              <a:rPr lang="en-US" dirty="0"/>
              <a:t>	 For logistic regression we had two terms; Training data set term (i.e. that  </a:t>
            </a:r>
          </a:p>
          <a:p>
            <a:r>
              <a:rPr lang="en-US" dirty="0"/>
              <a:t>              we sum over m) = A. Regularization term (i.e. that we sum over n) = 		B. So we could describe it as A + </a:t>
            </a:r>
            <a:r>
              <a:rPr lang="en-US" dirty="0" err="1"/>
              <a:t>λB</a:t>
            </a:r>
            <a:r>
              <a:rPr lang="en-US" dirty="0"/>
              <a:t>. Need some way to deal with 			the trade-off between regularization and data set terms. Set different 		values for λ to parametrize this trade-off. Instead if parameterize-			</a:t>
            </a:r>
            <a:r>
              <a:rPr lang="en-US" dirty="0" err="1"/>
              <a:t>tion</a:t>
            </a:r>
            <a:r>
              <a:rPr lang="en-US" dirty="0"/>
              <a:t> this as A + </a:t>
            </a:r>
            <a:r>
              <a:rPr lang="en-US" dirty="0" err="1"/>
              <a:t>λB</a:t>
            </a:r>
            <a:r>
              <a:rPr lang="en-US" dirty="0"/>
              <a:t>. For SVMs the convention is to use a different 			parameter called C. So do CA + B. If C were equal to 1/λ then the   			two functions (CA + B and A + </a:t>
            </a:r>
            <a:r>
              <a:rPr lang="en-US" dirty="0" err="1"/>
              <a:t>λB</a:t>
            </a:r>
            <a:r>
              <a:rPr lang="en-US" dirty="0"/>
              <a:t>) would give the same value.</a:t>
            </a: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575" y="5034229"/>
            <a:ext cx="7153275" cy="809625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3968087" y="114191"/>
            <a:ext cx="6984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	SVM Loss Function</a:t>
            </a:r>
          </a:p>
          <a:p>
            <a:endParaRPr lang="it-IT" sz="2400" b="1" dirty="0">
              <a:solidFill>
                <a:srgbClr val="7F14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9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6B97C-0A36-0349-934A-919AB73A851D}"/>
              </a:ext>
            </a:extLst>
          </p:cNvPr>
          <p:cNvSpPr txBox="1"/>
          <p:nvPr/>
        </p:nvSpPr>
        <p:spPr>
          <a:xfrm>
            <a:off x="5154398" y="228600"/>
            <a:ext cx="2424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F142A"/>
                </a:solidFill>
              </a:rPr>
              <a:t>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EBE43-9F4E-674C-AF2F-BFB3C971E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13" y="1234216"/>
            <a:ext cx="6182096" cy="42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32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2225498" y="889773"/>
                <a:ext cx="7776864" cy="1200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lvl="1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it-IT" altLang="it-IT" sz="2400" dirty="0"/>
                  <a:t>   </a:t>
                </a:r>
                <a:r>
                  <a:rPr lang="en-US" sz="2400" dirty="0"/>
                  <a:t>Unlike logistic,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 doesn't give us a probability, so the model is not stochastic. Instead we get a direct prediction of 1 or 0.</a:t>
                </a: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498" y="889773"/>
                <a:ext cx="7776864" cy="1200327"/>
              </a:xfrm>
              <a:prstGeom prst="rect">
                <a:avLst/>
              </a:prstGeom>
              <a:blipFill>
                <a:blip r:embed="rId3"/>
                <a:stretch>
                  <a:fillRect t="-4569" b="-1066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/>
          <p:cNvSpPr txBox="1"/>
          <p:nvPr/>
        </p:nvSpPr>
        <p:spPr>
          <a:xfrm>
            <a:off x="4039805" y="148941"/>
            <a:ext cx="698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	SVMs Hypothesis Function </a:t>
            </a:r>
            <a:endParaRPr lang="it-IT" sz="2400" b="1" dirty="0">
              <a:solidFill>
                <a:srgbClr val="7F142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/>
              <p:cNvSpPr/>
              <p:nvPr/>
            </p:nvSpPr>
            <p:spPr>
              <a:xfrm>
                <a:off x="3582604" y="2373234"/>
                <a:ext cx="529896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sz="2400" dirty="0"/>
                  <a:t>   </a:t>
                </a:r>
                <a:r>
                  <a:rPr lang="it-IT" altLang="it-IT" sz="2400" dirty="0"/>
                  <a:t>So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t-IT" altLang="it-IT" sz="2400" dirty="0"/>
                  <a:t> = 1 </a:t>
                </a:r>
                <a:r>
                  <a:rPr lang="it-IT" altLang="it-IT" sz="2400" dirty="0" err="1"/>
                  <a:t>when</a:t>
                </a:r>
                <a:r>
                  <a:rPr lang="it-IT" altLang="it-IT" sz="2400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altLang="it-IT" sz="2400" dirty="0"/>
                  <a:t> ≥ 0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endParaRPr lang="it-IT" altLang="it-IT" sz="2400" dirty="0"/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it-IT" altLang="it-IT" sz="2400" dirty="0"/>
                  <a:t>  </a:t>
                </a:r>
                <a:r>
                  <a:rPr lang="it-IT" altLang="it-IT" sz="2400" dirty="0" err="1"/>
                  <a:t>whereas</a:t>
                </a:r>
                <a:r>
                  <a:rPr lang="it-IT" alt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t-IT" altLang="it-IT" sz="2400" dirty="0"/>
                  <a:t> = 0 </a:t>
                </a:r>
                <a:r>
                  <a:rPr lang="it-IT" altLang="it-IT" sz="2400" dirty="0" err="1"/>
                  <a:t>when</a:t>
                </a:r>
                <a:r>
                  <a:rPr lang="it-IT" altLang="it-IT" sz="2400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altLang="it-IT" sz="2400" dirty="0"/>
                  <a:t> &lt; 0  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Rettango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04" y="2373234"/>
                <a:ext cx="5298969" cy="1569660"/>
              </a:xfrm>
              <a:prstGeom prst="rect">
                <a:avLst/>
              </a:prstGeom>
              <a:blipFill>
                <a:blip r:embed="rId4"/>
                <a:stretch>
                  <a:fillRect l="-1841" t="-34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980" y="3755903"/>
            <a:ext cx="76581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5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2279576" y="1073226"/>
            <a:ext cx="4680520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So this is the new y=1 cost function Gives the SVM a computational advantage and an easier optimization problem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 call this function </a:t>
            </a:r>
            <a:r>
              <a:rPr lang="en-US" sz="2400" b="1" dirty="0">
                <a:solidFill>
                  <a:srgbClr val="FF0000"/>
                </a:solidFill>
              </a:rPr>
              <a:t>cost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rgbClr val="FF0000"/>
                </a:solidFill>
              </a:rPr>
              <a:t>(z)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2400" dirty="0">
              <a:solidFill>
                <a:srgbClr val="FF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t-IT" altLang="it-IT" sz="2400" dirty="0">
              <a:solidFill>
                <a:srgbClr val="FF0000"/>
              </a:solidFill>
            </a:endParaRPr>
          </a:p>
        </p:txBody>
      </p:sp>
      <p:cxnSp>
        <p:nvCxnSpPr>
          <p:cNvPr id="14" name="Connettore 2 13"/>
          <p:cNvCxnSpPr/>
          <p:nvPr/>
        </p:nvCxnSpPr>
        <p:spPr>
          <a:xfrm flipV="1">
            <a:off x="6312024" y="1793911"/>
            <a:ext cx="936104" cy="222913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CasellaDiTesto 25"/>
          <p:cNvSpPr txBox="1"/>
          <p:nvPr/>
        </p:nvSpPr>
        <p:spPr>
          <a:xfrm>
            <a:off x="2279576" y="3458782"/>
            <a:ext cx="468052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If y = 0 then only the second term matters. Same as before, if z is small then the cost is low and </a:t>
            </a:r>
            <a:r>
              <a:rPr lang="en-US" sz="2400" dirty="0" err="1"/>
              <a:t>viceversa</a:t>
            </a:r>
            <a:r>
              <a:rPr lang="en-US" sz="2400" dirty="0"/>
              <a:t>. </a:t>
            </a:r>
            <a:br>
              <a:rPr lang="en-US" sz="2400" dirty="0"/>
            </a:br>
            <a:endParaRPr lang="en-US" sz="2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t-IT" altLang="it-IT" sz="2400" dirty="0"/>
          </a:p>
        </p:txBody>
      </p:sp>
      <p:cxnSp>
        <p:nvCxnSpPr>
          <p:cNvPr id="32" name="Connettore 2 31"/>
          <p:cNvCxnSpPr/>
          <p:nvPr/>
        </p:nvCxnSpPr>
        <p:spPr>
          <a:xfrm flipV="1">
            <a:off x="6888088" y="4029621"/>
            <a:ext cx="486060" cy="105761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155472"/>
            <a:ext cx="2664296" cy="228997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94" y="2517453"/>
            <a:ext cx="2535046" cy="223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8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/>
          <p:cNvSpPr txBox="1"/>
          <p:nvPr/>
        </p:nvSpPr>
        <p:spPr>
          <a:xfrm>
            <a:off x="2207568" y="889773"/>
            <a:ext cx="777686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2400" dirty="0"/>
              <a:t>   </a:t>
            </a:r>
            <a:r>
              <a:rPr lang="en-US" sz="2400" dirty="0"/>
              <a:t>Sometimes people refer to SVM as </a:t>
            </a:r>
            <a:r>
              <a:rPr lang="en-US" sz="2400" b="1" dirty="0"/>
              <a:t>large </a:t>
            </a:r>
            <a:r>
              <a:rPr lang="en-US" sz="2400" b="1"/>
              <a:t>margin classifiers</a:t>
            </a:r>
            <a:r>
              <a:rPr lang="en-US" sz="2400"/>
              <a:t>.</a:t>
            </a:r>
            <a:endParaRPr lang="en-US" sz="2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004290" y="128216"/>
            <a:ext cx="698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SVMs: Large Margin Intuition</a:t>
            </a:r>
            <a:endParaRPr lang="it-IT" sz="2400" b="1" dirty="0">
              <a:solidFill>
                <a:srgbClr val="7F142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/>
              <p:cNvSpPr/>
              <p:nvPr/>
            </p:nvSpPr>
            <p:spPr>
              <a:xfrm>
                <a:off x="3564674" y="2373234"/>
                <a:ext cx="529896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sz="2400" dirty="0"/>
                  <a:t>   </a:t>
                </a:r>
                <a:r>
                  <a:rPr lang="it-IT" altLang="it-IT" sz="2400" dirty="0"/>
                  <a:t>So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t-IT" altLang="it-IT" sz="2400" dirty="0"/>
                  <a:t> = 1 </a:t>
                </a:r>
                <a:r>
                  <a:rPr lang="it-IT" altLang="it-IT" sz="2400" dirty="0" err="1"/>
                  <a:t>when</a:t>
                </a:r>
                <a:r>
                  <a:rPr lang="it-IT" altLang="it-IT" sz="2400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altLang="it-IT" sz="2400" dirty="0"/>
                  <a:t> ≥ 1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endParaRPr lang="it-IT" altLang="it-IT" sz="2400" dirty="0"/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it-IT" altLang="it-IT" sz="2400" dirty="0"/>
                  <a:t>  </a:t>
                </a:r>
                <a:r>
                  <a:rPr lang="it-IT" altLang="it-IT" sz="2400" dirty="0" err="1"/>
                  <a:t>whereas</a:t>
                </a:r>
                <a:r>
                  <a:rPr lang="it-IT" alt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it-IT" altLang="it-IT" sz="2400" dirty="0"/>
                  <a:t> = 0 </a:t>
                </a:r>
                <a:r>
                  <a:rPr lang="it-IT" altLang="it-IT" sz="2400" dirty="0" err="1"/>
                  <a:t>when</a:t>
                </a:r>
                <a:r>
                  <a:rPr lang="it-IT" altLang="it-IT" sz="2400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altLang="it-IT" sz="2400" dirty="0"/>
                  <a:t> &lt; -1  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Rettango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674" y="2373234"/>
                <a:ext cx="5298969" cy="1569660"/>
              </a:xfrm>
              <a:prstGeom prst="rect">
                <a:avLst/>
              </a:prstGeom>
              <a:blipFill>
                <a:blip r:embed="rId3"/>
                <a:stretch>
                  <a:fillRect l="-1841" t="-34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7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6B97C-0A36-0349-934A-919AB73A851D}"/>
              </a:ext>
            </a:extLst>
          </p:cNvPr>
          <p:cNvSpPr txBox="1"/>
          <p:nvPr/>
        </p:nvSpPr>
        <p:spPr>
          <a:xfrm>
            <a:off x="4716359" y="400050"/>
            <a:ext cx="2759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F142A"/>
                </a:solidFill>
              </a:rPr>
              <a:t>Applications of SVM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0D1DD-8D7B-9E4C-A72A-083E008477B6}"/>
              </a:ext>
            </a:extLst>
          </p:cNvPr>
          <p:cNvSpPr txBox="1"/>
          <p:nvPr/>
        </p:nvSpPr>
        <p:spPr>
          <a:xfrm>
            <a:off x="916360" y="1222629"/>
            <a:ext cx="109385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 detection — classify between face and non-face areas on images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and hypertext categorization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 of images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Bioinformatics — protein, genes, biological or cancer classification.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Handwriting recognition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Drug Discovery for Therapy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In recent times, SVM has played a very important role in </a:t>
            </a: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cancer detection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its therapy with its   </a:t>
            </a: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application in classification.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09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">
            <a:extLst>
              <a:ext uri="{FF2B5EF4-FFF2-40B4-BE49-F238E27FC236}">
                <a16:creationId xmlns:a16="http://schemas.microsoft.com/office/drawing/2014/main" id="{08B8BC86-E7B4-4F4F-B52E-2642B6C18DD0}"/>
              </a:ext>
            </a:extLst>
          </p:cNvPr>
          <p:cNvSpPr txBox="1">
            <a:spLocks/>
          </p:cNvSpPr>
          <p:nvPr/>
        </p:nvSpPr>
        <p:spPr>
          <a:xfrm>
            <a:off x="304221" y="866204"/>
            <a:ext cx="4360057" cy="513803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Francesco </a:t>
            </a:r>
            <a:r>
              <a:rPr lang="it-IT" b="1" dirty="0"/>
              <a:t>Pugliese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A13E1488-69E9-4935-961A-90E9EA9453E7}"/>
              </a:ext>
            </a:extLst>
          </p:cNvPr>
          <p:cNvCxnSpPr>
            <a:cxnSpLocks/>
          </p:cNvCxnSpPr>
          <p:nvPr/>
        </p:nvCxnSpPr>
        <p:spPr>
          <a:xfrm>
            <a:off x="0" y="6065240"/>
            <a:ext cx="12192000" cy="0"/>
          </a:xfrm>
          <a:prstGeom prst="line">
            <a:avLst/>
          </a:prstGeom>
          <a:ln w="38100">
            <a:solidFill>
              <a:srgbClr val="BE2B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36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6B97C-0A36-0349-934A-919AB73A851D}"/>
              </a:ext>
            </a:extLst>
          </p:cNvPr>
          <p:cNvSpPr txBox="1"/>
          <p:nvPr/>
        </p:nvSpPr>
        <p:spPr>
          <a:xfrm>
            <a:off x="4883937" y="438150"/>
            <a:ext cx="2424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F142A"/>
                </a:solidFill>
              </a:rPr>
              <a:t>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0D1DD-8D7B-9E4C-A72A-083E008477B6}"/>
              </a:ext>
            </a:extLst>
          </p:cNvPr>
          <p:cNvSpPr txBox="1"/>
          <p:nvPr/>
        </p:nvSpPr>
        <p:spPr>
          <a:xfrm>
            <a:off x="966056" y="1441291"/>
            <a:ext cx="109385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a machine learning algorithm based on </a:t>
            </a: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learning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Models the relationship between a dependent variable and one or more independent variables.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Mainly used when working with </a:t>
            </a: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scalar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exploratory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variables.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Regression finds its application to determine the extent to which there exists a </a:t>
            </a: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relationship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 a dependent variable (scalar) and one or more independent variables (exploratory).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single independent variable is used to predict the value of a dependent variable.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2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8"/>
          <p:cNvSpPr/>
          <p:nvPr/>
        </p:nvSpPr>
        <p:spPr>
          <a:xfrm>
            <a:off x="1748077" y="862133"/>
            <a:ext cx="8243936" cy="433460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simplest form of the regression equation with one dependent and one independent variable is defined by the formula y = c + b*x, which is a line (y = estimated dependent variable score, c = constant, b = regression coefficient, and x = score on the independent variable).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Hypothesis function</a:t>
            </a:r>
            <a:r>
              <a:rPr lang="en-US" sz="2400" i="0" dirty="0">
                <a:solidFill>
                  <a:srgbClr val="292929"/>
                </a:solidFill>
                <a:effectLst/>
                <a:latin typeface="charter"/>
              </a:rPr>
              <a:t> is,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as its meaning states, our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prediction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 of how the final curve after the process of regression will look like. In the case of linear regression with one variable it looks like:</a:t>
            </a:r>
          </a:p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451426" y="190077"/>
            <a:ext cx="66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Linear Regression</a:t>
            </a:r>
            <a:endParaRPr lang="it-IT" sz="2400" b="1" dirty="0">
              <a:solidFill>
                <a:srgbClr val="7F142A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4321BEB-4BAC-4CAA-8C42-8E3A40A57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62" y="4381500"/>
            <a:ext cx="3019425" cy="74295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1ECFAD-6226-4DEF-9240-8FFE0E9FCFA0}"/>
              </a:ext>
            </a:extLst>
          </p:cNvPr>
          <p:cNvSpPr txBox="1"/>
          <p:nvPr/>
        </p:nvSpPr>
        <p:spPr>
          <a:xfrm>
            <a:off x="1661812" y="5124450"/>
            <a:ext cx="810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92929"/>
                </a:solidFill>
                <a:latin typeface="charter"/>
              </a:rPr>
              <a:t>In the case of Multivariate Linear </a:t>
            </a:r>
            <a:r>
              <a:rPr lang="it-IT" sz="2400" dirty="0" err="1">
                <a:solidFill>
                  <a:srgbClr val="292929"/>
                </a:solidFill>
                <a:latin typeface="charter"/>
              </a:rPr>
              <a:t>Regression</a:t>
            </a:r>
            <a:r>
              <a:rPr lang="it-IT" sz="24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it-IT" sz="2400" dirty="0" err="1">
                <a:solidFill>
                  <a:srgbClr val="292929"/>
                </a:solidFill>
                <a:latin typeface="charter"/>
              </a:rPr>
              <a:t>we</a:t>
            </a:r>
            <a:r>
              <a:rPr lang="it-IT" sz="24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it-IT" sz="2400" dirty="0" err="1">
                <a:solidFill>
                  <a:srgbClr val="292929"/>
                </a:solidFill>
                <a:latin typeface="charter"/>
              </a:rPr>
              <a:t>have</a:t>
            </a:r>
            <a:r>
              <a:rPr lang="it-IT" sz="2400" dirty="0">
                <a:solidFill>
                  <a:srgbClr val="292929"/>
                </a:solidFill>
                <a:latin typeface="charter"/>
              </a:rPr>
              <a:t>: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EA68B4F-0924-484A-B142-33D500D58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077" y="5743998"/>
            <a:ext cx="93726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8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8"/>
          <p:cNvSpPr/>
          <p:nvPr/>
        </p:nvSpPr>
        <p:spPr>
          <a:xfrm>
            <a:off x="1614187" y="989870"/>
            <a:ext cx="8243936" cy="433460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‘x’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 is or are the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independent variable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 on which the hypothesis depends. </a:t>
            </a:r>
            <a:br>
              <a:rPr lang="en-US" sz="2400" dirty="0"/>
            </a:b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2. 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‘</a:t>
            </a:r>
            <a:r>
              <a:rPr lang="en-US" sz="2400" b="1" dirty="0">
                <a:solidFill>
                  <a:srgbClr val="292929"/>
                </a:solidFill>
                <a:latin typeface="charter"/>
              </a:rPr>
              <a:t>T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heta’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 are the model parameters, 0 is our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bias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 variable and 1 is our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weight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 variable.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92929"/>
              </a:solidFill>
              <a:latin typeface="charte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Loss Function </a:t>
            </a:r>
            <a:r>
              <a:rPr lang="en-US" sz="2400" i="0" dirty="0">
                <a:solidFill>
                  <a:srgbClr val="292929"/>
                </a:solidFill>
                <a:effectLst/>
                <a:latin typeface="charter"/>
              </a:rPr>
              <a:t>is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any equation which gives us an idea of how close we are to the required hypothesis. Higher the loss (or cost) function, farther are we from the required curve, and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viceversa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 Thus, this is the measure we are willing to minimize to implicitly reduce the error. A typical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Mean Squared Error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 cost function looks like this: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451426" y="190077"/>
            <a:ext cx="66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Linear Regression</a:t>
            </a:r>
            <a:endParaRPr lang="it-IT" sz="2400" b="1" dirty="0">
              <a:solidFill>
                <a:srgbClr val="7F142A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CD3150C-EC71-4A21-A807-3F3B4459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925" y="5172075"/>
            <a:ext cx="5864149" cy="119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1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3089351" y="142452"/>
            <a:ext cx="66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Linear Regression: Gradient Descent</a:t>
            </a:r>
            <a:endParaRPr lang="it-IT" sz="2400" b="1" dirty="0">
              <a:solidFill>
                <a:srgbClr val="7F142A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DE6F43F-1FB3-42A4-80F9-B63C89BA8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3134"/>
            <a:ext cx="12192000" cy="570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4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8"/>
          <p:cNvSpPr/>
          <p:nvPr/>
        </p:nvSpPr>
        <p:spPr>
          <a:xfrm>
            <a:off x="1614187" y="989870"/>
            <a:ext cx="8243936" cy="2568339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The constant 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1/2m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is introduced so as to induce a basic normalization to the cost function value based on the number of entries and also to make it look pretty (2 and the 1/2 get cancelled when we differentiate J.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92929"/>
              </a:solidFill>
              <a:latin typeface="charter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089351" y="142452"/>
            <a:ext cx="6633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142A"/>
                </a:solidFill>
              </a:rPr>
              <a:t>Linear Regression: Gradient Descent</a:t>
            </a:r>
            <a:endParaRPr lang="it-IT" sz="2400" b="1" dirty="0">
              <a:solidFill>
                <a:srgbClr val="7F142A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FEF050F-F427-44A9-B3CF-8A552B7DC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877" y="3110534"/>
            <a:ext cx="7288979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8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59AA7B1EEB91B49BDA580C4A4C6D46B" ma:contentTypeVersion="4" ma:contentTypeDescription="Creare un nuovo documento." ma:contentTypeScope="" ma:versionID="1c7429397e9129b6e0cee0ba9d9038cb">
  <xsd:schema xmlns:xsd="http://www.w3.org/2001/XMLSchema" xmlns:xs="http://www.w3.org/2001/XMLSchema" xmlns:p="http://schemas.microsoft.com/office/2006/metadata/properties" xmlns:ns2="1e475dfc-3d4a-46c5-a2ac-568144320222" targetNamespace="http://schemas.microsoft.com/office/2006/metadata/properties" ma:root="true" ma:fieldsID="655e5aa5f7be57bdfc6bb072097a8d5f" ns2:_="">
    <xsd:import namespace="1e475dfc-3d4a-46c5-a2ac-568144320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475dfc-3d4a-46c5-a2ac-568144320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A2C04F-A6DE-474E-B793-98950937E97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1e475dfc-3d4a-46c5-a2ac-568144320222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DBE0C8-6FF6-4F0A-A3D8-1DEE800BF7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60DC5-AFCC-4BE4-AE9C-D942D1B97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475dfc-3d4a-46c5-a2ac-568144320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2775</Words>
  <Application>Microsoft Office PowerPoint</Application>
  <PresentationFormat>Widescreen</PresentationFormat>
  <Paragraphs>286</Paragraphs>
  <Slides>44</Slides>
  <Notes>31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charter</vt:lpstr>
      <vt:lpstr>Tahoma</vt:lpstr>
      <vt:lpstr>Wingdings</vt:lpstr>
      <vt:lpstr>Tema di Office</vt:lpstr>
      <vt:lpstr>Machine Learning  Linear Regression Logistic Regression  Support Vector Machines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Simona Piacenti (Comedata)</dc:creator>
  <cp:lastModifiedBy>Francesco Pugliese</cp:lastModifiedBy>
  <cp:revision>178</cp:revision>
  <dcterms:created xsi:type="dcterms:W3CDTF">2017-05-11T07:56:24Z</dcterms:created>
  <dcterms:modified xsi:type="dcterms:W3CDTF">2022-07-04T17:39:14Z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0x010100D59AA7B1EEB91B49BDA580C4A4C6D46B</vt:lpwstr>
  </property>
</Properties>
</file>