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5"/>
  </p:notesMasterIdLst>
  <p:sldIdLst>
    <p:sldId id="256" r:id="rId6"/>
    <p:sldId id="319" r:id="rId7"/>
    <p:sldId id="340" r:id="rId8"/>
    <p:sldId id="341" r:id="rId9"/>
    <p:sldId id="342" r:id="rId10"/>
    <p:sldId id="336" r:id="rId11"/>
    <p:sldId id="338" r:id="rId12"/>
    <p:sldId id="337" r:id="rId13"/>
    <p:sldId id="343" r:id="rId14"/>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96265" autoAdjust="0"/>
  </p:normalViewPr>
  <p:slideViewPr>
    <p:cSldViewPr snapToGrid="0" showGuides="1">
      <p:cViewPr varScale="1">
        <p:scale>
          <a:sx n="68" d="100"/>
          <a:sy n="68" d="100"/>
        </p:scale>
        <p:origin x="822" y="72"/>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6/26/2022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stitchdata.com/etldatabase/etl-transform/" TargetMode="External"/><Relationship Id="rId2" Type="http://schemas.openxmlformats.org/officeDocument/2006/relationships/hyperlink" Target="https://www.stitchdata.com/resources/glossary/etl/" TargetMode="External"/><Relationship Id="rId1" Type="http://schemas.openxmlformats.org/officeDocument/2006/relationships/slideLayout" Target="../slideLayouts/slideLayout5.xml"/><Relationship Id="rId4" Type="http://schemas.openxmlformats.org/officeDocument/2006/relationships/hyperlink" Target="https://www.stitchdata.com/resources/what-is-elt/"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stitchdata.com/resources/data-transformation"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dirty="0"/>
              <a:t>Data Science</a:t>
            </a:r>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un processo di Data Integration (Integrazione Dati) che combina i dati provenienti da diverse sorgenti di dati all’interno di una singola data store consistente che è in genere caricato in un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 un sistema Target.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Man mano che i database sono cresciuti in popolarità intorno al 1970,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fu introdotto come processo di integrazione e caricamento dati per elaborazione ed analisi, e alla fine è divenuto il metodo primario per processare dati per i progetti di data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warehousing</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Un Enterprise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(EDW) è un sistema che aggrega dati provenienti da differenti sorgenti in un singolo data store che supporti processi come: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analysis</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data mining or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Artificial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Intelligence (AI, ML) </a:t>
            </a:r>
          </a:p>
          <a:p>
            <a:pPr marL="457200" indent="-457200">
              <a:buFontTx/>
              <a:buAutoNum type="arabicParenR"/>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t>
            </a:r>
            <a:r>
              <a:rPr lang="it-IT" altLang="it-IT" dirty="0" err="1"/>
              <a:t>Extract</a:t>
            </a:r>
            <a:r>
              <a:rPr lang="it-IT" altLang="it-IT" dirty="0"/>
              <a:t>, </a:t>
            </a:r>
            <a:r>
              <a:rPr lang="it-IT" altLang="it-IT" dirty="0" err="1"/>
              <a:t>Transform</a:t>
            </a:r>
            <a:r>
              <a:rPr lang="it-IT" altLang="it-IT" dirty="0"/>
              <a:t> and Load</a:t>
            </a:r>
            <a:endParaRPr lang="it-IT" dirty="0"/>
          </a:p>
        </p:txBody>
      </p:sp>
      <p:pic>
        <p:nvPicPr>
          <p:cNvPr id="4" name="Immagine 3">
            <a:extLst>
              <a:ext uri="{FF2B5EF4-FFF2-40B4-BE49-F238E27FC236}">
                <a16:creationId xmlns:a16="http://schemas.microsoft.com/office/drawing/2014/main" id="{F086394A-6065-C8CF-4979-81B8F4EA4859}"/>
              </a:ext>
            </a:extLst>
          </p:cNvPr>
          <p:cNvPicPr>
            <a:picLocks noChangeAspect="1"/>
          </p:cNvPicPr>
          <p:nvPr/>
        </p:nvPicPr>
        <p:blipFill>
          <a:blip r:embed="rId3"/>
          <a:stretch>
            <a:fillRect/>
          </a:stretch>
        </p:blipFill>
        <p:spPr>
          <a:xfrm>
            <a:off x="8088923" y="4951829"/>
            <a:ext cx="3776780" cy="1742110"/>
          </a:xfrm>
          <a:prstGeom prst="rect">
            <a:avLst/>
          </a:prstGeom>
        </p:spPr>
      </p:pic>
    </p:spTree>
    <p:extLst>
      <p:ext uri="{BB962C8B-B14F-4D97-AF65-F5344CB8AC3E}">
        <p14:creationId xmlns:p14="http://schemas.microsoft.com/office/powerpoint/2010/main" val="1402046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Data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un sistema che permette ad un’organizzazione di eseguire potenti analisi su elevati volumi (petabytes e petabytes) di dati in modalità che un database standard non è in grado di eseguire.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 sistemi di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sono stati una parte dei sistemi di Business Intelligence per oltre 3 decenni, ma si sono evoluti solo di recente mediante nuovi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titpi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dati e metodi di hosting. </a:t>
            </a:r>
          </a:p>
          <a:p>
            <a:pPr marL="342900" indent="-342900">
              <a:buFont typeface="Wingdings" panose="05000000000000000000" pitchFamily="2" charset="2"/>
              <a:buChar char="ü"/>
            </a:pP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Originariamente un Data </a:t>
            </a:r>
            <a:r>
              <a:rPr lang="it-IT" sz="24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Warehouse</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veniva ospitato on-</a:t>
            </a:r>
            <a:r>
              <a:rPr lang="it-IT" sz="24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premises</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su un computer mainframe, e le sue funzionalità si focalizzavano sull’estrazione dei dati da varie sorgenti, pulizia e preparazione dei dati, caricamento e immagazzinamento dei dati all’interno di un database relazionale.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Più recentemente, un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può essere ospitato su un dispositivo dedicato o su un cloud, e alla maggior parte dei sistemi di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sono state aggiunte capacità analitiche, di visualizzazione dati e tool di presentazione.</a:t>
            </a:r>
            <a:endParaRPr lang="en-US" sz="2400" b="0"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Data </a:t>
            </a:r>
            <a:r>
              <a:rPr lang="it-IT" altLang="it-IT" dirty="0" err="1"/>
              <a:t>Warehouse</a:t>
            </a:r>
            <a:endParaRPr lang="it-IT" dirty="0"/>
          </a:p>
        </p:txBody>
      </p:sp>
    </p:spTree>
    <p:extLst>
      <p:ext uri="{BB962C8B-B14F-4D97-AF65-F5344CB8AC3E}">
        <p14:creationId xmlns:p14="http://schemas.microsoft.com/office/powerpoint/2010/main" val="277461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5342983"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Generalmente parlando ha una architettura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three-tier</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(3 livelli):</a:t>
            </a:r>
          </a:p>
          <a:p>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Bottom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costituito da una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server, di solito si tratta di un sistema database relazionale, il quale colleziona, ripulisce e trasforma i dati provenienti da sorgenti di dati multiple attraverso un processo conosciuto come ETL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Extract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and Load) o un processo conosciuto come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Extract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Load and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(ELT).</a:t>
            </a:r>
            <a:endPar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Architettura di un Data </a:t>
            </a:r>
            <a:r>
              <a:rPr lang="it-IT" altLang="it-IT" dirty="0" err="1"/>
              <a:t>Warehouse</a:t>
            </a:r>
            <a:endParaRPr lang="it-IT" dirty="0"/>
          </a:p>
        </p:txBody>
      </p:sp>
      <p:pic>
        <p:nvPicPr>
          <p:cNvPr id="4" name="Immagine 3">
            <a:extLst>
              <a:ext uri="{FF2B5EF4-FFF2-40B4-BE49-F238E27FC236}">
                <a16:creationId xmlns:a16="http://schemas.microsoft.com/office/drawing/2014/main" id="{14290B2D-95D8-5FC8-2E34-E781049810DB}"/>
              </a:ext>
            </a:extLst>
          </p:cNvPr>
          <p:cNvPicPr>
            <a:picLocks noChangeAspect="1"/>
          </p:cNvPicPr>
          <p:nvPr/>
        </p:nvPicPr>
        <p:blipFill>
          <a:blip r:embed="rId2"/>
          <a:stretch>
            <a:fillRect/>
          </a:stretch>
        </p:blipFill>
        <p:spPr>
          <a:xfrm>
            <a:off x="5634677" y="1831918"/>
            <a:ext cx="6231026" cy="4169903"/>
          </a:xfrm>
          <a:prstGeom prst="rect">
            <a:avLst/>
          </a:prstGeom>
        </p:spPr>
      </p:pic>
    </p:spTree>
    <p:extLst>
      <p:ext uri="{BB962C8B-B14F-4D97-AF65-F5344CB8AC3E}">
        <p14:creationId xmlns:p14="http://schemas.microsoft.com/office/powerpoint/2010/main" val="288304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468397" cy="4392612"/>
          </a:xfrm>
        </p:spPr>
        <p:txBody>
          <a:bodyPr/>
          <a:lstStyle/>
          <a:p>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Middle </a:t>
            </a:r>
            <a:r>
              <a:rPr lang="it-IT" sz="2400" b="1"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tier</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Questo è costituito da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(ossia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OnLine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Analytical</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Processing</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Server che abilita l’utente ad avere delle velocità di query elevate. Esistono 3 tipi di modelli OLAP che possono essere usati in questo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conosciuti come: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ROLAP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MOLAP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HOLAP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Il tipo di modello OLAP usato è dipendente dal tipo di sistema database che esiste</a:t>
            </a:r>
            <a:r>
              <a:rPr lang="en-US" sz="2400" b="0" i="0" dirty="0">
                <a:solidFill>
                  <a:srgbClr val="525252"/>
                </a:solidFill>
                <a:effectLst/>
                <a:latin typeface="IBM Plex Sans" panose="020B0503050203000203" pitchFamily="34" charset="0"/>
              </a:rPr>
              <a:t>.</a:t>
            </a:r>
            <a:endPar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Top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Questo livello è rappresentato da qualcosa del tipo interfaccia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front-end user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o vari tool di reportistica, che abilita l’utente finale a condurre analisi ad-hoc sui loro dati di business.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Architettura di un Data </a:t>
            </a:r>
            <a:r>
              <a:rPr lang="it-IT" altLang="it-IT" dirty="0" err="1"/>
              <a:t>Warehouse</a:t>
            </a:r>
            <a:endParaRPr lang="it-IT" dirty="0"/>
          </a:p>
        </p:txBody>
      </p:sp>
      <p:pic>
        <p:nvPicPr>
          <p:cNvPr id="4" name="Immagine 3">
            <a:extLst>
              <a:ext uri="{FF2B5EF4-FFF2-40B4-BE49-F238E27FC236}">
                <a16:creationId xmlns:a16="http://schemas.microsoft.com/office/drawing/2014/main" id="{68F11151-C0B8-4612-FFDB-06B9C8A1D12B}"/>
              </a:ext>
            </a:extLst>
          </p:cNvPr>
          <p:cNvPicPr>
            <a:picLocks noChangeAspect="1"/>
          </p:cNvPicPr>
          <p:nvPr/>
        </p:nvPicPr>
        <p:blipFill>
          <a:blip r:embed="rId2"/>
          <a:stretch>
            <a:fillRect/>
          </a:stretch>
        </p:blipFill>
        <p:spPr>
          <a:xfrm>
            <a:off x="6949440" y="2615295"/>
            <a:ext cx="4534852" cy="2449074"/>
          </a:xfrm>
          <a:prstGeom prst="rect">
            <a:avLst/>
          </a:prstGeom>
        </p:spPr>
      </p:pic>
    </p:spTree>
    <p:extLst>
      <p:ext uri="{BB962C8B-B14F-4D97-AF65-F5344CB8AC3E}">
        <p14:creationId xmlns:p14="http://schemas.microsoft.com/office/powerpoint/2010/main" val="198047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5"/>
            <a:ext cx="7706355" cy="4833033"/>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fornisce le fondamenta per la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analytics</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workstream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machine learning. Attraverso una serie di regole, l’ETL purifica e organizza i dati in un modo che incontra specifici bisogni di business intelligence, come report mensili ma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piuò</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anche migliorare i processi di back-end o l’esperienza dell’utente finale.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In genere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utilizzato dalle organizzazioni per: </a:t>
            </a:r>
          </a:p>
          <a:p>
            <a:pPr marL="971550" lvl="1" indent="-514350">
              <a:buAutoNum type="arabicParenR"/>
            </a:pP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Estrarre dati da sistemi legacy</a:t>
            </a:r>
          </a:p>
          <a:p>
            <a:pPr marL="971550" lvl="1" indent="-514350">
              <a:buAutoNum type="arabicParenR"/>
            </a:pP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Ripulire i dati per </a:t>
            </a:r>
            <a:r>
              <a:rPr lang="it-IT" sz="2600" b="0" dirty="0" err="1">
                <a:solidFill>
                  <a:schemeClr val="tx1"/>
                </a:solidFill>
                <a:latin typeface="Tahoma" panose="020B0604030504040204" pitchFamily="34" charset="0"/>
                <a:ea typeface="Tahoma" panose="020B0604030504040204" pitchFamily="34" charset="0"/>
                <a:cs typeface="Tahoma" panose="020B0604030504040204" pitchFamily="34" charset="0"/>
              </a:rPr>
              <a:t>miglirarne</a:t>
            </a: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 la qualità e </a:t>
            </a:r>
          </a:p>
          <a:p>
            <a:pPr lvl="1"/>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	renderli consistenti</a:t>
            </a:r>
          </a:p>
          <a:p>
            <a:pPr lvl="1"/>
            <a:r>
              <a:rPr lang="it-IT" sz="2600" b="0" dirty="0">
                <a:solidFill>
                  <a:srgbClr val="FF0000"/>
                </a:solidFill>
                <a:latin typeface="Tahoma" panose="020B0604030504040204" pitchFamily="34" charset="0"/>
                <a:ea typeface="Tahoma" panose="020B0604030504040204" pitchFamily="34" charset="0"/>
                <a:cs typeface="Tahoma" panose="020B0604030504040204" pitchFamily="34" charset="0"/>
              </a:rPr>
              <a:t>3) </a:t>
            </a: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Caricare i dati all’interno di un database target</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t>
            </a:r>
            <a:r>
              <a:rPr lang="it-IT" altLang="it-IT" dirty="0" err="1"/>
              <a:t>Extract</a:t>
            </a:r>
            <a:r>
              <a:rPr lang="it-IT" altLang="it-IT" dirty="0"/>
              <a:t>, </a:t>
            </a:r>
            <a:r>
              <a:rPr lang="it-IT" altLang="it-IT" dirty="0" err="1"/>
              <a:t>Transform</a:t>
            </a:r>
            <a:r>
              <a:rPr lang="it-IT" altLang="it-IT" dirty="0"/>
              <a:t> and Load</a:t>
            </a:r>
            <a:endParaRPr lang="it-IT" dirty="0"/>
          </a:p>
        </p:txBody>
      </p:sp>
      <p:pic>
        <p:nvPicPr>
          <p:cNvPr id="6" name="Immagine 5" descr="Immagine che contiene testo&#10;&#10;Descrizione generata automaticamente">
            <a:extLst>
              <a:ext uri="{FF2B5EF4-FFF2-40B4-BE49-F238E27FC236}">
                <a16:creationId xmlns:a16="http://schemas.microsoft.com/office/drawing/2014/main" id="{39F9FEBF-2449-D3F8-4D77-33C401C96EC9}"/>
              </a:ext>
            </a:extLst>
          </p:cNvPr>
          <p:cNvPicPr>
            <a:picLocks noChangeAspect="1"/>
          </p:cNvPicPr>
          <p:nvPr/>
        </p:nvPicPr>
        <p:blipFill>
          <a:blip r:embed="rId2"/>
          <a:stretch>
            <a:fillRect/>
          </a:stretch>
        </p:blipFill>
        <p:spPr>
          <a:xfrm>
            <a:off x="8091882" y="2857797"/>
            <a:ext cx="3773821" cy="2600468"/>
          </a:xfrm>
          <a:prstGeom prst="rect">
            <a:avLst/>
          </a:prstGeom>
        </p:spPr>
      </p:pic>
    </p:spTree>
    <p:extLst>
      <p:ext uri="{BB962C8B-B14F-4D97-AF65-F5344CB8AC3E}">
        <p14:creationId xmlns:p14="http://schemas.microsoft.com/office/powerpoint/2010/main" val="2736730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36650" y="1115332"/>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più semplice differenza tra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ELT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in termini di operazioni.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ELT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copia ed esporta i dati dalle sorgenti, ma invece di caricarli in su un’area per la trasformazione successiva,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l’ELT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carica i dati grezzi direttamente sullo store di target dei dati per poter essere trasformati alla bisogna.</a:t>
            </a:r>
          </a:p>
          <a:p>
            <a:pPr marL="342900" indent="-342900">
              <a:buFont typeface="Wingdings" panose="05000000000000000000" pitchFamily="2" charset="2"/>
              <a:buChar char="ü"/>
            </a:pP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Mentre entrambi </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ETL</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e </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ELT </a:t>
            </a:r>
            <a:r>
              <a:rPr lang="it-IT" sz="240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fanno 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va su una varietà di repository di dati, quali database,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lake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ciascuno dei due processi possiede i suoi vantaggi e svantaggi. </a:t>
            </a:r>
          </a:p>
          <a:p>
            <a:pPr marL="1828800" lvl="3" indent="-457200">
              <a:buFont typeface="+mj-lt"/>
              <a:buAutoNum type="arabicPeriod"/>
            </a:pPr>
            <a:r>
              <a:rPr lang="it-IT" sz="22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ETL </a:t>
            </a:r>
            <a:r>
              <a:rPr lang="it-IT" sz="22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è particolarmente utile per dataset ad alto volume non strutturati dal momento che il caricamento può avvenire direttamente dalla sorgente. Questo processo richiede più definizione all’inizio, le regole di business per la data </a:t>
            </a:r>
            <a:r>
              <a:rPr lang="it-IT" sz="22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transformation</a:t>
            </a:r>
            <a:r>
              <a:rPr lang="it-IT" sz="22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hanno bisogno di essere costruite. </a:t>
            </a:r>
          </a:p>
          <a:p>
            <a:pPr marL="1828800" lvl="3" indent="-457200">
              <a:buFont typeface="+mj-lt"/>
              <a:buAutoNum type="arabicPeriod"/>
            </a:pPr>
            <a:r>
              <a:rPr lang="it-IT" sz="2200" dirty="0">
                <a:solidFill>
                  <a:schemeClr val="tx1"/>
                </a:solidFill>
                <a:latin typeface="Tahoma" panose="020B0604030504040204" pitchFamily="34" charset="0"/>
                <a:ea typeface="Tahoma" panose="020B0604030504040204" pitchFamily="34" charset="0"/>
                <a:cs typeface="Tahoma" panose="020B0604030504040204" pitchFamily="34" charset="0"/>
              </a:rPr>
              <a:t>ELT</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è più ideale per nel </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mondo dei Big Data dal momento che non richiede una progettazione anticipata per la data </a:t>
            </a:r>
            <a:r>
              <a:rPr lang="it-IT" sz="22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extraction</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e lo storage dei dati. </a:t>
            </a:r>
            <a:r>
              <a:rPr lang="it-IT" sz="2200" dirty="0">
                <a:solidFill>
                  <a:schemeClr val="tx1"/>
                </a:solidFill>
                <a:effectLst/>
                <a:latin typeface="Tahoma" panose="020B0604030504040204" pitchFamily="34" charset="0"/>
                <a:ea typeface="Tahoma" panose="020B0604030504040204" pitchFamily="34" charset="0"/>
                <a:cs typeface="Tahoma" panose="020B0604030504040204" pitchFamily="34" charset="0"/>
              </a:rPr>
              <a:t>ELT </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è divenuto più popolare con l’adozione dei database su cloud</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anche se non ci sono ancora molte best practices su </a:t>
            </a:r>
            <a:r>
              <a:rPr lang="it-IT" sz="2200" dirty="0">
                <a:solidFill>
                  <a:schemeClr val="tx1"/>
                </a:solidFill>
                <a:latin typeface="Tahoma" panose="020B0604030504040204" pitchFamily="34" charset="0"/>
                <a:ea typeface="Tahoma" panose="020B0604030504040204" pitchFamily="34" charset="0"/>
                <a:cs typeface="Tahoma" panose="020B0604030504040204" pitchFamily="34" charset="0"/>
              </a:rPr>
              <a:t>ELT</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b="0" i="0" dirty="0">
              <a:solidFill>
                <a:srgbClr val="525252"/>
              </a:solidFill>
              <a:effectLst/>
              <a:latin typeface="IBM Plex Sans" panose="020B0503050203000203"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versus ELT</a:t>
            </a:r>
            <a:endParaRPr lang="it-IT" dirty="0"/>
          </a:p>
        </p:txBody>
      </p:sp>
    </p:spTree>
    <p:extLst>
      <p:ext uri="{BB962C8B-B14F-4D97-AF65-F5344CB8AC3E}">
        <p14:creationId xmlns:p14="http://schemas.microsoft.com/office/powerpoint/2010/main" val="4184373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L’Analisi dell’informazione richiede di solito dati accessibili e ben strutturati per ottenere i migliori risultati possibili. La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Transformation</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rende alle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organizziazioni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possibile l’alterazione della struttura e del formato dei dati grezzi secondo le necessità. La Data Analytics più efficiente deriva anche dal modo in cui l’impresa trasforma i suoi dati. </a:t>
            </a:r>
          </a:p>
          <a:p>
            <a:pPr marL="342900" indent="-342900">
              <a:buFont typeface="Wingdings" panose="05000000000000000000" pitchFamily="2" charset="2"/>
              <a:buChar char="ü"/>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La Data Transformation </a:t>
            </a:r>
          </a:p>
          <a:p>
            <a:pPr marL="342900" indent="-342900">
              <a:buFont typeface="Wingdings" panose="05000000000000000000" pitchFamily="2" charset="2"/>
              <a:buChar char="ü"/>
            </a:pPr>
            <a:endParaRPr lang="en-US" sz="2400" dirty="0">
              <a:solidFill>
                <a:srgbClr val="555555"/>
              </a:solidFill>
              <a:latin typeface="PT Sans" panose="020B0503020203020204" pitchFamily="34" charset="0"/>
            </a:endParaRPr>
          </a:p>
          <a:p>
            <a:pPr marL="342900" indent="-342900">
              <a:buFont typeface="Wingdings" panose="05000000000000000000" pitchFamily="2" charset="2"/>
              <a:buChar char="ü"/>
            </a:pPr>
            <a:endParaRPr lang="en-US" sz="2400" b="0" i="0" dirty="0">
              <a:solidFill>
                <a:srgbClr val="555555"/>
              </a:solidFill>
              <a:effectLst/>
              <a:latin typeface="PT Sans" panose="020B0503020203020204" pitchFamily="34" charset="0"/>
            </a:endParaRPr>
          </a:p>
          <a:p>
            <a:pPr marL="342900" indent="-342900">
              <a:buFont typeface="Wingdings" panose="05000000000000000000" pitchFamily="2" charset="2"/>
              <a:buChar char="ü"/>
            </a:pPr>
            <a:r>
              <a:rPr lang="en-US" sz="2400" b="0" i="0" dirty="0">
                <a:solidFill>
                  <a:srgbClr val="555555"/>
                </a:solidFill>
                <a:effectLst/>
                <a:latin typeface="PT Sans" panose="020B0503020203020204" pitchFamily="34" charset="0"/>
              </a:rPr>
              <a:t>Data transformation is the process of changing the format, structure, or values of data. For data analytics projects, data may be transformed at two stages of the data pipeline. Organizations that use on-premises data warehouses generally use an ETL (</a:t>
            </a:r>
            <a:r>
              <a:rPr lang="en-US" sz="2400" b="1" i="0" u="none" strike="noStrike" dirty="0">
                <a:solidFill>
                  <a:srgbClr val="0675C1"/>
                </a:solidFill>
                <a:effectLst/>
                <a:latin typeface="PT Sans" panose="020B0503020203020204" pitchFamily="34" charset="0"/>
                <a:hlinkClick r:id="rId2"/>
              </a:rPr>
              <a:t>extract, transform, load</a:t>
            </a:r>
            <a:r>
              <a:rPr lang="en-US" sz="2400" b="0" i="0" dirty="0">
                <a:solidFill>
                  <a:srgbClr val="555555"/>
                </a:solidFill>
                <a:effectLst/>
                <a:latin typeface="PT Sans" panose="020B0503020203020204" pitchFamily="34" charset="0"/>
              </a:rPr>
              <a:t>) process, in which </a:t>
            </a:r>
            <a:r>
              <a:rPr lang="en-US" sz="2400" b="1" i="0" u="none" strike="noStrike" dirty="0">
                <a:solidFill>
                  <a:srgbClr val="0675C1"/>
                </a:solidFill>
                <a:effectLst/>
                <a:latin typeface="PT Sans" panose="020B0503020203020204" pitchFamily="34" charset="0"/>
                <a:hlinkClick r:id="rId3"/>
              </a:rPr>
              <a:t>data transformation is the middle step</a:t>
            </a:r>
            <a:r>
              <a:rPr lang="en-US" sz="2400" b="0" i="0" dirty="0">
                <a:solidFill>
                  <a:srgbClr val="555555"/>
                </a:solidFill>
                <a:effectLst/>
                <a:latin typeface="PT Sans" panose="020B0503020203020204" pitchFamily="34" charset="0"/>
              </a:rPr>
              <a:t>. Today, most organizations use cloud-based data warehouses, which can scale compute and storage resources with latency measured in seconds or minutes. The scalability of the cloud platform lets organizations skip preload transformations and load raw data into the data warehouse, then transform it at query time — a model called ELT ( </a:t>
            </a:r>
            <a:r>
              <a:rPr lang="en-US" sz="2400" b="1" i="0" u="none" strike="noStrike" dirty="0">
                <a:solidFill>
                  <a:srgbClr val="0675C1"/>
                </a:solidFill>
                <a:effectLst/>
                <a:latin typeface="PT Sans" panose="020B0503020203020204" pitchFamily="34" charset="0"/>
                <a:hlinkClick r:id="rId4"/>
              </a:rPr>
              <a:t>extract, load, transform)</a:t>
            </a:r>
            <a:r>
              <a:rPr lang="en-US" sz="2400" b="0" i="0" dirty="0">
                <a:solidFill>
                  <a:srgbClr val="555555"/>
                </a:solidFill>
                <a:effectLst/>
                <a:latin typeface="PT Sans" panose="020B0503020203020204" pitchFamily="34" charset="0"/>
              </a:rPr>
              <a:t>.</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Trasformazione dei Dati (Data </a:t>
            </a:r>
            <a:r>
              <a:rPr lang="it-IT" altLang="it-IT" dirty="0" err="1"/>
              <a:t>Transformation</a:t>
            </a:r>
            <a:r>
              <a:rPr lang="it-IT" altLang="it-IT" dirty="0"/>
              <a:t>)</a:t>
            </a:r>
            <a:endParaRPr lang="it-IT" dirty="0"/>
          </a:p>
        </p:txBody>
      </p:sp>
    </p:spTree>
    <p:extLst>
      <p:ext uri="{BB962C8B-B14F-4D97-AF65-F5344CB8AC3E}">
        <p14:creationId xmlns:p14="http://schemas.microsoft.com/office/powerpoint/2010/main" val="9583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p:txBody>
          <a:bodyPr/>
          <a:lstStyle/>
          <a:p>
            <a:r>
              <a:rPr lang="it-IT" dirty="0">
                <a:hlinkClick r:id="rId2"/>
              </a:rPr>
              <a:t>https://www.stitchdata.com/resources/data-transformation</a:t>
            </a:r>
            <a:endParaRPr lang="it-IT" dirty="0"/>
          </a:p>
          <a:p>
            <a:endParaRPr lang="it-IT" dirty="0"/>
          </a:p>
        </p:txBody>
      </p:sp>
    </p:spTree>
    <p:extLst>
      <p:ext uri="{BB962C8B-B14F-4D97-AF65-F5344CB8AC3E}">
        <p14:creationId xmlns:p14="http://schemas.microsoft.com/office/powerpoint/2010/main" val="3490964097"/>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Props1.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3.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4.xml><?xml version="1.0" encoding="utf-8"?>
<ds:datastoreItem xmlns:ds="http://schemas.openxmlformats.org/officeDocument/2006/customXml" ds:itemID="{3EF378BC-F4D0-4510-B4EC-07B6EFE18CF8}">
  <ds:schemaRefs>
    <ds:schemaRef ds:uri="http://schemas.microsoft.com/office/2006/metadata/properties"/>
    <ds:schemaRef ds:uri="http://purl.org/dc/elements/1.1/"/>
    <ds:schemaRef ds:uri="679261c3-551f-4e86-913f-177e0e529669"/>
    <ds:schemaRef ds:uri="http://schemas.openxmlformats.org/package/2006/metadata/core-properties"/>
    <ds:schemaRef ds:uri="459159c4-d20a-4ff3-9b11-fbd127bd52e5"/>
    <ds:schemaRef ds:uri="http://purl.org/dc/terms/"/>
    <ds:schemaRef ds:uri="http://schemas.microsoft.com/office/infopath/2007/PartnerControls"/>
    <ds:schemaRef ds:uri="http://schemas.microsoft.com/office/2006/documentManagement/types"/>
    <ds:schemaRef ds:uri="c58f2efd-82a8-4ecf-b395-8c25e928921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13614</TotalTime>
  <Words>985</Words>
  <Application>Microsoft Office PowerPoint</Application>
  <PresentationFormat>Widescreen</PresentationFormat>
  <Paragraphs>46</Paragraphs>
  <Slides>9</Slides>
  <Notes>0</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9</vt:i4>
      </vt:variant>
    </vt:vector>
  </HeadingPairs>
  <TitlesOfParts>
    <vt:vector size="20" baseType="lpstr">
      <vt:lpstr>Arial</vt:lpstr>
      <vt:lpstr>Arial Narrow</vt:lpstr>
      <vt:lpstr>Calibri</vt:lpstr>
      <vt:lpstr>Courier New</vt:lpstr>
      <vt:lpstr>Gill Sans MT</vt:lpstr>
      <vt:lpstr>IBM Plex Sans</vt:lpstr>
      <vt:lpstr>PT Sans</vt:lpstr>
      <vt:lpstr>Tahoma</vt:lpstr>
      <vt:lpstr>Wingdings</vt:lpstr>
      <vt:lpstr>Wingdings 2</vt:lpstr>
      <vt:lpstr>elenco puntato</vt:lpstr>
      <vt:lpstr>Data Science</vt:lpstr>
      <vt:lpstr>ETL – Extract, Transform and Load</vt:lpstr>
      <vt:lpstr>ETL – Data Warehouse</vt:lpstr>
      <vt:lpstr>ETL – Architettura di un Data Warehouse</vt:lpstr>
      <vt:lpstr>ETL – Architettura di un Data Warehouse</vt:lpstr>
      <vt:lpstr>ETL – Extract, Transform and Load</vt:lpstr>
      <vt:lpstr>ETL versus ELT</vt:lpstr>
      <vt:lpstr>Trasformazione dei Dati (Data Transformation)</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443</cp:revision>
  <dcterms:created xsi:type="dcterms:W3CDTF">2020-06-26T06:32:12Z</dcterms:created>
  <dcterms:modified xsi:type="dcterms:W3CDTF">2022-06-26T13:32:56Z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