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0"/>
  </p:notesMasterIdLst>
  <p:sldIdLst>
    <p:sldId id="256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8" r:id="rId19"/>
    <p:sldId id="377" r:id="rId20"/>
    <p:sldId id="379" r:id="rId21"/>
    <p:sldId id="380" r:id="rId22"/>
    <p:sldId id="382" r:id="rId23"/>
    <p:sldId id="383" r:id="rId24"/>
    <p:sldId id="385" r:id="rId25"/>
    <p:sldId id="386" r:id="rId26"/>
    <p:sldId id="387" r:id="rId27"/>
    <p:sldId id="384" r:id="rId28"/>
    <p:sldId id="343" r:id="rId2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224" y="1232694"/>
            <a:ext cx="105038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Dunque, con il termine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Proof-of-Work (PoW)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intende l’algoritmo di consenso alla base della rete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questo algoritmo viene utilizzato per confermare le transazioni e produrre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catena.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incentiva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competere tra loro nell’elaborazione degli scambi, ricevendo in cambio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gli utenti inviano beni digitali l’uno all’altro.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decentralizzato raccoglie ogni singola transazione: tuttavia, per poter essere considerate valide, queste devono essere prima approvate e organizzate in blocchi.</a:t>
            </a:r>
          </a:p>
          <a:p>
            <a:br>
              <a:rPr lang="it-IT" sz="2400"/>
            </a:b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339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responsabilità ricade su speciali nodi chiamati </a:t>
            </a:r>
            <a:r>
              <a:rPr lang="it-IT" sz="2400" b="1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l’intero processo viene invece definito </a:t>
            </a:r>
            <a:r>
              <a:rPr lang="it-IT" sz="2400" b="1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base di questo sistema troviamo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 problemi matematici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necessità di dimostrare semplicemente la soluzione.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velocità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sistema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dipendono dalla difficoltà dei problemi. Ma i problemi non dovrebbero essere eccessivamente complessi, poiché in tal caso 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generazione di nuovi blocchi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richiederebbe troppo tempo, le transazioni non verrebbero elaborate ed il flusso della rete si bloccherebbe. Se il problema non ha un tempo di risoluzione ben definito, generare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sarebbe praticamente impossibile.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402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contrario, se il problema fosse troppo semplice, la rete diverrebbe estremamente vulnerabile ad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esterni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la soluzione deve poter essere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estrema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semplicità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ogni macchina, in quanto non tutti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potrebbero essere capaci di appurare che i calcoli siano stati eseguiti correttamente. In tal caso questi nodi dovrebbero far affidamento su altri utenti, violando uno dei principi fondamentali della Blockchain: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risolvono il problema, danno vita ad un nuovo blocco e confermano tutte le transazioni al suo interno.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995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problema dipende dal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 di utent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i, dalla potenza di calcolo disponibile e dal carico della rete.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ogni blocco contiene la hash del blocco precedente, incrementando la sicurezza ed impedendo ogni sorta di violazione informatica.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  <p:pic>
        <p:nvPicPr>
          <p:cNvPr id="4" name="Immagine 3" descr="Immagine che contiene testo, lavagna&#10;&#10;Descrizione generata automaticamente">
            <a:extLst>
              <a:ext uri="{FF2B5EF4-FFF2-40B4-BE49-F238E27FC236}">
                <a16:creationId xmlns:a16="http://schemas.microsoft.com/office/drawing/2014/main" id="{E7A53C78-E31A-086F-3EB4-670FF8B6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5" y="3429000"/>
            <a:ext cx="7385538" cy="28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8" y="1232694"/>
            <a:ext cx="1126966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riesce a risolvere il problema, il nuovo blocco viene creato e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piazzate al suo interno.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Proof-of-Work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alla base di parecchie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più popolare applicazione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è stata questa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gettare le basi per tale tipologia di consenso.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problema viene definito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Hashcash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l’algoritmo cambia la propria difficoltà in maniera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dinamica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seconda della potenza di calcolo disponibile nella rete. Il tempo di creazione di un blocco è di circa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minuti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Anche altre valute basate sul Bitcoin, come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utilizzano un simile sistema.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8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altro importante progetto basato sulla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poiché nel mondo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circa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dei progetti si basano su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possibile affermare che la maggior parte delle applicazioni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sfruttano il modello di consenso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principali vantaggi offerti da un sistema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un’ottima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difesa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 gli attacchi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 (Denial of Service)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l’impatto marginale delle quote nel mining.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Difesa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 gli attacchi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impone parecchi limiti alle azioni che è possibile intraprendere sulla rete, ed un attacco efficiente richiederebbe moltissimo tempo ed una potenza di calcolo incredibile.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Nonostante quindi gli attacchi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in teoria possibili, in pratica i risultati sarebbero deludenti ed i costi estremamente elevati.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41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406862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Mining: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Non importa quanto sia alta la percentuale delle quote nel proprio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portafoglio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 un sistema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l’unica cosa che conta è la potenza di calcolo utilizzata per risolvere i problemi matematici e generare nuovi blocchi. Chi possiede grosse quantità di denaro, quindi, non ha maggiore controllo sulla rete.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  <p:pic>
        <p:nvPicPr>
          <p:cNvPr id="4" name="Immagine 3" descr="Immagine che contiene diagramma, schematico&#10;&#10;Descrizione generata automaticamente">
            <a:extLst>
              <a:ext uri="{FF2B5EF4-FFF2-40B4-BE49-F238E27FC236}">
                <a16:creationId xmlns:a16="http://schemas.microsoft.com/office/drawing/2014/main" id="{549C82BE-FA2E-71B2-1D71-91C29FDE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2" y="2087281"/>
            <a:ext cx="6289822" cy="35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8" y="1232694"/>
            <a:ext cx="7979447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principali svantaggi di un sistema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invece i costi elevati, la totale inutilità dei calcoli e il rischio di attacchi sono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 elevati: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Il processo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richiede macchine altamente specializzate, capaci di risolvere in tempi brevi algoritmi estremamente complessi.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 dispositivi non sono solo estremamente costosi, ma consumano anche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enormi quantità di energia elettrica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incrementando ulteriormente i prezzi. Si tratta di una pericolosa minaccia alla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solo una piccola fetta dell’utenza può permettersi questo genere di investimenti. Diamo ad esempio un’occhiata al seguente grafico sul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br>
              <a:rPr lang="it-IT" sz="2400">
                <a:solidFill>
                  <a:schemeClr val="tx1"/>
                </a:solidFill>
              </a:rPr>
            </a:b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1D9908-5774-356A-4450-3F270B15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858" y="2459722"/>
            <a:ext cx="3576236" cy="23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8" y="1232694"/>
            <a:ext cx="10961798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Inutilità dei calcoli:</a:t>
            </a:r>
            <a:r>
              <a:rPr lang="it-IT" sz="24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it-IT" sz="2400" b="1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consumano moltissimo tempo ed energie per generare nuovi blocchi, </a:t>
            </a:r>
            <a:r>
              <a:rPr lang="it-IT" sz="2400" b="1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eseguendo</a:t>
            </a:r>
            <a:r>
              <a:rPr lang="it-IT" sz="24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calcoli</a:t>
            </a:r>
            <a:r>
              <a:rPr lang="it-IT" sz="24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fine a se stessi, non applicabili a nessun altro settore. I problemi garantiscono quindi la sicurezza della rete, ma non possono essere utilizzati in campo </a:t>
            </a:r>
            <a:r>
              <a:rPr lang="it-IT" sz="2400" b="1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economico o scientifico</a:t>
            </a:r>
            <a:r>
              <a:rPr lang="it-IT" sz="24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b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attacco 51%, o attacco di maggioranza,</a:t>
            </a:r>
            <a:r>
              <a:rPr lang="it-IT" sz="240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s’intende il caso in cui un singolo utente o un gruppo di individui riesca a controllare la </a:t>
            </a:r>
            <a:r>
              <a:rPr lang="it-IT" sz="2400" b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 parte della potenza di mining</a:t>
            </a:r>
            <a:r>
              <a:rPr lang="it-IT" sz="240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rete.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C1A992-34CC-6B0D-2825-302E5DA1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93" y="3960594"/>
            <a:ext cx="7393114" cy="28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4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10850679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questo caso 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aggressori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ottengono una tale influenza nella rete da poter controllare l’esito degli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avvengono al suo interno.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Potrebbero ad esempio monopolizzare la generazione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nuovi 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ostacolando gli altri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impedendo loro di ricevere le ricompense. Oppure potrebbero addirittura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annullare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transazioni.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Supponiamo che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inviato dei fondi 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Bob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utilizzando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Alice controlla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51%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rete, mentre Bob ovviamente no: la transazione viene effettivamente piazzata all’interno del blocco, ma la prima non acconsente al trasferimento di denaro. In tal caso viene generata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'fork'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 catena.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C90B38B-8B2C-75F0-8445-2E4B0EAB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82" y="4840005"/>
            <a:ext cx="3208871" cy="18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di 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 meccanismo che permette a utenti o dispositivi di coordinarsi in un contesto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 garantire che tutti gli agenti nel sistema possano concordare su una singola fonte di verità, anche se alcuni agenti falliscono.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14151A"/>
                </a:solidFill>
                <a:effectLst/>
                <a:latin typeface="Binance Plex"/>
              </a:rPr>
              <a:t>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 altre parole, il sistema deve essere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fault-tolerant.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044EE1-6CBC-68C2-0B90-5EA0E937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49" y="2572822"/>
            <a:ext cx="3585326" cy="28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10850679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questo caso 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aggressori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ottengono una tale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nella rete da poter controllare l’esito degli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avvengono al suo interno. Successivamente i miner si uniscono ad uno dei due rami appena generati. In quanto Alice possiede la maggior parte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potenza computazionale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rete, la sua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conterrà sempre più blocchi dell’altra.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6ADC87-3992-A79A-33CE-263F318D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89" y="3242350"/>
            <a:ext cx="8237620" cy="32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10850679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ramo più lungo rimane, mentre quello più corto viene scartato. Quindi la transazione tra Alice e Bob è come se non fosse mai avvenuta, e quest’ultimo non riceverà mai i propri soldi.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499D8C-797C-818C-5B09-EB0E059C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71" y="2633557"/>
            <a:ext cx="9820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5795795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Fortunatamente un attacco 51% non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nulla redditizio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Servirebbe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potenza di calcolo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incredibile per poter controllare l’intera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una volta che la notizia raggiunge il resto degli utenti, la rete viene considerata compromessa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prontamente abbandonata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porterebbe inevitabilmente ad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diminuzione del valore della 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di conseguenza dei fondi in possesso degli esecutori dell’attacco.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2D0E692-5EDD-476D-D0BD-199A1C66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62" y="1534192"/>
            <a:ext cx="5795795" cy="42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65" y="1366258"/>
            <a:ext cx="10602930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sostanza,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"attacco al 51%"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verifica quando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singolo 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gruppo di 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prende il controllo della maggioranza di una blockchain basata sulla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spende due volte alcune delle sue monete. 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attacco al 51%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probabilmente il problema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temuto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nell'intero settore delle blockchain.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attacco al 51%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miner o un gruppo di miner guadagna o acquista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abbastanza potenza di hash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prendere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 al 51%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più di una rete blockchain e spendere due volte le stesse criptovalute. 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Finora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nessun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attacco al 51% ha avuto successo sulla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 di 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è successo in reti di altcoin con molto meno hashpower e con una sicurezza più scarsa.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8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22B210-1466-C4E8-AD81-696A0B3E32CF}"/>
              </a:ext>
            </a:extLst>
          </p:cNvPr>
          <p:cNvSpPr txBox="1"/>
          <p:nvPr/>
        </p:nvSpPr>
        <p:spPr>
          <a:xfrm>
            <a:off x="825119" y="155559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https://academy.binance.com/it/articles/what-is-a-blockchain-consensus-algorithm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F42863-47C7-4217-8290-1943E1F79E31}"/>
              </a:ext>
            </a:extLst>
          </p:cNvPr>
          <p:cNvSpPr txBox="1"/>
          <p:nvPr/>
        </p:nvSpPr>
        <p:spPr>
          <a:xfrm>
            <a:off x="825119" y="239287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https://it.cointelegraph.com/explained/proof-of-work-explained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9F6E9B-2AE7-841C-46D3-2DB7E93B1705}"/>
              </a:ext>
            </a:extLst>
          </p:cNvPr>
          <p:cNvSpPr txBox="1"/>
          <p:nvPr/>
        </p:nvSpPr>
        <p:spPr>
          <a:xfrm>
            <a:off x="825119" y="30596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https://www.edureka.co/blog/blockchain-mining/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CE7D4F-45D7-51EF-3E5D-73C6846025E3}"/>
              </a:ext>
            </a:extLst>
          </p:cNvPr>
          <p:cNvSpPr txBox="1"/>
          <p:nvPr/>
        </p:nvSpPr>
        <p:spPr>
          <a:xfrm>
            <a:off x="825751" y="3553109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https://www.bitpanda.com/academy/it/lezioni/cos-e-un-attacco-al-51-e-come-si-previene/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centralizzata, una singola entità ha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potere sul 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gran parte dei casi, possono apportare modifiche come vogliono – non esiste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complesso 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governance per raggiungere il consenso tra diversi amministratori.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decentralizzata, invece, è tutta un'altra storia. Supponiamo di avere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 come facciamo a raggiungere un accordo su quali voci debbano essere aggiunte?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FB4ACE-942E-986C-A09C-E00B26A9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33" y="3092474"/>
            <a:ext cx="3129769" cy="19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Superare questa sfida in un ambiente in cui sconosciuti non si fidano gli uni degli altri è stato forse lo sviluppo più cruciale per aprire la strada alle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 come gli algoritmi di consenso sono vitali per il funzionamento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 descr="Immagine che contiene testo, lavagna, nero&#10;&#10;Descrizione generata automaticamente">
            <a:extLst>
              <a:ext uri="{FF2B5EF4-FFF2-40B4-BE49-F238E27FC236}">
                <a16:creationId xmlns:a16="http://schemas.microsoft.com/office/drawing/2014/main" id="{27E09A2C-1221-9783-FB77-55431830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438" y="2824748"/>
            <a:ext cx="3450111" cy="22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vengono registrati in un database – la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fondamentale che tutti (o, più precisamente, tutti i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mantengano una copia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Altrimenti, finiremmo presto con informazioni contrastanti, compromettendo totalmente lo scopo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pubblica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garantisce che gli utenti non possono spendere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altri, ma deve comunque esserci una singola fonte di verità su cui i partecipanti al network si basano, per riuscire a determinare se i fondi sono già stati spesi.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e criptovalute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9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6073" y="1630149"/>
            <a:ext cx="785395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prima cosa, chiediamo agli utenti che vogliono aggiungere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(chiamiamoli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di fornire una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qualche sorta di valore che il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deve mettere in gioco, con l'obiettivo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dissuaderlo dall'agire in modo disonesto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Se imbroglia, perderà la sua posta in gioco.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includono potenza computazionale,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persino reputazione. 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 degli Algoritmi di consenso</a:t>
            </a:r>
            <a:endParaRPr lang="it-IT" dirty="0"/>
          </a:p>
        </p:txBody>
      </p:sp>
      <p:pic>
        <p:nvPicPr>
          <p:cNvPr id="4" name="Immagine 3" descr="Immagine che contiene elettronica, circuito&#10;&#10;Descrizione generata automaticamente">
            <a:extLst>
              <a:ext uri="{FF2B5EF4-FFF2-40B4-BE49-F238E27FC236}">
                <a16:creationId xmlns:a16="http://schemas.microsoft.com/office/drawing/2014/main" id="{4BBD8D35-3FCF-1FCB-8BC0-F8FE569A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9" y="295491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843" y="1406166"/>
            <a:ext cx="1100511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Perché 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dovrebbero rischiare le proprie risorse? Beh, c'è anche una ricompensa in palio. Questa consiste solitamente 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ed è composta dalle commissioni pagate da altri utenti, unità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appena generate o entrambi.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 degli Algoritmi di consenso</a:t>
            </a:r>
            <a:endParaRPr lang="it-IT" dirty="0"/>
          </a:p>
        </p:txBody>
      </p:sp>
      <p:pic>
        <p:nvPicPr>
          <p:cNvPr id="5" name="Immagine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494E9DE6-B00C-99E2-6B6C-68303632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42" y="3724454"/>
            <a:ext cx="4219639" cy="23735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DF5435-BE14-7EB4-A07E-139D3CA23AB3}"/>
              </a:ext>
            </a:extLst>
          </p:cNvPr>
          <p:cNvSpPr txBox="1"/>
          <p:nvPr/>
        </p:nvSpPr>
        <p:spPr>
          <a:xfrm>
            <a:off x="877221" y="3429000"/>
            <a:ext cx="59836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L'ultimo elemento di cui abbiamo bisogno è la 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Dobbiamo essere in grado di scoprire quando qualcuno sta imbrogliando. Idealmente, dovrebbe essere costoso produrre 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è un dispendio economico per chiunque verificarli. Ciò garantisce che 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tenuti sotto controllo dagli utenti regolari.</a:t>
            </a:r>
          </a:p>
        </p:txBody>
      </p:sp>
    </p:spTree>
    <p:extLst>
      <p:ext uri="{BB962C8B-B14F-4D97-AF65-F5344CB8AC3E}">
        <p14:creationId xmlns:p14="http://schemas.microsoft.com/office/powerpoint/2010/main" val="62062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819" y="1406166"/>
            <a:ext cx="552391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il padrino degli algoritmi di consenso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E' stato implementato per la prima volta in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concetto è in circolazione da ben prima. Nella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(denominati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elaborano tramite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che vogliono aggiungere fino a quando non producono una soluzione specifica.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Algoritmi di consenso</a:t>
            </a:r>
            <a:endParaRPr lang="it-IT" dirty="0"/>
          </a:p>
        </p:txBody>
      </p:sp>
      <p:pic>
        <p:nvPicPr>
          <p:cNvPr id="4" name="Immagine 3" descr="Immagine che contiene testo, contenitore, cestino&#10;&#10;Descrizione generata automaticamente">
            <a:extLst>
              <a:ext uri="{FF2B5EF4-FFF2-40B4-BE49-F238E27FC236}">
                <a16:creationId xmlns:a16="http://schemas.microsoft.com/office/drawing/2014/main" id="{43CFC3F0-8C7E-FF01-C291-EA4F72DA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82" y="2127855"/>
            <a:ext cx="4942849" cy="29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818" y="1406166"/>
            <a:ext cx="501747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una stringa apparentemente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casuale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lettere e numeri generata dall'elaborazione di dati attraverso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 di hash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Tuttavia, elaborando gli stessi dati nella stessa funzione, si otterrà lo stesso output. Cambiando anche un solo dettaglio, però, porterà 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completamente differente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Algoritmi di consenso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C005BA0-6AD9-EA7F-86E8-3F5EE91F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54" y="2435688"/>
            <a:ext cx="5017477" cy="26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88261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purl.org/dc/elements/1.1/"/>
    <ds:schemaRef ds:uri="679261c3-551f-4e86-913f-177e0e529669"/>
    <ds:schemaRef ds:uri="459159c4-d20a-4ff3-9b11-fbd127bd52e5"/>
    <ds:schemaRef ds:uri="http://schemas.microsoft.com/office/infopath/2007/PartnerControls"/>
    <ds:schemaRef ds:uri="c58f2efd-82a8-4ecf-b395-8c25e928921d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19057</TotalTime>
  <Words>1979</Words>
  <Application>Microsoft Office PowerPoint</Application>
  <PresentationFormat>Widescreen</PresentationFormat>
  <Paragraphs>113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Binance Plex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Algoritmi di consenso distribuito</vt:lpstr>
      <vt:lpstr>Algoritmi di consenso distribuito </vt:lpstr>
      <vt:lpstr>Algoritmi di consenso distribuito </vt:lpstr>
      <vt:lpstr>Algoritmi di consenso distribuito </vt:lpstr>
      <vt:lpstr>Algoritmi di consenso e criptovalute</vt:lpstr>
      <vt:lpstr>Funzionamento degli Algoritmi di consenso</vt:lpstr>
      <vt:lpstr>Funzionamento degli Algoritmi di consenso</vt:lpstr>
      <vt:lpstr>Tipi di Algoritmi di consenso</vt:lpstr>
      <vt:lpstr>Tipi di Algoritmi di consenso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Attacchi 51% </vt:lpstr>
      <vt:lpstr>Attacchi 51% </vt:lpstr>
      <vt:lpstr>Attacchi 51% </vt:lpstr>
      <vt:lpstr>Attacchi 51% </vt:lpstr>
      <vt:lpstr>Attacchi 51% </vt:lpstr>
      <vt:lpstr>Attacchi 51%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570</cp:revision>
  <dcterms:created xsi:type="dcterms:W3CDTF">2020-06-26T06:32:12Z</dcterms:created>
  <dcterms:modified xsi:type="dcterms:W3CDTF">2023-04-22T10:52:22Z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