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18"/>
  </p:notesMasterIdLst>
  <p:sldIdLst>
    <p:sldId id="256" r:id="rId6"/>
    <p:sldId id="365" r:id="rId7"/>
    <p:sldId id="366" r:id="rId8"/>
    <p:sldId id="367" r:id="rId9"/>
    <p:sldId id="368" r:id="rId10"/>
    <p:sldId id="369" r:id="rId11"/>
    <p:sldId id="370" r:id="rId12"/>
    <p:sldId id="371" r:id="rId13"/>
    <p:sldId id="372" r:id="rId14"/>
    <p:sldId id="373" r:id="rId15"/>
    <p:sldId id="374" r:id="rId16"/>
    <p:sldId id="343" r:id="rId17"/>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pos="7401">
          <p15:clr>
            <a:srgbClr val="A4A3A4"/>
          </p15:clr>
        </p15:guide>
        <p15:guide id="2" orient="horz" pos="4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2A"/>
    <a:srgbClr val="7B7C7E"/>
    <a:srgbClr val="932338"/>
    <a:srgbClr val="636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5" autoAdjust="0"/>
    <p:restoredTop sz="96265" autoAdjust="0"/>
  </p:normalViewPr>
  <p:slideViewPr>
    <p:cSldViewPr snapToGrid="0" showGuides="1">
      <p:cViewPr varScale="1">
        <p:scale>
          <a:sx n="62" d="100"/>
          <a:sy n="62" d="100"/>
        </p:scale>
        <p:origin x="828" y="56"/>
      </p:cViewPr>
      <p:guideLst>
        <p:guide pos="7401"/>
        <p:guide orient="horz" pos="4178"/>
      </p:guideLst>
    </p:cSldViewPr>
  </p:slideViewPr>
  <p:outlineViewPr>
    <p:cViewPr>
      <p:scale>
        <a:sx n="33" d="100"/>
        <a:sy n="33" d="100"/>
      </p:scale>
      <p:origin x="0" y="0"/>
    </p:cViewPr>
  </p:outlineViewPr>
  <p:notesTextViewPr>
    <p:cViewPr>
      <p:scale>
        <a:sx n="1" d="1"/>
        <a:sy n="1" d="1"/>
      </p:scale>
      <p:origin x="0" y="0"/>
    </p:cViewPr>
  </p:notesTextViewPr>
  <p:gridSpacing cx="54000" cy="540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5F835E2-227D-43BA-B3A5-E9E433264387}" type="datetimeFigureOut">
              <a:rPr lang="en-US"/>
              <a:pPr>
                <a:defRPr/>
              </a:pPr>
              <a:t>4/22/2023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F5F5882C-B867-4FE7-97C9-87FBF93DC802}"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dice o elenco punta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81153"/>
          </a:xfrm>
        </p:spPr>
        <p:txBody>
          <a:bodyPr lIns="0" tIns="0" rIns="0" bIns="0">
            <a:noAutofit/>
          </a:bodyPr>
          <a:lstStyle>
            <a:lvl1pPr marL="285750" indent="-285750">
              <a:spcAft>
                <a:spcPts val="1800"/>
              </a:spcAft>
              <a:buSzPct val="120000"/>
              <a:buFont typeface="Courier New" panose="02070309020205020404" pitchFamily="49" charset="0"/>
              <a:buChar char="o"/>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9"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
        <p:nvSpPr>
          <p:cNvPr id="8" name="Footer Placeholder 4">
            <a:extLst>
              <a:ext uri="{FF2B5EF4-FFF2-40B4-BE49-F238E27FC236}">
                <a16:creationId xmlns:a16="http://schemas.microsoft.com/office/drawing/2014/main" id="{C2053620-96AC-EF47-823B-D2E90BBCE586}"/>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0" name="Slide Number Placeholder 5">
            <a:extLst>
              <a:ext uri="{FF2B5EF4-FFF2-40B4-BE49-F238E27FC236}">
                <a16:creationId xmlns:a16="http://schemas.microsoft.com/office/drawing/2014/main" id="{FF4E3F12-6C4D-C642-90EC-9F9AE3161A4F}"/>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Rectangle 8">
            <a:extLst>
              <a:ext uri="{FF2B5EF4-FFF2-40B4-BE49-F238E27FC236}">
                <a16:creationId xmlns:a16="http://schemas.microsoft.com/office/drawing/2014/main" id="{6BE73488-10D2-46C5-8886-B5262B4036E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0">
            <a:extLst>
              <a:ext uri="{FF2B5EF4-FFF2-40B4-BE49-F238E27FC236}">
                <a16:creationId xmlns:a16="http://schemas.microsoft.com/office/drawing/2014/main" id="{9DFCC48B-BCC3-4AAB-8EE4-592BE912D5A8}"/>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02EE5703-F2FA-4A41-8927-030A564B0F80}"/>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9054892"/>
      </p:ext>
    </p:extLst>
  </p:cSld>
  <p:clrMapOvr>
    <a:masterClrMapping/>
  </p:clrMapOvr>
  <p:extLst>
    <p:ext uri="{DCECCB84-F9BA-43D5-87BE-67443E8EF086}">
      <p15:sldGuideLst xmlns:p15="http://schemas.microsoft.com/office/powerpoint/2012/main">
        <p15:guide id="1" orient="horz" pos="4178"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dascalia+grafico o tavola gran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83042" cy="662557"/>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Content Placeholder 3"/>
          <p:cNvSpPr>
            <a:spLocks noGrp="1"/>
          </p:cNvSpPr>
          <p:nvPr>
            <p:ph sz="half" idx="2"/>
          </p:nvPr>
        </p:nvSpPr>
        <p:spPr>
          <a:xfrm>
            <a:off x="463786" y="2319687"/>
            <a:ext cx="11283042" cy="3630263"/>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4" name="Footer Placeholder 4">
            <a:extLst>
              <a:ext uri="{FF2B5EF4-FFF2-40B4-BE49-F238E27FC236}">
                <a16:creationId xmlns:a16="http://schemas.microsoft.com/office/drawing/2014/main" id="{A4B33C25-F53C-40FF-87FE-5A1021509E50}"/>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7" name="Rectangle 8">
            <a:extLst>
              <a:ext uri="{FF2B5EF4-FFF2-40B4-BE49-F238E27FC236}">
                <a16:creationId xmlns:a16="http://schemas.microsoft.com/office/drawing/2014/main" id="{96897485-CF07-4D6A-ABB8-A29D7DC5710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0">
            <a:extLst>
              <a:ext uri="{FF2B5EF4-FFF2-40B4-BE49-F238E27FC236}">
                <a16:creationId xmlns:a16="http://schemas.microsoft.com/office/drawing/2014/main" id="{BC91E05A-8494-49B6-B257-61F68DA8B315}"/>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9">
            <a:extLst>
              <a:ext uri="{FF2B5EF4-FFF2-40B4-BE49-F238E27FC236}">
                <a16:creationId xmlns:a16="http://schemas.microsoft.com/office/drawing/2014/main" id="{422199A7-2A62-43D5-872A-CD0B9A3D6E61}"/>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0" name="Slide Number Placeholder 5">
            <a:extLst>
              <a:ext uri="{FF2B5EF4-FFF2-40B4-BE49-F238E27FC236}">
                <a16:creationId xmlns:a16="http://schemas.microsoft.com/office/drawing/2014/main" id="{1B2ED1D9-25D5-4BB7-87C2-D519D9336366}"/>
              </a:ext>
            </a:extLst>
          </p:cNvPr>
          <p:cNvSpPr>
            <a:spLocks noGrp="1"/>
          </p:cNvSpPr>
          <p:nvPr>
            <p:ph type="sldNum" sz="quarter" idx="14"/>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69949798"/>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48324380-A91B-40DB-8B06-87F1716A8EF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9" name="Slide Number Placeholder 5">
            <a:extLst>
              <a:ext uri="{FF2B5EF4-FFF2-40B4-BE49-F238E27FC236}">
                <a16:creationId xmlns:a16="http://schemas.microsoft.com/office/drawing/2014/main" id="{9376CEDB-6160-4575-AAD8-45EA5C0ED54C}"/>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29422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dirty="0"/>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Tree>
    <p:extLst>
      <p:ext uri="{BB962C8B-B14F-4D97-AF65-F5344CB8AC3E}">
        <p14:creationId xmlns:p14="http://schemas.microsoft.com/office/powerpoint/2010/main" val="355364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sto 1 colonn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72526"/>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2" name="Title Placeholder 1">
            <a:extLst>
              <a:ext uri="{FF2B5EF4-FFF2-40B4-BE49-F238E27FC236}">
                <a16:creationId xmlns:a16="http://schemas.microsoft.com/office/drawing/2014/main" id="{86F2967F-3AC1-482F-9FA1-FB5058EEC437}"/>
              </a:ext>
            </a:extLst>
          </p:cNvPr>
          <p:cNvSpPr>
            <a:spLocks noGrp="1"/>
          </p:cNvSpPr>
          <p:nvPr>
            <p:ph type="title"/>
          </p:nvPr>
        </p:nvSpPr>
        <p:spPr>
          <a:xfrm>
            <a:off x="468895" y="503475"/>
            <a:ext cx="11269308" cy="384721"/>
          </a:xfrm>
          <a:prstGeom prst="rect">
            <a:avLst/>
          </a:prstGeom>
        </p:spPr>
        <p:txBody>
          <a:bodyPr lIns="0" tIns="0" rIns="0" bIns="0" rtlCol="0">
            <a:spAutoFit/>
          </a:bodyPr>
          <a:lstStyle>
            <a:lvl1pPr>
              <a:lnSpc>
                <a:spcPts val="3000"/>
              </a:lnSpc>
              <a:defRPr sz="2800" cap="none"/>
            </a:lvl1pPr>
          </a:lstStyle>
          <a:p>
            <a:r>
              <a:rPr lang="it-IT" dirty="0"/>
              <a:t>Fare clic per modificare lo stile del titolo dello schema</a:t>
            </a:r>
            <a:endParaRPr lang="en-US" dirty="0"/>
          </a:p>
        </p:txBody>
      </p:sp>
      <p:sp>
        <p:nvSpPr>
          <p:cNvPr id="13" name="Rectangle 8">
            <a:extLst>
              <a:ext uri="{FF2B5EF4-FFF2-40B4-BE49-F238E27FC236}">
                <a16:creationId xmlns:a16="http://schemas.microsoft.com/office/drawing/2014/main" id="{BB147208-B303-4867-B415-427BFDB712A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3AC1916D-DE81-4DEB-837D-9B1EBBEBAB9E}"/>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EA5C2815-3F5D-4F03-A9B8-AD61D140AB8F}"/>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3DB52600-6114-4FF8-A64F-1419078C066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C98E623A-5D96-4DDD-91E6-E567C5082EFA}"/>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165202861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sto 2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76765" cy="4472526"/>
          </a:xfrm>
        </p:spPr>
        <p:txBody>
          <a:bodyPr lIns="0" tIns="0" rIns="0" bIns="0" numCol="2" spcCol="54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85F80FCE-DB62-4AE9-8E37-C5ECE83CEA2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5337BA55-D4F4-482D-9902-A7DF343CF4BD}"/>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1E77F523-A47D-4ED1-A730-DF546267408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BC87520E-C40B-4CBE-A2FA-D2587AA9999C}"/>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98ED1510-B77E-4E58-8FB2-F06301CA45C2}"/>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527588422"/>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sto 3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7" y="1557337"/>
            <a:ext cx="11269308" cy="4392613"/>
          </a:xfrm>
        </p:spPr>
        <p:txBody>
          <a:bodyPr lIns="0" tIns="0" rIns="0" bIns="0" numCol="3" spcCol="432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A97EA33F-8FE6-43F7-B87B-F8A75881DC82}"/>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4457ED34-8FD7-4334-B58D-DE5268F487B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E95361B-2753-4630-8435-D8D6DFA2E2B3}"/>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2EA2B975-3B1B-40A2-9512-420987E4167F}"/>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2FD83117-18D4-4F50-B150-B24C3ADCCAF6}"/>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092070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grafico piccol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7519" y="1557338"/>
            <a:ext cx="7305513"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Text Placeholder 3">
            <a:extLst>
              <a:ext uri="{FF2B5EF4-FFF2-40B4-BE49-F238E27FC236}">
                <a16:creationId xmlns:a16="http://schemas.microsoft.com/office/drawing/2014/main" id="{8FE997AC-2DEF-4982-9219-0DE8E80C2C1D}"/>
              </a:ext>
            </a:extLst>
          </p:cNvPr>
          <p:cNvSpPr>
            <a:spLocks noGrp="1"/>
          </p:cNvSpPr>
          <p:nvPr>
            <p:ph type="body" sz="half" idx="11" hasCustomPrompt="1"/>
          </p:nvPr>
        </p:nvSpPr>
        <p:spPr>
          <a:xfrm>
            <a:off x="8162224" y="1696688"/>
            <a:ext cx="3492000" cy="457200"/>
          </a:xfrm>
        </p:spPr>
        <p:txBody>
          <a:bodyPr lIns="0" tIns="0" rIns="0" bIns="0">
            <a:no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18" name="Rectangle 8">
            <a:extLst>
              <a:ext uri="{FF2B5EF4-FFF2-40B4-BE49-F238E27FC236}">
                <a16:creationId xmlns:a16="http://schemas.microsoft.com/office/drawing/2014/main" id="{BFF0EAD9-FB2A-4B10-AC7E-2867676F5114}"/>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0">
            <a:extLst>
              <a:ext uri="{FF2B5EF4-FFF2-40B4-BE49-F238E27FC236}">
                <a16:creationId xmlns:a16="http://schemas.microsoft.com/office/drawing/2014/main" id="{4DE85F56-C820-4265-A4F2-F29B8154D70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9">
            <a:extLst>
              <a:ext uri="{FF2B5EF4-FFF2-40B4-BE49-F238E27FC236}">
                <a16:creationId xmlns:a16="http://schemas.microsoft.com/office/drawing/2014/main" id="{6D6C4BEC-89CF-43B7-9CD5-49EE71B2792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2" name="Footer Placeholder 4">
            <a:extLst>
              <a:ext uri="{FF2B5EF4-FFF2-40B4-BE49-F238E27FC236}">
                <a16:creationId xmlns:a16="http://schemas.microsoft.com/office/drawing/2014/main" id="{C1DD249C-FFFA-4674-9CB5-ABEFDF50413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48756CF5-11CA-40E9-BF7A-4F15C16E34DC}"/>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952171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sto piccolo+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25132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8895" y="1557338"/>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436695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436694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6C03E07E-3B47-479C-ADF1-A58628B5A275}"/>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744056969"/>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co + colonna libera a destra">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7307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8207439" y="1560749"/>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58870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58869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3" name="Slide Number Placeholder 5">
            <a:extLst>
              <a:ext uri="{FF2B5EF4-FFF2-40B4-BE49-F238E27FC236}">
                <a16:creationId xmlns:a16="http://schemas.microsoft.com/office/drawing/2014/main" id="{FB3668A3-50F9-4865-BCB1-15BD808B594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22"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375704632"/>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tà testo+metà 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3786" y="1557338"/>
            <a:ext cx="5472000"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BE1843A-CB5F-4920-B032-23C22AAE931F}"/>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1" name="Content Placeholder 3">
            <a:extLst>
              <a:ext uri="{FF2B5EF4-FFF2-40B4-BE49-F238E27FC236}">
                <a16:creationId xmlns:a16="http://schemas.microsoft.com/office/drawing/2014/main" id="{22E57A97-B19C-4884-84CD-94CF8F6244FF}"/>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EBDED907-CBCE-4C48-8974-1732296AB56B}"/>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F1D4BD23-7064-4A1A-B3B8-22936DC971A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45DD4428-CB25-4CE0-B3BD-9E45A9B024CE}"/>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0A34ABB8-E594-41C5-B46B-F19275F5E598}"/>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EB9757BE-24B5-4D77-9B24-FA598161B26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690147616"/>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ue immagini affiancat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C2F57ACB-1A9A-42A2-B0B9-3C24FCCE916F}"/>
              </a:ext>
            </a:extLst>
          </p:cNvPr>
          <p:cNvSpPr/>
          <p:nvPr userDrawn="1"/>
        </p:nvSpPr>
        <p:spPr>
          <a:xfrm>
            <a:off x="471488" y="1571124"/>
            <a:ext cx="5472112" cy="4392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21" name="Text Placeholder 3">
            <a:extLst>
              <a:ext uri="{FF2B5EF4-FFF2-40B4-BE49-F238E27FC236}">
                <a16:creationId xmlns:a16="http://schemas.microsoft.com/office/drawing/2014/main" id="{A0C542E8-A419-4B8E-8AE4-1D0DC75ADF26}"/>
              </a:ext>
            </a:extLst>
          </p:cNvPr>
          <p:cNvSpPr>
            <a:spLocks noGrp="1"/>
          </p:cNvSpPr>
          <p:nvPr>
            <p:ph type="body" sz="half" idx="12" hasCustomPrompt="1"/>
          </p:nvPr>
        </p:nvSpPr>
        <p:spPr>
          <a:xfrm>
            <a:off x="562922" y="1691683"/>
            <a:ext cx="5304733" cy="387373"/>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2" name="Content Placeholder 3">
            <a:extLst>
              <a:ext uri="{FF2B5EF4-FFF2-40B4-BE49-F238E27FC236}">
                <a16:creationId xmlns:a16="http://schemas.microsoft.com/office/drawing/2014/main" id="{3F3446B5-6360-4947-B444-A1DBFD655274}"/>
              </a:ext>
            </a:extLst>
          </p:cNvPr>
          <p:cNvSpPr>
            <a:spLocks noGrp="1"/>
          </p:cNvSpPr>
          <p:nvPr>
            <p:ph sz="half" idx="13"/>
          </p:nvPr>
        </p:nvSpPr>
        <p:spPr>
          <a:xfrm>
            <a:off x="562922" y="2172243"/>
            <a:ext cx="5304733" cy="3668732"/>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20" name="Rectangle 8">
            <a:extLst>
              <a:ext uri="{FF2B5EF4-FFF2-40B4-BE49-F238E27FC236}">
                <a16:creationId xmlns:a16="http://schemas.microsoft.com/office/drawing/2014/main" id="{D17306DB-EF2B-46DB-BE4C-67BA4581EC8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0">
            <a:extLst>
              <a:ext uri="{FF2B5EF4-FFF2-40B4-BE49-F238E27FC236}">
                <a16:creationId xmlns:a16="http://schemas.microsoft.com/office/drawing/2014/main" id="{27663729-5A18-460D-BCC5-1C121255BEC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9">
            <a:extLst>
              <a:ext uri="{FF2B5EF4-FFF2-40B4-BE49-F238E27FC236}">
                <a16:creationId xmlns:a16="http://schemas.microsoft.com/office/drawing/2014/main" id="{88AE038F-3265-4340-AFAF-203DBF97366C}"/>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6" name="Footer Placeholder 4">
            <a:extLst>
              <a:ext uri="{FF2B5EF4-FFF2-40B4-BE49-F238E27FC236}">
                <a16:creationId xmlns:a16="http://schemas.microsoft.com/office/drawing/2014/main" id="{DDB77A0D-9AB4-48A1-82C5-A09A7D4F72D4}"/>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9" name="Slide Number Placeholder 5">
            <a:extLst>
              <a:ext uri="{FF2B5EF4-FFF2-40B4-BE49-F238E27FC236}">
                <a16:creationId xmlns:a16="http://schemas.microsoft.com/office/drawing/2014/main" id="{ABB3C7F1-D02D-4858-A51B-B1211EF06EF0}"/>
              </a:ext>
            </a:extLst>
          </p:cNvPr>
          <p:cNvSpPr>
            <a:spLocks noGrp="1"/>
          </p:cNvSpPr>
          <p:nvPr>
            <p:ph type="sldNum" sz="quarter" idx="14"/>
          </p:nvPr>
        </p:nvSpPr>
        <p:spPr>
          <a:xfrm>
            <a:off x="323469" y="6405108"/>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30" name="Rettangolo 29">
            <a:extLst>
              <a:ext uri="{FF2B5EF4-FFF2-40B4-BE49-F238E27FC236}">
                <a16:creationId xmlns:a16="http://schemas.microsoft.com/office/drawing/2014/main" id="{2E11952F-B65E-4BC4-A306-BA5F2E5E1051}"/>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1" name="Text Placeholder 3">
            <a:extLst>
              <a:ext uri="{FF2B5EF4-FFF2-40B4-BE49-F238E27FC236}">
                <a16:creationId xmlns:a16="http://schemas.microsoft.com/office/drawing/2014/main" id="{10FF5994-804D-479E-8547-F402AE8DD1DD}"/>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32" name="Content Placeholder 3">
            <a:extLst>
              <a:ext uri="{FF2B5EF4-FFF2-40B4-BE49-F238E27FC236}">
                <a16:creationId xmlns:a16="http://schemas.microsoft.com/office/drawing/2014/main" id="{4C0547B4-6D28-4C23-830C-984AB52D9776}"/>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7432050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0" y="939800"/>
            <a:ext cx="112045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it-IT" altLang="it-IT"/>
              <a:t>Fare clic per modificare lo stile del titolo dello schema</a:t>
            </a:r>
            <a:endParaRPr lang="en-US" altLang="it-IT"/>
          </a:p>
        </p:txBody>
      </p:sp>
      <p:sp>
        <p:nvSpPr>
          <p:cNvPr id="1027" name="Text Placeholder 2"/>
          <p:cNvSpPr>
            <a:spLocks noGrp="1"/>
          </p:cNvSpPr>
          <p:nvPr>
            <p:ph type="body" idx="1"/>
          </p:nvPr>
        </p:nvSpPr>
        <p:spPr bwMode="auto">
          <a:xfrm>
            <a:off x="508000" y="2103438"/>
            <a:ext cx="11204575"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20" r:id="rId7"/>
    <p:sldLayoutId id="2147483714" r:id="rId8"/>
    <p:sldLayoutId id="2147483716" r:id="rId9"/>
    <p:sldLayoutId id="2147483715" r:id="rId10"/>
    <p:sldLayoutId id="2147483717" r:id="rId11"/>
    <p:sldLayoutId id="2147483721" r:id="rId12"/>
  </p:sldLayoutIdLst>
  <p:hf hdr="0" dt="0"/>
  <p:txStyles>
    <p:titleStyle>
      <a:lvl1pPr algn="l" defTabSz="457200" rtl="0" fontAlgn="base">
        <a:spcBef>
          <a:spcPct val="0"/>
        </a:spcBef>
        <a:spcAft>
          <a:spcPct val="0"/>
        </a:spcAft>
        <a:defRPr sz="2400" b="1" kern="120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rtl="0" fontAlgn="t">
        <a:spcBef>
          <a:spcPct val="0"/>
        </a:spcBef>
        <a:spcAft>
          <a:spcPts val="1200"/>
        </a:spcAft>
        <a:buClr>
          <a:srgbClr val="CC2A2A"/>
        </a:buClr>
        <a:buSzPct val="100000"/>
        <a:defRPr kern="1200">
          <a:solidFill>
            <a:schemeClr val="tx2"/>
          </a:solidFill>
          <a:latin typeface="Arial" panose="020B0604020202020204" pitchFamily="34" charset="0"/>
          <a:ea typeface="+mn-ea"/>
          <a:cs typeface="Arial" panose="020B0604020202020204" pitchFamily="34" charset="0"/>
        </a:defRPr>
      </a:lvl1pPr>
      <a:lvl2pPr marL="323850" algn="l" defTabSz="457200" rtl="0" fontAlgn="base">
        <a:spcBef>
          <a:spcPct val="20000"/>
        </a:spcBef>
        <a:spcAft>
          <a:spcPts val="600"/>
        </a:spcAft>
        <a:buClr>
          <a:srgbClr val="CC2A2A"/>
        </a:buClr>
        <a:buSzPct val="100000"/>
        <a:defRPr sz="1600" kern="1200">
          <a:solidFill>
            <a:schemeClr val="tx2"/>
          </a:solidFill>
          <a:latin typeface="Arial" panose="020B0604020202020204" pitchFamily="34" charset="0"/>
          <a:ea typeface="+mn-ea"/>
          <a:cs typeface="Arial" panose="020B0604020202020204" pitchFamily="34" charset="0"/>
        </a:defRPr>
      </a:lvl2pPr>
      <a:lvl3pPr marL="628650" algn="l" defTabSz="457200" rtl="0" fontAlgn="base">
        <a:spcBef>
          <a:spcPct val="20000"/>
        </a:spcBef>
        <a:spcAft>
          <a:spcPts val="600"/>
        </a:spcAft>
        <a:buClr>
          <a:srgbClr val="CC2A2A"/>
        </a:buClr>
        <a:buSzPct val="100000"/>
        <a:defRPr sz="1400" kern="1200">
          <a:solidFill>
            <a:schemeClr val="tx2"/>
          </a:solidFill>
          <a:latin typeface="Arial" panose="020B0604020202020204" pitchFamily="34" charset="0"/>
          <a:ea typeface="+mn-ea"/>
          <a:cs typeface="Arial" panose="020B0604020202020204" pitchFamily="34" charset="0"/>
        </a:defRPr>
      </a:lvl3pPr>
      <a:lvl4pPr marL="1006475"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4pPr>
      <a:lvl5pPr marL="1366838"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rancesco.pugliese@istat.i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590101"/>
            <a:ext cx="9144000" cy="2387600"/>
          </a:xfrm>
        </p:spPr>
        <p:txBody>
          <a:bodyPr>
            <a:normAutofit/>
          </a:bodyPr>
          <a:lstStyle/>
          <a:p>
            <a:r>
              <a:rPr lang="it-IT" sz="6000">
                <a:solidFill>
                  <a:schemeClr val="tx1"/>
                </a:solidFill>
                <a:latin typeface="Tahoma" panose="020B0604030504040204" pitchFamily="34" charset="0"/>
                <a:ea typeface="Tahoma" panose="020B0604030504040204" pitchFamily="34" charset="0"/>
                <a:cs typeface="Tahoma" panose="020B0604030504040204" pitchFamily="34" charset="0"/>
              </a:rPr>
              <a:t>Analisi e progettazione del Software</a:t>
            </a:r>
            <a:endParaRPr lang="it-IT" dirty="0"/>
          </a:p>
        </p:txBody>
      </p:sp>
      <p:sp>
        <p:nvSpPr>
          <p:cNvPr id="3" name="Sottotitolo 2"/>
          <p:cNvSpPr>
            <a:spLocks noGrp="1"/>
          </p:cNvSpPr>
          <p:nvPr>
            <p:ph type="subTitle" idx="1"/>
          </p:nvPr>
        </p:nvSpPr>
        <p:spPr/>
        <p:txBody>
          <a:bodyPr>
            <a:normAutofit/>
          </a:bodyPr>
          <a:lstStyle/>
          <a:p>
            <a:r>
              <a:rPr lang="it-IT" i="1" dirty="0">
                <a:solidFill>
                  <a:srgbClr val="C00000"/>
                </a:solidFill>
              </a:rPr>
              <a:t>Francesco Pugliese, </a:t>
            </a:r>
            <a:r>
              <a:rPr lang="it-IT" i="1" dirty="0" err="1">
                <a:solidFill>
                  <a:srgbClr val="C00000"/>
                </a:solidFill>
              </a:rPr>
              <a:t>PhD</a:t>
            </a:r>
            <a:endParaRPr lang="it-IT" i="1" dirty="0">
              <a:solidFill>
                <a:srgbClr val="C00000"/>
              </a:solidFill>
            </a:endParaRPr>
          </a:p>
          <a:p>
            <a:r>
              <a:rPr lang="en-US" i="1" dirty="0">
                <a:solidFill>
                  <a:srgbClr val="C00000"/>
                </a:solidFill>
                <a:hlinkClick r:id="rId2"/>
              </a:rPr>
              <a:t>neural1977@gmail.com</a:t>
            </a:r>
            <a:endParaRPr lang="en-US" i="1" dirty="0">
              <a:solidFill>
                <a:srgbClr val="C00000"/>
              </a:solidFill>
            </a:endParaRPr>
          </a:p>
          <a:p>
            <a:endParaRPr lang="it-IT" dirty="0"/>
          </a:p>
        </p:txBody>
      </p:sp>
    </p:spTree>
    <p:extLst>
      <p:ext uri="{BB962C8B-B14F-4D97-AF65-F5344CB8AC3E}">
        <p14:creationId xmlns:p14="http://schemas.microsoft.com/office/powerpoint/2010/main" val="954513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825119" y="1523302"/>
            <a:ext cx="9639681" cy="4392612"/>
          </a:xfrm>
        </p:spPr>
        <p:txBody>
          <a:bodyPr/>
          <a:lstStyle/>
          <a:p>
            <a:pPr marL="342900" indent="-342900" algn="l" fontAlgn="base">
              <a:buFont typeface="Wingdings" panose="05000000000000000000" pitchFamily="2" charset="2"/>
              <a:buChar char="ü"/>
            </a:pP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Un buon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modello</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include almeno quattro viste: </a:t>
            </a:r>
          </a:p>
          <a:p>
            <a:pPr lvl="1" algn="just"/>
            <a:r>
              <a:rPr lang="it-IT" sz="2600" b="0">
                <a:solidFill>
                  <a:srgbClr val="202122"/>
                </a:solidFill>
                <a:latin typeface="Tahoma" panose="020B0604030504040204" pitchFamily="34" charset="0"/>
                <a:ea typeface="Tahoma" panose="020B0604030504040204" pitchFamily="34" charset="0"/>
                <a:cs typeface="Tahoma" panose="020B0604030504040204" pitchFamily="34" charset="0"/>
              </a:rPr>
              <a:t>– Vista di </a:t>
            </a:r>
            <a:r>
              <a:rPr lang="it-IT" sz="2600">
                <a:solidFill>
                  <a:srgbClr val="202122"/>
                </a:solidFill>
                <a:latin typeface="Tahoma" panose="020B0604030504040204" pitchFamily="34" charset="0"/>
                <a:ea typeface="Tahoma" panose="020B0604030504040204" pitchFamily="34" charset="0"/>
                <a:cs typeface="Tahoma" panose="020B0604030504040204" pitchFamily="34" charset="0"/>
              </a:rPr>
              <a:t>Contesto</a:t>
            </a:r>
            <a:r>
              <a:rPr lang="it-IT" sz="2600" b="0">
                <a:solidFill>
                  <a:srgbClr val="202122"/>
                </a:solidFill>
                <a:latin typeface="Tahoma" panose="020B0604030504040204" pitchFamily="34" charset="0"/>
                <a:ea typeface="Tahoma" panose="020B0604030504040204" pitchFamily="34" charset="0"/>
                <a:cs typeface="Tahoma" panose="020B0604030504040204" pitchFamily="34" charset="0"/>
              </a:rPr>
              <a:t> (dell’ambito di uso o scopo) </a:t>
            </a:r>
          </a:p>
          <a:p>
            <a:pPr lvl="1" algn="just"/>
            <a:r>
              <a:rPr lang="it-IT" sz="2600" b="0">
                <a:solidFill>
                  <a:srgbClr val="202122"/>
                </a:solidFill>
                <a:latin typeface="Tahoma" panose="020B0604030504040204" pitchFamily="34" charset="0"/>
                <a:ea typeface="Tahoma" panose="020B0604030504040204" pitchFamily="34" charset="0"/>
                <a:cs typeface="Tahoma" panose="020B0604030504040204" pitchFamily="34" charset="0"/>
              </a:rPr>
              <a:t>– Vista </a:t>
            </a:r>
            <a:r>
              <a:rPr lang="it-IT" sz="2600">
                <a:solidFill>
                  <a:srgbClr val="202122"/>
                </a:solidFill>
                <a:latin typeface="Tahoma" panose="020B0604030504040204" pitchFamily="34" charset="0"/>
                <a:ea typeface="Tahoma" panose="020B0604030504040204" pitchFamily="34" charset="0"/>
                <a:cs typeface="Tahoma" panose="020B0604030504040204" pitchFamily="34" charset="0"/>
              </a:rPr>
              <a:t>Funzionale</a:t>
            </a:r>
            <a:r>
              <a:rPr lang="it-IT" sz="2600" b="0">
                <a:solidFill>
                  <a:srgbClr val="202122"/>
                </a:solidFill>
                <a:latin typeface="Tahoma" panose="020B0604030504040204" pitchFamily="34" charset="0"/>
                <a:ea typeface="Tahoma" panose="020B0604030504040204" pitchFamily="34" charset="0"/>
                <a:cs typeface="Tahoma" panose="020B0604030504040204" pitchFamily="34" charset="0"/>
              </a:rPr>
              <a:t> (compiti in relazione allo scopo) </a:t>
            </a:r>
          </a:p>
          <a:p>
            <a:pPr lvl="1" algn="just"/>
            <a:r>
              <a:rPr lang="it-IT" sz="2600" b="0">
                <a:solidFill>
                  <a:srgbClr val="202122"/>
                </a:solidFill>
                <a:latin typeface="Tahoma" panose="020B0604030504040204" pitchFamily="34" charset="0"/>
                <a:ea typeface="Tahoma" panose="020B0604030504040204" pitchFamily="34" charset="0"/>
                <a:cs typeface="Tahoma" panose="020B0604030504040204" pitchFamily="34" charset="0"/>
              </a:rPr>
              <a:t>– Vista </a:t>
            </a:r>
            <a:r>
              <a:rPr lang="it-IT" sz="2600">
                <a:solidFill>
                  <a:srgbClr val="202122"/>
                </a:solidFill>
                <a:latin typeface="Tahoma" panose="020B0604030504040204" pitchFamily="34" charset="0"/>
                <a:ea typeface="Tahoma" panose="020B0604030504040204" pitchFamily="34" charset="0"/>
                <a:cs typeface="Tahoma" panose="020B0604030504040204" pitchFamily="34" charset="0"/>
              </a:rPr>
              <a:t>Strutturale</a:t>
            </a:r>
            <a:r>
              <a:rPr lang="it-IT" sz="2600" b="0">
                <a:solidFill>
                  <a:srgbClr val="202122"/>
                </a:solidFill>
                <a:latin typeface="Tahoma" panose="020B0604030504040204" pitchFamily="34" charset="0"/>
                <a:ea typeface="Tahoma" panose="020B0604030504040204" pitchFamily="34" charset="0"/>
                <a:cs typeface="Tahoma" panose="020B0604030504040204" pitchFamily="34" charset="0"/>
              </a:rPr>
              <a:t> (elementi e relazioni tra gli oggetti) </a:t>
            </a:r>
          </a:p>
          <a:p>
            <a:pPr lvl="1" algn="just"/>
            <a:r>
              <a:rPr lang="it-IT" sz="2600" b="0">
                <a:solidFill>
                  <a:srgbClr val="202122"/>
                </a:solidFill>
                <a:latin typeface="Tahoma" panose="020B0604030504040204" pitchFamily="34" charset="0"/>
                <a:ea typeface="Tahoma" panose="020B0604030504040204" pitchFamily="34" charset="0"/>
                <a:cs typeface="Tahoma" panose="020B0604030504040204" pitchFamily="34" charset="0"/>
              </a:rPr>
              <a:t>– Vista </a:t>
            </a:r>
            <a:r>
              <a:rPr lang="it-IT" sz="2600">
                <a:solidFill>
                  <a:srgbClr val="202122"/>
                </a:solidFill>
                <a:latin typeface="Tahoma" panose="020B0604030504040204" pitchFamily="34" charset="0"/>
                <a:ea typeface="Tahoma" panose="020B0604030504040204" pitchFamily="34" charset="0"/>
                <a:cs typeface="Tahoma" panose="020B0604030504040204" pitchFamily="34" charset="0"/>
              </a:rPr>
              <a:t>Comportamentale</a:t>
            </a:r>
            <a:r>
              <a:rPr lang="it-IT" sz="2600" b="0">
                <a:solidFill>
                  <a:srgbClr val="202122"/>
                </a:solidFill>
                <a:latin typeface="Tahoma" panose="020B0604030504040204" pitchFamily="34" charset="0"/>
                <a:ea typeface="Tahoma" panose="020B0604030504040204" pitchFamily="34" charset="0"/>
                <a:cs typeface="Tahoma" panose="020B0604030504040204" pitchFamily="34" charset="0"/>
              </a:rPr>
              <a:t> (dinamica e interazioni)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10</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574294" y="460775"/>
            <a:ext cx="11269662" cy="769441"/>
          </a:xfrm>
        </p:spPr>
        <p:txBody>
          <a:bodyPr/>
          <a:lstStyle/>
          <a:p>
            <a:r>
              <a:rPr lang="it-IT">
                <a:solidFill>
                  <a:schemeClr val="tx1"/>
                </a:solidFill>
                <a:latin typeface="Tahoma" panose="020B0604030504040204" pitchFamily="34" charset="0"/>
                <a:ea typeface="Tahoma" panose="020B0604030504040204" pitchFamily="34" charset="0"/>
                <a:cs typeface="Tahoma" panose="020B0604030504040204" pitchFamily="34" charset="0"/>
              </a:rPr>
              <a:t>I modelli del sw richiedono più viste</a:t>
            </a: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endParaRPr lang="it-IT"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5" name="Immagine 4">
            <a:extLst>
              <a:ext uri="{FF2B5EF4-FFF2-40B4-BE49-F238E27FC236}">
                <a16:creationId xmlns:a16="http://schemas.microsoft.com/office/drawing/2014/main" id="{26498466-3F1E-0EC0-3068-E409C9320300}"/>
              </a:ext>
            </a:extLst>
          </p:cNvPr>
          <p:cNvPicPr>
            <a:picLocks noChangeAspect="1"/>
          </p:cNvPicPr>
          <p:nvPr/>
        </p:nvPicPr>
        <p:blipFill>
          <a:blip r:embed="rId2"/>
          <a:stretch>
            <a:fillRect/>
          </a:stretch>
        </p:blipFill>
        <p:spPr>
          <a:xfrm>
            <a:off x="2596958" y="4408487"/>
            <a:ext cx="8032941" cy="2171404"/>
          </a:xfrm>
          <a:prstGeom prst="rect">
            <a:avLst/>
          </a:prstGeom>
        </p:spPr>
      </p:pic>
    </p:spTree>
    <p:extLst>
      <p:ext uri="{BB962C8B-B14F-4D97-AF65-F5344CB8AC3E}">
        <p14:creationId xmlns:p14="http://schemas.microsoft.com/office/powerpoint/2010/main" val="511182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1104519" y="1230216"/>
            <a:ext cx="9639681" cy="4392612"/>
          </a:xfrm>
        </p:spPr>
        <p:txBody>
          <a:bodyPr/>
          <a:lstStyle/>
          <a:p>
            <a:pPr marL="457200" indent="-457200" algn="l" fontAlgn="base">
              <a:buFont typeface="+mj-lt"/>
              <a:buAutoNum type="arabicPeriod"/>
            </a:pPr>
            <a:r>
              <a:rPr lang="it-IT" sz="2400" dirty="0">
                <a:solidFill>
                  <a:srgbClr val="202122"/>
                </a:solidFill>
                <a:latin typeface="Tahoma" panose="020B0604030504040204" pitchFamily="34" charset="0"/>
                <a:ea typeface="Tahoma" panose="020B0604030504040204" pitchFamily="34" charset="0"/>
                <a:cs typeface="Tahoma" panose="020B0604030504040204" pitchFamily="34" charset="0"/>
              </a:rPr>
              <a:t>La vista di </a:t>
            </a:r>
            <a:r>
              <a:rPr lang="it-IT" sz="2400" b="1" dirty="0">
                <a:solidFill>
                  <a:srgbClr val="202122"/>
                </a:solidFill>
                <a:latin typeface="Tahoma" panose="020B0604030504040204" pitchFamily="34" charset="0"/>
                <a:ea typeface="Tahoma" panose="020B0604030504040204" pitchFamily="34" charset="0"/>
                <a:cs typeface="Tahoma" panose="020B0604030504040204" pitchFamily="34" charset="0"/>
              </a:rPr>
              <a:t>contesto</a:t>
            </a:r>
            <a:r>
              <a:rPr lang="it-IT" sz="2400" dirty="0">
                <a:solidFill>
                  <a:srgbClr val="202122"/>
                </a:solidFill>
                <a:latin typeface="Tahoma" panose="020B0604030504040204" pitchFamily="34" charset="0"/>
                <a:ea typeface="Tahoma" panose="020B0604030504040204" pitchFamily="34" charset="0"/>
                <a:cs typeface="Tahoma" panose="020B0604030504040204" pitchFamily="34" charset="0"/>
              </a:rPr>
              <a:t> descrive ambito e scopo del sistema da progettare (es. “Vision </a:t>
            </a:r>
            <a:r>
              <a:rPr lang="it-IT" sz="2400" dirty="0" err="1">
                <a:solidFill>
                  <a:srgbClr val="202122"/>
                </a:solidFill>
                <a:latin typeface="Tahoma" panose="020B0604030504040204" pitchFamily="34" charset="0"/>
                <a:ea typeface="Tahoma" panose="020B0604030504040204" pitchFamily="34" charset="0"/>
                <a:cs typeface="Tahoma" panose="020B0604030504040204" pitchFamily="34" charset="0"/>
              </a:rPr>
              <a:t>document</a:t>
            </a:r>
            <a:r>
              <a:rPr lang="it-IT" sz="2400" dirty="0">
                <a:solidFill>
                  <a:srgbClr val="202122"/>
                </a:solidFill>
                <a:latin typeface="Tahoma" panose="020B0604030504040204" pitchFamily="34" charset="0"/>
                <a:ea typeface="Tahoma" panose="020B0604030504040204" pitchFamily="34" charset="0"/>
                <a:cs typeface="Tahoma" panose="020B0604030504040204" pitchFamily="34" charset="0"/>
              </a:rPr>
              <a:t>”) </a:t>
            </a:r>
          </a:p>
          <a:p>
            <a:pPr marL="457200" indent="-457200" algn="l" fontAlgn="base">
              <a:buFont typeface="+mj-lt"/>
              <a:buAutoNum type="arabicPeriod"/>
            </a:pPr>
            <a:r>
              <a:rPr lang="it-IT" sz="2400" dirty="0">
                <a:solidFill>
                  <a:srgbClr val="202122"/>
                </a:solidFill>
                <a:latin typeface="Tahoma" panose="020B0604030504040204" pitchFamily="34" charset="0"/>
                <a:ea typeface="Tahoma" panose="020B0604030504040204" pitchFamily="34" charset="0"/>
                <a:cs typeface="Tahoma" panose="020B0604030504040204" pitchFamily="34" charset="0"/>
              </a:rPr>
              <a:t>La vista </a:t>
            </a:r>
            <a:r>
              <a:rPr lang="it-IT" sz="2400" b="1" dirty="0">
                <a:solidFill>
                  <a:srgbClr val="202122"/>
                </a:solidFill>
                <a:latin typeface="Tahoma" panose="020B0604030504040204" pitchFamily="34" charset="0"/>
                <a:ea typeface="Tahoma" panose="020B0604030504040204" pitchFamily="34" charset="0"/>
                <a:cs typeface="Tahoma" panose="020B0604030504040204" pitchFamily="34" charset="0"/>
              </a:rPr>
              <a:t>funzionale</a:t>
            </a:r>
            <a:r>
              <a:rPr lang="it-IT" sz="2400" dirty="0">
                <a:solidFill>
                  <a:srgbClr val="202122"/>
                </a:solidFill>
                <a:latin typeface="Tahoma" panose="020B0604030504040204" pitchFamily="34" charset="0"/>
                <a:ea typeface="Tahoma" panose="020B0604030504040204" pitchFamily="34" charset="0"/>
                <a:cs typeface="Tahoma" panose="020B0604030504040204" pitchFamily="34" charset="0"/>
              </a:rPr>
              <a:t> descrive la forma di un sistema in relazione allo scopo (es. “Documento dei Casi d’uso”) </a:t>
            </a:r>
          </a:p>
          <a:p>
            <a:pPr marL="457200" indent="-457200" fontAlgn="base">
              <a:buFont typeface="+mj-lt"/>
              <a:buAutoNum type="arabicPeriod"/>
            </a:pPr>
            <a:r>
              <a:rPr lang="it-IT" sz="2400" dirty="0">
                <a:solidFill>
                  <a:srgbClr val="202122"/>
                </a:solidFill>
                <a:latin typeface="Tahoma" panose="020B0604030504040204" pitchFamily="34" charset="0"/>
                <a:ea typeface="Tahoma" panose="020B0604030504040204" pitchFamily="34" charset="0"/>
                <a:cs typeface="Tahoma" panose="020B0604030504040204" pitchFamily="34" charset="0"/>
              </a:rPr>
              <a:t>La vista </a:t>
            </a:r>
            <a:r>
              <a:rPr lang="it-IT" sz="2400" b="1" dirty="0">
                <a:solidFill>
                  <a:srgbClr val="202122"/>
                </a:solidFill>
                <a:latin typeface="Tahoma" panose="020B0604030504040204" pitchFamily="34" charset="0"/>
                <a:ea typeface="Tahoma" panose="020B0604030504040204" pitchFamily="34" charset="0"/>
                <a:cs typeface="Tahoma" panose="020B0604030504040204" pitchFamily="34" charset="0"/>
              </a:rPr>
              <a:t>comportamentale</a:t>
            </a:r>
            <a:r>
              <a:rPr lang="it-IT" sz="2400" dirty="0">
                <a:solidFill>
                  <a:srgbClr val="202122"/>
                </a:solidFill>
                <a:latin typeface="Tahoma" panose="020B0604030504040204" pitchFamily="34" charset="0"/>
                <a:ea typeface="Tahoma" panose="020B0604030504040204" pitchFamily="34" charset="0"/>
                <a:cs typeface="Tahoma" panose="020B0604030504040204" pitchFamily="34" charset="0"/>
              </a:rPr>
              <a:t> modella il comportamento di un sistema in relazione ai possibili input </a:t>
            </a:r>
          </a:p>
          <a:p>
            <a:pPr marL="457200" indent="-457200" fontAlgn="base">
              <a:buFont typeface="+mj-lt"/>
              <a:buAutoNum type="arabicPeriod"/>
            </a:pPr>
            <a:r>
              <a:rPr lang="it-IT" sz="2400" dirty="0">
                <a:solidFill>
                  <a:srgbClr val="202122"/>
                </a:solidFill>
                <a:latin typeface="Tahoma" panose="020B0604030504040204" pitchFamily="34" charset="0"/>
                <a:ea typeface="Tahoma" panose="020B0604030504040204" pitchFamily="34" charset="0"/>
                <a:cs typeface="Tahoma" panose="020B0604030504040204" pitchFamily="34" charset="0"/>
              </a:rPr>
              <a:t>La vista </a:t>
            </a:r>
            <a:r>
              <a:rPr lang="it-IT" sz="2400" b="1" dirty="0">
                <a:solidFill>
                  <a:srgbClr val="202122"/>
                </a:solidFill>
                <a:latin typeface="Tahoma" panose="020B0604030504040204" pitchFamily="34" charset="0"/>
                <a:ea typeface="Tahoma" panose="020B0604030504040204" pitchFamily="34" charset="0"/>
                <a:cs typeface="Tahoma" panose="020B0604030504040204" pitchFamily="34" charset="0"/>
              </a:rPr>
              <a:t>strutturale</a:t>
            </a:r>
            <a:r>
              <a:rPr lang="it-IT" sz="2400" dirty="0">
                <a:solidFill>
                  <a:srgbClr val="202122"/>
                </a:solidFill>
                <a:latin typeface="Tahoma" panose="020B0604030504040204" pitchFamily="34" charset="0"/>
                <a:ea typeface="Tahoma" panose="020B0604030504040204" pitchFamily="34" charset="0"/>
                <a:cs typeface="Tahoma" panose="020B0604030504040204" pitchFamily="34" charset="0"/>
              </a:rPr>
              <a:t> modella i componenti di un sistema e le loro relazioni</a:t>
            </a:r>
          </a:p>
          <a:p>
            <a:pPr fontAlgn="base"/>
            <a:endParaRPr lang="it-IT" sz="2400" dirty="0">
              <a:solidFill>
                <a:srgbClr val="202122"/>
              </a:solidFill>
              <a:latin typeface="Tahoma" panose="020B0604030504040204" pitchFamily="34" charset="0"/>
              <a:ea typeface="Tahoma" panose="020B0604030504040204" pitchFamily="34" charset="0"/>
              <a:cs typeface="Tahoma" panose="020B0604030504040204" pitchFamily="34" charset="0"/>
            </a:endParaRPr>
          </a:p>
          <a:p>
            <a:pPr fontAlgn="base"/>
            <a:r>
              <a:rPr lang="it-IT" sz="2400" dirty="0">
                <a:solidFill>
                  <a:srgbClr val="202122"/>
                </a:solidFill>
                <a:latin typeface="Tahoma" panose="020B0604030504040204" pitchFamily="34" charset="0"/>
                <a:ea typeface="Tahoma" panose="020B0604030504040204" pitchFamily="34" charset="0"/>
                <a:cs typeface="Tahoma" panose="020B0604030504040204" pitchFamily="34" charset="0"/>
              </a:rPr>
              <a:t>Le prime due viste sono “</a:t>
            </a:r>
            <a:r>
              <a:rPr lang="it-IT" sz="2400" b="1" dirty="0">
                <a:solidFill>
                  <a:srgbClr val="202122"/>
                </a:solidFill>
                <a:latin typeface="Tahoma" panose="020B0604030504040204" pitchFamily="34" charset="0"/>
                <a:ea typeface="Tahoma" panose="020B0604030504040204" pitchFamily="34" charset="0"/>
                <a:cs typeface="Tahoma" panose="020B0604030504040204" pitchFamily="34" charset="0"/>
              </a:rPr>
              <a:t>soggettive</a:t>
            </a:r>
            <a:r>
              <a:rPr lang="it-IT" sz="2400" dirty="0">
                <a:solidFill>
                  <a:srgbClr val="202122"/>
                </a:solidFill>
                <a:latin typeface="Tahoma" panose="020B0604030504040204" pitchFamily="34" charset="0"/>
                <a:ea typeface="Tahoma" panose="020B0604030504040204" pitchFamily="34" charset="0"/>
                <a:cs typeface="Tahoma" panose="020B0604030504040204" pitchFamily="34" charset="0"/>
              </a:rPr>
              <a:t>” (descrivono le intenzioni del progettista), invece le seconde sono “</a:t>
            </a:r>
            <a:r>
              <a:rPr lang="it-IT" sz="2400" b="1" dirty="0">
                <a:solidFill>
                  <a:srgbClr val="202122"/>
                </a:solidFill>
                <a:latin typeface="Tahoma" panose="020B0604030504040204" pitchFamily="34" charset="0"/>
                <a:ea typeface="Tahoma" panose="020B0604030504040204" pitchFamily="34" charset="0"/>
                <a:cs typeface="Tahoma" panose="020B0604030504040204" pitchFamily="34" charset="0"/>
              </a:rPr>
              <a:t>oggettive</a:t>
            </a:r>
            <a:r>
              <a:rPr lang="it-IT" sz="2400" dirty="0">
                <a:solidFill>
                  <a:srgbClr val="202122"/>
                </a:solidFill>
                <a:latin typeface="Tahoma" panose="020B0604030504040204" pitchFamily="34" charset="0"/>
                <a:ea typeface="Tahoma" panose="020B0604030504040204" pitchFamily="34" charset="0"/>
                <a:cs typeface="Tahoma" panose="020B0604030504040204" pitchFamily="34" charset="0"/>
              </a:rPr>
              <a:t>” (modellano proprietà future del sistema)</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11</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574294" y="460775"/>
            <a:ext cx="11269662" cy="769441"/>
          </a:xfrm>
        </p:spPr>
        <p:txBody>
          <a:bodyPr/>
          <a:lstStyle/>
          <a:p>
            <a:r>
              <a:rPr lang="it-IT">
                <a:solidFill>
                  <a:schemeClr val="tx1"/>
                </a:solidFill>
                <a:latin typeface="Tahoma" panose="020B0604030504040204" pitchFamily="34" charset="0"/>
                <a:ea typeface="Tahoma" panose="020B0604030504040204" pitchFamily="34" charset="0"/>
                <a:cs typeface="Tahoma" panose="020B0604030504040204" pitchFamily="34" charset="0"/>
              </a:rPr>
              <a:t>I modelli del sw richiedono più viste</a:t>
            </a: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endParaRPr lang="it-IT"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05929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Bibliografia</a:t>
            </a:r>
            <a:endParaRPr lang="it-IT" dirty="0"/>
          </a:p>
        </p:txBody>
      </p:sp>
      <p:sp>
        <p:nvSpPr>
          <p:cNvPr id="3" name="Segnaposto testo 2">
            <a:extLst>
              <a:ext uri="{FF2B5EF4-FFF2-40B4-BE49-F238E27FC236}">
                <a16:creationId xmlns:a16="http://schemas.microsoft.com/office/drawing/2014/main" id="{15CD42DB-61E6-AA3D-7125-BF4BEDB5D886}"/>
              </a:ext>
            </a:extLst>
          </p:cNvPr>
          <p:cNvSpPr>
            <a:spLocks noGrp="1"/>
          </p:cNvSpPr>
          <p:nvPr>
            <p:ph type="body" idx="1"/>
          </p:nvPr>
        </p:nvSpPr>
        <p:spPr>
          <a:xfrm>
            <a:off x="477519" y="1557338"/>
            <a:ext cx="11043921" cy="4392612"/>
          </a:xfrm>
        </p:spPr>
        <p:txBody>
          <a:bodyPr/>
          <a:lstStyle/>
          <a:p>
            <a:endParaRPr lang="it-IT" dirty="0"/>
          </a:p>
          <a:p>
            <a:endParaRPr lang="it-IT" dirty="0"/>
          </a:p>
        </p:txBody>
      </p:sp>
      <p:sp>
        <p:nvSpPr>
          <p:cNvPr id="8" name="CasellaDiTesto 7">
            <a:extLst>
              <a:ext uri="{FF2B5EF4-FFF2-40B4-BE49-F238E27FC236}">
                <a16:creationId xmlns:a16="http://schemas.microsoft.com/office/drawing/2014/main" id="{730CBC39-598F-86AA-CF30-A345AD7372A2}"/>
              </a:ext>
            </a:extLst>
          </p:cNvPr>
          <p:cNvSpPr txBox="1"/>
          <p:nvPr/>
        </p:nvSpPr>
        <p:spPr>
          <a:xfrm>
            <a:off x="825119" y="1557338"/>
            <a:ext cx="6098344" cy="369332"/>
          </a:xfrm>
          <a:prstGeom prst="rect">
            <a:avLst/>
          </a:prstGeom>
          <a:noFill/>
        </p:spPr>
        <p:txBody>
          <a:bodyPr wrap="square">
            <a:spAutoFit/>
          </a:bodyPr>
          <a:lstStyle/>
          <a:p>
            <a:r>
              <a:rPr lang="it-IT"/>
              <a:t>https://analisi-disegno.com/analisi/analisi-design/</a:t>
            </a:r>
          </a:p>
        </p:txBody>
      </p:sp>
      <p:sp>
        <p:nvSpPr>
          <p:cNvPr id="4" name="CasellaDiTesto 3">
            <a:extLst>
              <a:ext uri="{FF2B5EF4-FFF2-40B4-BE49-F238E27FC236}">
                <a16:creationId xmlns:a16="http://schemas.microsoft.com/office/drawing/2014/main" id="{45E4B70E-95D8-2988-7277-BFACA1ACCE18}"/>
              </a:ext>
            </a:extLst>
          </p:cNvPr>
          <p:cNvSpPr txBox="1"/>
          <p:nvPr/>
        </p:nvSpPr>
        <p:spPr>
          <a:xfrm>
            <a:off x="825119" y="2189279"/>
            <a:ext cx="6096000" cy="369332"/>
          </a:xfrm>
          <a:prstGeom prst="rect">
            <a:avLst/>
          </a:prstGeom>
          <a:noFill/>
        </p:spPr>
        <p:txBody>
          <a:bodyPr wrap="square">
            <a:spAutoFit/>
          </a:bodyPr>
          <a:lstStyle/>
          <a:p>
            <a:r>
              <a:rPr lang="it-IT"/>
              <a:t>http://www.cs.unibo.it/~cianca/wwwpages/ids/7.pdf</a:t>
            </a:r>
          </a:p>
        </p:txBody>
      </p:sp>
    </p:spTree>
    <p:extLst>
      <p:ext uri="{BB962C8B-B14F-4D97-AF65-F5344CB8AC3E}">
        <p14:creationId xmlns:p14="http://schemas.microsoft.com/office/powerpoint/2010/main" val="3490964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232694"/>
            <a:ext cx="7607881" cy="4392612"/>
          </a:xfrm>
        </p:spPr>
        <p:txBody>
          <a:bodyPr/>
          <a:lstStyle/>
          <a:p>
            <a:pPr marL="342900" indent="-342900" algn="l" fontAlgn="base">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L’Ingegneria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del</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Software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proponeva, anni fa, una distinzione netta tra le attività di analisi e design (progettazione):</a:t>
            </a:r>
          </a:p>
          <a:p>
            <a:pPr marL="342900" indent="-342900" algn="l" fontAlgn="base">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Analisi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lo studio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cosa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deve fare il sistema (punto di vista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logico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lgn="l" fontAlgn="base">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Design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lo studio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come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opportuno implementare il sistema (punto di vista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tecnico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lgn="l" fontAlgn="base">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Si suggeriva, in particolare, di non iniziare 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design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prima di aver chiarito tutti i requisiti per il nuovo sistema. A partire almeno dagli anni novanta del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900</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questa raccomandazione di metodo è entrata in crisi.</a:t>
            </a:r>
          </a:p>
          <a:p>
            <a:pPr marL="342900" indent="-342900" algn="just">
              <a:lnSpc>
                <a:spcPct val="115000"/>
              </a:lnSpc>
              <a:spcBef>
                <a:spcPts val="2400"/>
              </a:spcBef>
              <a:buFont typeface="Wingdings" panose="05000000000000000000" pitchFamily="2" charset="2"/>
              <a:buChar char="ü"/>
              <a:tabLst>
                <a:tab pos="457200" algn="l"/>
              </a:tabLst>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8313" y="671508"/>
            <a:ext cx="11269662" cy="384721"/>
          </a:xfrm>
        </p:spPr>
        <p:txBody>
          <a:bodyPr/>
          <a:lstStyle/>
          <a:p>
            <a:r>
              <a:rPr lang="it-IT">
                <a:solidFill>
                  <a:schemeClr val="tx1"/>
                </a:solidFill>
                <a:latin typeface="Tahoma" panose="020B0604030504040204" pitchFamily="34" charset="0"/>
                <a:ea typeface="Tahoma" panose="020B0604030504040204" pitchFamily="34" charset="0"/>
                <a:cs typeface="Tahoma" panose="020B0604030504040204" pitchFamily="34" charset="0"/>
              </a:rPr>
              <a:t>Analisi e progettazione del Software</a:t>
            </a:r>
            <a:endParaRPr lang="it-IT" dirty="0"/>
          </a:p>
        </p:txBody>
      </p:sp>
      <p:pic>
        <p:nvPicPr>
          <p:cNvPr id="4" name="Immagine 3">
            <a:extLst>
              <a:ext uri="{FF2B5EF4-FFF2-40B4-BE49-F238E27FC236}">
                <a16:creationId xmlns:a16="http://schemas.microsoft.com/office/drawing/2014/main" id="{68ED9A7B-8DA5-71DE-C6C0-512212E8AE2A}"/>
              </a:ext>
            </a:extLst>
          </p:cNvPr>
          <p:cNvPicPr>
            <a:picLocks noChangeAspect="1"/>
          </p:cNvPicPr>
          <p:nvPr/>
        </p:nvPicPr>
        <p:blipFill>
          <a:blip r:embed="rId2"/>
          <a:stretch>
            <a:fillRect/>
          </a:stretch>
        </p:blipFill>
        <p:spPr>
          <a:xfrm>
            <a:off x="7931350" y="2175436"/>
            <a:ext cx="3838588" cy="3449870"/>
          </a:xfrm>
          <a:prstGeom prst="rect">
            <a:avLst/>
          </a:prstGeom>
        </p:spPr>
      </p:pic>
    </p:spTree>
    <p:extLst>
      <p:ext uri="{BB962C8B-B14F-4D97-AF65-F5344CB8AC3E}">
        <p14:creationId xmlns:p14="http://schemas.microsoft.com/office/powerpoint/2010/main" val="3328770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70" y="1232694"/>
            <a:ext cx="5922586" cy="4392612"/>
          </a:xfrm>
        </p:spPr>
        <p:txBody>
          <a:bodyPr/>
          <a:lstStyle/>
          <a:p>
            <a:pPr marL="342900" indent="-342900" algn="l" fontAlgn="base">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maggior parte dei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manuali sull’Ingegneria del Software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raccomanda di non iniziare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progettazione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fino a quando tutti i requisiti non sono concordati. </a:t>
            </a:r>
          </a:p>
          <a:p>
            <a:pPr marL="342900" indent="-342900" algn="l" fontAlgn="base">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un consiglio sbagliato, perché comunque non arriverete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mai a conoscere tutti i requisiti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iniziare presto la progettazione vi servirà probabilmente 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scoprire nuovi requisiti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(Alan Davis, “Just Enough Requirements Management”, 2005)</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8313" y="671508"/>
            <a:ext cx="11269662" cy="384721"/>
          </a:xfrm>
        </p:spPr>
        <p:txBody>
          <a:bodyPr/>
          <a:lstStyle/>
          <a:p>
            <a:r>
              <a:rPr lang="it-IT">
                <a:solidFill>
                  <a:schemeClr val="tx1"/>
                </a:solidFill>
                <a:latin typeface="Tahoma" panose="020B0604030504040204" pitchFamily="34" charset="0"/>
                <a:ea typeface="Tahoma" panose="020B0604030504040204" pitchFamily="34" charset="0"/>
                <a:cs typeface="Tahoma" panose="020B0604030504040204" pitchFamily="34" charset="0"/>
              </a:rPr>
              <a:t>Analisi e progettazione del Software</a:t>
            </a:r>
            <a:endParaRPr lang="it-IT" dirty="0"/>
          </a:p>
        </p:txBody>
      </p:sp>
      <p:pic>
        <p:nvPicPr>
          <p:cNvPr id="5" name="Immagine 4" descr="Immagine che contiene testo&#10;&#10;Descrizione generata automaticamente">
            <a:extLst>
              <a:ext uri="{FF2B5EF4-FFF2-40B4-BE49-F238E27FC236}">
                <a16:creationId xmlns:a16="http://schemas.microsoft.com/office/drawing/2014/main" id="{980CDF0C-B0E3-12FC-2B40-5D53C47783C1}"/>
              </a:ext>
            </a:extLst>
          </p:cNvPr>
          <p:cNvPicPr>
            <a:picLocks noChangeAspect="1"/>
          </p:cNvPicPr>
          <p:nvPr/>
        </p:nvPicPr>
        <p:blipFill>
          <a:blip r:embed="rId2"/>
          <a:stretch>
            <a:fillRect/>
          </a:stretch>
        </p:blipFill>
        <p:spPr>
          <a:xfrm>
            <a:off x="5922059" y="1790480"/>
            <a:ext cx="6116452" cy="2908129"/>
          </a:xfrm>
          <a:prstGeom prst="rect">
            <a:avLst/>
          </a:prstGeom>
        </p:spPr>
      </p:pic>
    </p:spTree>
    <p:extLst>
      <p:ext uri="{BB962C8B-B14F-4D97-AF65-F5344CB8AC3E}">
        <p14:creationId xmlns:p14="http://schemas.microsoft.com/office/powerpoint/2010/main" val="3113751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70" y="1232694"/>
            <a:ext cx="7343422" cy="4392612"/>
          </a:xfrm>
        </p:spPr>
        <p:txBody>
          <a:bodyPr/>
          <a:lstStyle/>
          <a:p>
            <a:pPr marL="342900" indent="-342900" algn="l" fontAlgn="base">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termine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analisi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d’altra parte, può essere interpretato e declinato in diversi modi, e in organizzazioni diverse può assumere significati molto distanti tra loro.</a:t>
            </a:r>
          </a:p>
          <a:p>
            <a:pPr marL="342900" indent="-342900" algn="l" fontAlgn="base">
              <a:buFont typeface="Wingdings" panose="05000000000000000000" pitchFamily="2" charset="2"/>
              <a:buChar char="ü"/>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lgn="l" fontAlgn="base">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Ingegneria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del</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Software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l'</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analisi è una delle fasi del ciclo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di vita del software; essa ha lo scopo generale di chiarire, dettagliare e documentare 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funzioni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servizi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prestazioni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devono essere offerti da un sistema software o programma, al fine di risolvere un dato problema nel contesto in cui esso </a:t>
            </a:r>
            <a:r>
              <a:rPr lang="it-IT" sz="2400" b="1" i="0">
                <a:solidFill>
                  <a:srgbClr val="202122"/>
                </a:solidFill>
                <a:effectLst/>
                <a:latin typeface="Arial" panose="020B0604020202020204" pitchFamily="34" charset="0"/>
              </a:rPr>
              <a:t>dovrà operare.</a:t>
            </a:r>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574294" y="-308667"/>
            <a:ext cx="11269662" cy="1538883"/>
          </a:xfrm>
        </p:spPr>
        <p:txBody>
          <a:bodyPr/>
          <a:lstStyle/>
          <a:p>
            <a:br>
              <a:rPr lang="it-IT">
                <a:solidFill>
                  <a:schemeClr val="tx1"/>
                </a:solidFill>
                <a:latin typeface="Tahoma" panose="020B0604030504040204" pitchFamily="34" charset="0"/>
                <a:ea typeface="Tahoma" panose="020B0604030504040204" pitchFamily="34" charset="0"/>
                <a:cs typeface="Tahoma" panose="020B0604030504040204" pitchFamily="34" charset="0"/>
              </a:rPr>
            </a:b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r>
              <a:rPr lang="it-IT">
                <a:solidFill>
                  <a:schemeClr val="tx1"/>
                </a:solidFill>
                <a:latin typeface="Tahoma" panose="020B0604030504040204" pitchFamily="34" charset="0"/>
                <a:ea typeface="Tahoma" panose="020B0604030504040204" pitchFamily="34" charset="0"/>
                <a:cs typeface="Tahoma" panose="020B0604030504040204" pitchFamily="34" charset="0"/>
              </a:rPr>
              <a:t>Significato di Analisi</a:t>
            </a: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endParaRPr lang="it-IT"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mmagine 8" descr="Immagine che contiene diagramma&#10;&#10;Descrizione generata automaticamente">
            <a:extLst>
              <a:ext uri="{FF2B5EF4-FFF2-40B4-BE49-F238E27FC236}">
                <a16:creationId xmlns:a16="http://schemas.microsoft.com/office/drawing/2014/main" id="{B8A5D6B4-E857-2554-55AE-40CFE3BF1371}"/>
              </a:ext>
            </a:extLst>
          </p:cNvPr>
          <p:cNvPicPr>
            <a:picLocks noChangeAspect="1"/>
          </p:cNvPicPr>
          <p:nvPr/>
        </p:nvPicPr>
        <p:blipFill>
          <a:blip r:embed="rId2"/>
          <a:stretch>
            <a:fillRect/>
          </a:stretch>
        </p:blipFill>
        <p:spPr>
          <a:xfrm>
            <a:off x="7949418" y="1428749"/>
            <a:ext cx="3881678" cy="4968475"/>
          </a:xfrm>
          <a:prstGeom prst="rect">
            <a:avLst/>
          </a:prstGeom>
        </p:spPr>
      </p:pic>
    </p:spTree>
    <p:extLst>
      <p:ext uri="{BB962C8B-B14F-4D97-AF65-F5344CB8AC3E}">
        <p14:creationId xmlns:p14="http://schemas.microsoft.com/office/powerpoint/2010/main" val="2938781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70" y="1232694"/>
            <a:ext cx="6724444" cy="4392612"/>
          </a:xfrm>
        </p:spPr>
        <p:txBody>
          <a:bodyPr/>
          <a:lstStyle/>
          <a:p>
            <a:pPr marL="342900" indent="-342900" algn="l" fontAlgn="base">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informazioni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raccolte nella fase di analisi rappresentano il punto di partenza per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progettazione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di un prodotto software e per l'intero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processo della sua realizzazione,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validazione e manutenzione.</a:t>
            </a:r>
          </a:p>
          <a:p>
            <a:pPr marL="342900" indent="-342900" algn="l" fontAlgn="base">
              <a:buFont typeface="Wingdings" panose="05000000000000000000" pitchFamily="2" charset="2"/>
              <a:buChar char="ü"/>
            </a:pP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Se l'analisi sia una fase che viene conclusa una volta per tutte all'inizio del processo di realizzazione di un prodotto software, oppure un'attività che viene svolta iterativamente nel processo stesso, dipende dal particolare </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modello</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di ciclo di vita del software </a:t>
            </a: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adottato nel progetto.</a:t>
            </a: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5</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574294" y="-308667"/>
            <a:ext cx="11269662" cy="1538883"/>
          </a:xfrm>
        </p:spPr>
        <p:txBody>
          <a:bodyPr/>
          <a:lstStyle/>
          <a:p>
            <a:br>
              <a:rPr lang="it-IT">
                <a:solidFill>
                  <a:schemeClr val="tx1"/>
                </a:solidFill>
                <a:latin typeface="Tahoma" panose="020B0604030504040204" pitchFamily="34" charset="0"/>
                <a:ea typeface="Tahoma" panose="020B0604030504040204" pitchFamily="34" charset="0"/>
                <a:cs typeface="Tahoma" panose="020B0604030504040204" pitchFamily="34" charset="0"/>
              </a:rPr>
            </a:b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r>
              <a:rPr lang="it-IT">
                <a:solidFill>
                  <a:schemeClr val="tx1"/>
                </a:solidFill>
                <a:latin typeface="Tahoma" panose="020B0604030504040204" pitchFamily="34" charset="0"/>
                <a:ea typeface="Tahoma" panose="020B0604030504040204" pitchFamily="34" charset="0"/>
                <a:cs typeface="Tahoma" panose="020B0604030504040204" pitchFamily="34" charset="0"/>
              </a:rPr>
              <a:t>Significato di Analisi</a:t>
            </a: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endParaRPr lang="it-IT"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4" name="Immagine 3" descr="Immagine che contiene diagramma&#10;&#10;Descrizione generata automaticamente">
            <a:extLst>
              <a:ext uri="{FF2B5EF4-FFF2-40B4-BE49-F238E27FC236}">
                <a16:creationId xmlns:a16="http://schemas.microsoft.com/office/drawing/2014/main" id="{5B16F4B3-6DC4-FAAE-09B5-FDE628723F20}"/>
              </a:ext>
            </a:extLst>
          </p:cNvPr>
          <p:cNvPicPr>
            <a:picLocks noChangeAspect="1"/>
          </p:cNvPicPr>
          <p:nvPr/>
        </p:nvPicPr>
        <p:blipFill>
          <a:blip r:embed="rId2"/>
          <a:stretch>
            <a:fillRect/>
          </a:stretch>
        </p:blipFill>
        <p:spPr>
          <a:xfrm>
            <a:off x="7047914" y="1285875"/>
            <a:ext cx="4875774" cy="4875774"/>
          </a:xfrm>
          <a:prstGeom prst="rect">
            <a:avLst/>
          </a:prstGeom>
        </p:spPr>
      </p:pic>
    </p:spTree>
    <p:extLst>
      <p:ext uri="{BB962C8B-B14F-4D97-AF65-F5344CB8AC3E}">
        <p14:creationId xmlns:p14="http://schemas.microsoft.com/office/powerpoint/2010/main" val="3817958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571913" y="1429641"/>
            <a:ext cx="6724444" cy="4392612"/>
          </a:xfrm>
        </p:spPr>
        <p:txBody>
          <a:bodyPr/>
          <a:lstStyle/>
          <a:p>
            <a:pPr marL="342900" indent="-342900" algn="l" fontAlgn="base">
              <a:buFont typeface="Wingdings" panose="05000000000000000000" pitchFamily="2" charset="2"/>
              <a:buChar char="ü"/>
            </a:pP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I </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modi</a:t>
            </a: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 e gli </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strumenti</a:t>
            </a: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 (sia concettuali che tecnici) con cui viene svolta l'analisi dipendono dalla </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metodologia </a:t>
            </a: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scelta. </a:t>
            </a:r>
          </a:p>
          <a:p>
            <a:pPr marL="342900" indent="-342900" algn="l" fontAlgn="base">
              <a:buFont typeface="Wingdings" panose="05000000000000000000" pitchFamily="2" charset="2"/>
              <a:buChar char="ü"/>
            </a:pP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Nel caso della </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analisi object-oriented,</a:t>
            </a: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 per esempio, gli strumenti possono includere notazioni come </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UML, </a:t>
            </a: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che consente la descrizione del </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dominio applicativo</a:t>
            </a: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 nonché di come il sistema deve interagire con tale dominio, in termini di classi, relazioni fra classi, e altri concetti tipici dello sviluppo </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orientato agli oggetti</a:t>
            </a: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 e gli strumenti possono includere ambienti </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CASE</a:t>
            </a: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 </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a:t>
            </a:r>
            <a:r>
              <a:rPr lang="it-IT" sz="2400" b="1" i="1">
                <a:solidFill>
                  <a:srgbClr val="202122"/>
                </a:solidFill>
                <a:effectLst/>
                <a:latin typeface="Tahoma" panose="020B0604030504040204" pitchFamily="34" charset="0"/>
                <a:ea typeface="Tahoma" panose="020B0604030504040204" pitchFamily="34" charset="0"/>
                <a:cs typeface="Tahoma" panose="020B0604030504040204" pitchFamily="34" charset="0"/>
              </a:rPr>
              <a:t>Computer Aided Software Engineering</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a:t>
            </a: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 specifici come </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Rational Rose. </a:t>
            </a: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6</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574294" y="-308667"/>
            <a:ext cx="11269662" cy="1538883"/>
          </a:xfrm>
        </p:spPr>
        <p:txBody>
          <a:bodyPr/>
          <a:lstStyle/>
          <a:p>
            <a:br>
              <a:rPr lang="it-IT">
                <a:solidFill>
                  <a:schemeClr val="tx1"/>
                </a:solidFill>
                <a:latin typeface="Tahoma" panose="020B0604030504040204" pitchFamily="34" charset="0"/>
                <a:ea typeface="Tahoma" panose="020B0604030504040204" pitchFamily="34" charset="0"/>
                <a:cs typeface="Tahoma" panose="020B0604030504040204" pitchFamily="34" charset="0"/>
              </a:rPr>
            </a:b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r>
              <a:rPr lang="it-IT">
                <a:solidFill>
                  <a:schemeClr val="tx1"/>
                </a:solidFill>
                <a:latin typeface="Tahoma" panose="020B0604030504040204" pitchFamily="34" charset="0"/>
                <a:ea typeface="Tahoma" panose="020B0604030504040204" pitchFamily="34" charset="0"/>
                <a:cs typeface="Tahoma" panose="020B0604030504040204" pitchFamily="34" charset="0"/>
              </a:rPr>
              <a:t>Significato di Analisi</a:t>
            </a: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endParaRPr lang="it-IT"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5" name="Immagine 4" descr="Immagine che contiene diagramma&#10;&#10;Descrizione generata automaticamente">
            <a:extLst>
              <a:ext uri="{FF2B5EF4-FFF2-40B4-BE49-F238E27FC236}">
                <a16:creationId xmlns:a16="http://schemas.microsoft.com/office/drawing/2014/main" id="{23CE38DF-2996-5F75-BA37-FE7D029E1534}"/>
              </a:ext>
            </a:extLst>
          </p:cNvPr>
          <p:cNvPicPr>
            <a:picLocks noChangeAspect="1"/>
          </p:cNvPicPr>
          <p:nvPr/>
        </p:nvPicPr>
        <p:blipFill>
          <a:blip r:embed="rId2"/>
          <a:stretch>
            <a:fillRect/>
          </a:stretch>
        </p:blipFill>
        <p:spPr>
          <a:xfrm>
            <a:off x="774120" y="2096451"/>
            <a:ext cx="3797691" cy="3725801"/>
          </a:xfrm>
          <a:prstGeom prst="rect">
            <a:avLst/>
          </a:prstGeom>
        </p:spPr>
      </p:pic>
    </p:spTree>
    <p:extLst>
      <p:ext uri="{BB962C8B-B14F-4D97-AF65-F5344CB8AC3E}">
        <p14:creationId xmlns:p14="http://schemas.microsoft.com/office/powerpoint/2010/main" val="1703042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825119" y="1523302"/>
            <a:ext cx="3594481" cy="4392612"/>
          </a:xfrm>
        </p:spPr>
        <p:txBody>
          <a:bodyPr/>
          <a:lstStyle/>
          <a:p>
            <a:pPr marL="342900" indent="-342900" algn="l" fontAlgn="base">
              <a:buFont typeface="Wingdings" panose="05000000000000000000" pitchFamily="2" charset="2"/>
              <a:buChar char="ü"/>
            </a:pP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Progettare</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 anticipare un futuro artefatto mediante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problem</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solving</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creativo.</a:t>
            </a:r>
          </a:p>
          <a:p>
            <a:pPr marL="342900" indent="-342900" algn="l" fontAlgn="base">
              <a:buFont typeface="Wingdings" panose="05000000000000000000" pitchFamily="2" charset="2"/>
              <a:buChar char="ü"/>
            </a:pP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L’analisi</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si occupa di: Capire il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problema</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e preparare la base per una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soluzione</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mediante un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modello di analisi</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7</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574294" y="-308667"/>
            <a:ext cx="11269662" cy="1538883"/>
          </a:xfrm>
        </p:spPr>
        <p:txBody>
          <a:bodyPr/>
          <a:lstStyle/>
          <a:p>
            <a:br>
              <a:rPr lang="it-IT">
                <a:solidFill>
                  <a:schemeClr val="tx1"/>
                </a:solidFill>
                <a:latin typeface="Tahoma" panose="020B0604030504040204" pitchFamily="34" charset="0"/>
                <a:ea typeface="Tahoma" panose="020B0604030504040204" pitchFamily="34" charset="0"/>
                <a:cs typeface="Tahoma" panose="020B0604030504040204" pitchFamily="34" charset="0"/>
              </a:rPr>
            </a:b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r>
              <a:rPr lang="it-IT">
                <a:solidFill>
                  <a:schemeClr val="tx1"/>
                </a:solidFill>
                <a:latin typeface="Tahoma" panose="020B0604030504040204" pitchFamily="34" charset="0"/>
                <a:ea typeface="Tahoma" panose="020B0604030504040204" pitchFamily="34" charset="0"/>
                <a:cs typeface="Tahoma" panose="020B0604030504040204" pitchFamily="34" charset="0"/>
              </a:rPr>
              <a:t>Significato di Progettazione</a:t>
            </a: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endParaRPr lang="it-IT"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4" name="Immagine 3">
            <a:extLst>
              <a:ext uri="{FF2B5EF4-FFF2-40B4-BE49-F238E27FC236}">
                <a16:creationId xmlns:a16="http://schemas.microsoft.com/office/drawing/2014/main" id="{60F26C36-A8F9-0E2A-FAB3-744001D8A3BB}"/>
              </a:ext>
            </a:extLst>
          </p:cNvPr>
          <p:cNvPicPr>
            <a:picLocks noChangeAspect="1"/>
          </p:cNvPicPr>
          <p:nvPr/>
        </p:nvPicPr>
        <p:blipFill>
          <a:blip r:embed="rId2"/>
          <a:stretch>
            <a:fillRect/>
          </a:stretch>
        </p:blipFill>
        <p:spPr>
          <a:xfrm>
            <a:off x="4558578" y="1523302"/>
            <a:ext cx="7439025" cy="4572697"/>
          </a:xfrm>
          <a:prstGeom prst="rect">
            <a:avLst/>
          </a:prstGeom>
        </p:spPr>
      </p:pic>
    </p:spTree>
    <p:extLst>
      <p:ext uri="{BB962C8B-B14F-4D97-AF65-F5344CB8AC3E}">
        <p14:creationId xmlns:p14="http://schemas.microsoft.com/office/powerpoint/2010/main" val="2856660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825119" y="1523302"/>
            <a:ext cx="3594481" cy="4392612"/>
          </a:xfrm>
        </p:spPr>
        <p:txBody>
          <a:bodyPr/>
          <a:lstStyle/>
          <a:p>
            <a:pPr marL="342900" indent="-342900" algn="l" fontAlgn="base">
              <a:buFont typeface="Wingdings" panose="05000000000000000000" pitchFamily="2" charset="2"/>
              <a:buChar char="ü"/>
            </a:pP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La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progettazione</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vera e propria si occupa di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descrivere</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(anticipare) una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soluzione</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al problema mediante un modello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progettuale</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che di solito si ispira ad un qualche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paradigma</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progettuale.</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8</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574294" y="-308667"/>
            <a:ext cx="11269662" cy="1538883"/>
          </a:xfrm>
        </p:spPr>
        <p:txBody>
          <a:bodyPr/>
          <a:lstStyle/>
          <a:p>
            <a:br>
              <a:rPr lang="it-IT">
                <a:solidFill>
                  <a:schemeClr val="tx1"/>
                </a:solidFill>
                <a:latin typeface="Tahoma" panose="020B0604030504040204" pitchFamily="34" charset="0"/>
                <a:ea typeface="Tahoma" panose="020B0604030504040204" pitchFamily="34" charset="0"/>
                <a:cs typeface="Tahoma" panose="020B0604030504040204" pitchFamily="34" charset="0"/>
              </a:rPr>
            </a:b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r>
              <a:rPr lang="it-IT">
                <a:solidFill>
                  <a:schemeClr val="tx1"/>
                </a:solidFill>
                <a:latin typeface="Tahoma" panose="020B0604030504040204" pitchFamily="34" charset="0"/>
                <a:ea typeface="Tahoma" panose="020B0604030504040204" pitchFamily="34" charset="0"/>
                <a:cs typeface="Tahoma" panose="020B0604030504040204" pitchFamily="34" charset="0"/>
              </a:rPr>
              <a:t>Significato di Analisi e Progettazione</a:t>
            </a: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endParaRPr lang="it-IT"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5" name="Immagine 4">
            <a:extLst>
              <a:ext uri="{FF2B5EF4-FFF2-40B4-BE49-F238E27FC236}">
                <a16:creationId xmlns:a16="http://schemas.microsoft.com/office/drawing/2014/main" id="{CE66CCC1-DDAC-C234-B7D6-6219347E66DA}"/>
              </a:ext>
            </a:extLst>
          </p:cNvPr>
          <p:cNvPicPr>
            <a:picLocks noChangeAspect="1"/>
          </p:cNvPicPr>
          <p:nvPr/>
        </p:nvPicPr>
        <p:blipFill>
          <a:blip r:embed="rId2"/>
          <a:stretch>
            <a:fillRect/>
          </a:stretch>
        </p:blipFill>
        <p:spPr>
          <a:xfrm>
            <a:off x="4716462" y="1523302"/>
            <a:ext cx="7005638" cy="5127838"/>
          </a:xfrm>
          <a:prstGeom prst="rect">
            <a:avLst/>
          </a:prstGeom>
        </p:spPr>
      </p:pic>
    </p:spTree>
    <p:extLst>
      <p:ext uri="{BB962C8B-B14F-4D97-AF65-F5344CB8AC3E}">
        <p14:creationId xmlns:p14="http://schemas.microsoft.com/office/powerpoint/2010/main" val="1028439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825119" y="1523302"/>
            <a:ext cx="5499481" cy="4392612"/>
          </a:xfrm>
        </p:spPr>
        <p:txBody>
          <a:bodyPr/>
          <a:lstStyle/>
          <a:p>
            <a:pPr marL="342900" indent="-342900" algn="l" fontAlgn="base">
              <a:buFont typeface="Wingdings" panose="05000000000000000000" pitchFamily="2" charset="2"/>
              <a:buChar char="ü"/>
            </a:pP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Un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modello</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è una rappresentazione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semplificata</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della realtà che contiene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informazioni</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ottenute focalizzando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l’attenzione</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su alcuni aspetti cruciali e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ignorando</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alcuni dettagli</a:t>
            </a:r>
          </a:p>
          <a:p>
            <a:pPr marL="342900" indent="-342900" algn="l" fontAlgn="base">
              <a:buFont typeface="Wingdings" panose="05000000000000000000" pitchFamily="2" charset="2"/>
              <a:buChar char="ü"/>
            </a:pP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Un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modello di un'applicazione</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sw descrive e rappresenta in modo semplificato la sua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struttura</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ed il suo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comportamento</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9</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574294" y="-308667"/>
            <a:ext cx="11269662" cy="1538883"/>
          </a:xfrm>
        </p:spPr>
        <p:txBody>
          <a:bodyPr/>
          <a:lstStyle/>
          <a:p>
            <a:br>
              <a:rPr lang="it-IT">
                <a:solidFill>
                  <a:schemeClr val="tx1"/>
                </a:solidFill>
                <a:latin typeface="Tahoma" panose="020B0604030504040204" pitchFamily="34" charset="0"/>
                <a:ea typeface="Tahoma" panose="020B0604030504040204" pitchFamily="34" charset="0"/>
                <a:cs typeface="Tahoma" panose="020B0604030504040204" pitchFamily="34" charset="0"/>
              </a:rPr>
            </a:b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r>
              <a:rPr lang="it-IT">
                <a:solidFill>
                  <a:schemeClr val="tx1"/>
                </a:solidFill>
                <a:latin typeface="Tahoma" panose="020B0604030504040204" pitchFamily="34" charset="0"/>
                <a:ea typeface="Tahoma" panose="020B0604030504040204" pitchFamily="34" charset="0"/>
                <a:cs typeface="Tahoma" panose="020B0604030504040204" pitchFamily="34" charset="0"/>
              </a:rPr>
              <a:t>Significato di Analisi e Progettazione</a:t>
            </a: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endParaRPr lang="it-IT"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4" name="Immagine 3" descr="Immagine che contiene diagramma&#10;&#10;Descrizione generata automaticamente">
            <a:extLst>
              <a:ext uri="{FF2B5EF4-FFF2-40B4-BE49-F238E27FC236}">
                <a16:creationId xmlns:a16="http://schemas.microsoft.com/office/drawing/2014/main" id="{FECEE23D-741F-4169-BCBC-CCAD799964FC}"/>
              </a:ext>
            </a:extLst>
          </p:cNvPr>
          <p:cNvPicPr>
            <a:picLocks noChangeAspect="1"/>
          </p:cNvPicPr>
          <p:nvPr/>
        </p:nvPicPr>
        <p:blipFill>
          <a:blip r:embed="rId2"/>
          <a:stretch>
            <a:fillRect/>
          </a:stretch>
        </p:blipFill>
        <p:spPr>
          <a:xfrm>
            <a:off x="7531100" y="1493761"/>
            <a:ext cx="2971800" cy="4409247"/>
          </a:xfrm>
          <a:prstGeom prst="rect">
            <a:avLst/>
          </a:prstGeom>
        </p:spPr>
      </p:pic>
    </p:spTree>
    <p:extLst>
      <p:ext uri="{BB962C8B-B14F-4D97-AF65-F5344CB8AC3E}">
        <p14:creationId xmlns:p14="http://schemas.microsoft.com/office/powerpoint/2010/main" val="3695206021"/>
      </p:ext>
    </p:extLst>
  </p:cSld>
  <p:clrMapOvr>
    <a:masterClrMapping/>
  </p:clrMapOvr>
</p:sld>
</file>

<file path=ppt/theme/theme1.xml><?xml version="1.0" encoding="utf-8"?>
<a:theme xmlns:a="http://schemas.openxmlformats.org/drawingml/2006/main" name="elenco puntat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SottoCategoria xmlns="679261c3-551f-4e86-913f-177e0e529669">-</SottoCategoria>
    <Categoria xmlns="c58f2efd-82a8-4ecf-b395-8c25e928921d">Power Point</Categoria>
    <_dlc_DocId xmlns="459159c4-d20a-4ff3-9b11-fbd127bd52e5">INTRANET-14-158</_dlc_DocId>
    <_dlc_DocIdUrl xmlns="459159c4-d20a-4ff3-9b11-fbd127bd52e5">
      <Url>https://intranet.istat.it/Collaborativi/_layouts/15/DocIdRedir.aspx?ID=INTRANET-14-158</Url>
      <Description>INTRANET-14-158</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661A2BE3120D674DA36C11D6006822D4" ma:contentTypeVersion="3" ma:contentTypeDescription="Creare un nuovo documento." ma:contentTypeScope="" ma:versionID="2ad8b07f9840a1ce9cd199d874146b74">
  <xsd:schema xmlns:xsd="http://www.w3.org/2001/XMLSchema" xmlns:xs="http://www.w3.org/2001/XMLSchema" xmlns:p="http://schemas.microsoft.com/office/2006/metadata/properties" xmlns:ns2="c58f2efd-82a8-4ecf-b395-8c25e928921d" xmlns:ns3="459159c4-d20a-4ff3-9b11-fbd127bd52e5" xmlns:ns4="679261c3-551f-4e86-913f-177e0e529669" targetNamespace="http://schemas.microsoft.com/office/2006/metadata/properties" ma:root="true" ma:fieldsID="fffb0e16fb90ffea59fef1085e90ecca" ns2:_="" ns3:_="" ns4:_="">
    <xsd:import namespace="c58f2efd-82a8-4ecf-b395-8c25e928921d"/>
    <xsd:import namespace="459159c4-d20a-4ff3-9b11-fbd127bd52e5"/>
    <xsd:import namespace="679261c3-551f-4e86-913f-177e0e529669"/>
    <xsd:element name="properties">
      <xsd:complexType>
        <xsd:sequence>
          <xsd:element name="documentManagement">
            <xsd:complexType>
              <xsd:all>
                <xsd:element ref="ns2:Categoria"/>
                <xsd:element ref="ns3:_dlc_DocId" minOccurs="0"/>
                <xsd:element ref="ns3:_dlc_DocIdUrl" minOccurs="0"/>
                <xsd:element ref="ns3:_dlc_DocIdPersistId" minOccurs="0"/>
                <xsd:element ref="ns4:SottoCategori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2efd-82a8-4ecf-b395-8c25e928921d" elementFormDefault="qualified">
    <xsd:import namespace="http://schemas.microsoft.com/office/2006/documentManagement/types"/>
    <xsd:import namespace="http://schemas.microsoft.com/office/infopath/2007/PartnerControls"/>
    <xsd:element name="Categoria" ma:index="8" ma:displayName="Categoria" ma:default="Logo" ma:format="Dropdown" ma:internalName="Categoria">
      <xsd:simpleType>
        <xsd:restriction base="dms:Choice">
          <xsd:enumeration value="Logo"/>
          <xsd:enumeration value="Carta intestata con protocollo"/>
          <xsd:enumeration value="Carta intestata senza protocollo"/>
          <xsd:enumeration value="Power Point"/>
          <xsd:enumeration value="Libri digitali e cartacei"/>
          <xsd:enumeration value="Tavole di dati online"/>
          <xsd:enumeration value="Grafici interattivi"/>
          <xsd:enumeration value="Strumenti di comunicazione per i Censimenti permanenti"/>
          <xsd:enumeration value="Strumenti di comunicazione relativi al Censimento generale dell'Agricoltura 2020"/>
          <xsd:enumeration value="Censimenti permanenti"/>
        </xsd:restriction>
      </xsd:simpleType>
    </xsd:element>
  </xsd:schema>
  <xsd:schema xmlns:xsd="http://www.w3.org/2001/XMLSchema" xmlns:xs="http://www.w3.org/2001/XMLSchema" xmlns:dms="http://schemas.microsoft.com/office/2006/documentManagement/types" xmlns:pc="http://schemas.microsoft.com/office/infopath/2007/PartnerControls" targetNamespace="459159c4-d20a-4ff3-9b11-fbd127bd52e5" elementFormDefault="qualified">
    <xsd:import namespace="http://schemas.microsoft.com/office/2006/documentManagement/types"/>
    <xsd:import namespace="http://schemas.microsoft.com/office/infopath/2007/PartnerControls"/>
    <xsd:element name="_dlc_DocId" ma:index="9" nillable="true" ma:displayName="Valore ID documento" ma:description="Valore dell'ID documento assegnato all'elemento." ma:internalName="_dlc_DocId" ma:readOnly="true">
      <xsd:simpleType>
        <xsd:restriction base="dms:Text"/>
      </xsd:simpleType>
    </xsd:element>
    <xsd:element name="_dlc_DocIdUrl" ma:index="10" nillable="true" ma:displayName="ID documento" ma:description="Collegamento permanente al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9261c3-551f-4e86-913f-177e0e529669" elementFormDefault="qualified">
    <xsd:import namespace="http://schemas.microsoft.com/office/2006/documentManagement/types"/>
    <xsd:import namespace="http://schemas.microsoft.com/office/infopath/2007/PartnerControls"/>
    <xsd:element name="SottoCategoria" ma:index="12" nillable="true" ma:displayName="Sottocategoria" ma:default="-" ma:format="Dropdown" ma:internalName="SottoCategoria">
      <xsd:simpleType>
        <xsd:restriction base="dms:Choice">
          <xsd:enumeration value="-"/>
          <xsd:enumeration value="1- CP Generico"/>
          <xsd:enumeration value="2- CP Popolazione"/>
          <xsd:enumeration value="3- CP Imprese"/>
          <xsd:enumeration value="4- CP Istituzioni pubbliche"/>
          <xsd:enumeration value="5- CP Istituzioni non profit"/>
          <xsd:enumeration value="6- CP Agricoltura"/>
          <xsd:enumeration value="7- CP Agricoltura202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F378BC-F4D0-4510-B4EC-07B6EFE18CF8}">
  <ds:schemaRefs>
    <ds:schemaRef ds:uri="http://purl.org/dc/dcmitype/"/>
    <ds:schemaRef ds:uri="http://schemas.microsoft.com/office/2006/documentManagement/types"/>
    <ds:schemaRef ds:uri="c58f2efd-82a8-4ecf-b395-8c25e928921d"/>
    <ds:schemaRef ds:uri="http://schemas.microsoft.com/office/infopath/2007/PartnerControls"/>
    <ds:schemaRef ds:uri="http://schemas.openxmlformats.org/package/2006/metadata/core-properties"/>
    <ds:schemaRef ds:uri="679261c3-551f-4e86-913f-177e0e529669"/>
    <ds:schemaRef ds:uri="http://purl.org/dc/elements/1.1/"/>
    <ds:schemaRef ds:uri="http://purl.org/dc/terms/"/>
    <ds:schemaRef ds:uri="459159c4-d20a-4ff3-9b11-fbd127bd52e5"/>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3F66F418-6054-4EA5-BF8E-6AF3CEAE62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2efd-82a8-4ecf-b395-8c25e928921d"/>
    <ds:schemaRef ds:uri="459159c4-d20a-4ff3-9b11-fbd127bd52e5"/>
    <ds:schemaRef ds:uri="679261c3-551f-4e86-913f-177e0e5296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9296C4F-9DE9-4B43-AA80-1FC85656CFFA}">
  <ds:schemaRefs>
    <ds:schemaRef ds:uri="http://schemas.microsoft.com/sharepoint/events"/>
  </ds:schemaRefs>
</ds:datastoreItem>
</file>

<file path=customXml/itemProps4.xml><?xml version="1.0" encoding="utf-8"?>
<ds:datastoreItem xmlns:ds="http://schemas.openxmlformats.org/officeDocument/2006/customXml" ds:itemID="{BD9C238D-4D5C-4783-820B-4854DCE45D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17567</TotalTime>
  <Words>799</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12</vt:i4>
      </vt:variant>
    </vt:vector>
  </HeadingPairs>
  <TitlesOfParts>
    <vt:vector size="21" baseType="lpstr">
      <vt:lpstr>Arial</vt:lpstr>
      <vt:lpstr>Arial Narrow</vt:lpstr>
      <vt:lpstr>Calibri</vt:lpstr>
      <vt:lpstr>Courier New</vt:lpstr>
      <vt:lpstr>Gill Sans MT</vt:lpstr>
      <vt:lpstr>Tahoma</vt:lpstr>
      <vt:lpstr>Wingdings</vt:lpstr>
      <vt:lpstr>Wingdings 2</vt:lpstr>
      <vt:lpstr>elenco puntato</vt:lpstr>
      <vt:lpstr>Analisi e progettazione del Software</vt:lpstr>
      <vt:lpstr>Analisi e progettazione del Software</vt:lpstr>
      <vt:lpstr>Analisi e progettazione del Software</vt:lpstr>
      <vt:lpstr>  Significato di Analisi </vt:lpstr>
      <vt:lpstr>  Significato di Analisi </vt:lpstr>
      <vt:lpstr>  Significato di Analisi </vt:lpstr>
      <vt:lpstr>  Significato di Progettazione </vt:lpstr>
      <vt:lpstr>  Significato di Analisi e Progettazione </vt:lpstr>
      <vt:lpstr>  Significato di Analisi e Progettazione </vt:lpstr>
      <vt:lpstr>I modelli del sw richiedono più viste </vt:lpstr>
      <vt:lpstr>I modelli del sw richiedono più viste </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PresentazioneStandard</dc:title>
  <dc:creator>Bruna Tabanella</dc:creator>
  <cp:lastModifiedBy>Francesco Pugliese</cp:lastModifiedBy>
  <cp:revision>560</cp:revision>
  <dcterms:created xsi:type="dcterms:W3CDTF">2020-06-26T06:32:12Z</dcterms:created>
  <dcterms:modified xsi:type="dcterms:W3CDTF">2023-04-22T11:17:12Z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0x010100661A2BE3120D674DA36C11D6006822D4</vt:lpwstr>
  </property>
  <property fmtid="{D5CDD505-2E9C-101B-9397-08002B2CF9AE}" pid="3" name="_dlc_DocIdItemGuid">
    <vt:lpwstr>11205160-d5cd-44f2-bf0d-d055913f1cd1</vt:lpwstr>
  </property>
</Properties>
</file>