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0"/>
  </p:notesMasterIdLst>
  <p:sldIdLst>
    <p:sldId id="256" r:id="rId6"/>
    <p:sldId id="319" r:id="rId7"/>
    <p:sldId id="381" r:id="rId8"/>
    <p:sldId id="382" r:id="rId9"/>
    <p:sldId id="387" r:id="rId10"/>
    <p:sldId id="388" r:id="rId11"/>
    <p:sldId id="389" r:id="rId12"/>
    <p:sldId id="390" r:id="rId13"/>
    <p:sldId id="346" r:id="rId14"/>
    <p:sldId id="347" r:id="rId15"/>
    <p:sldId id="349" r:id="rId16"/>
    <p:sldId id="350" r:id="rId17"/>
    <p:sldId id="368" r:id="rId18"/>
    <p:sldId id="370" r:id="rId19"/>
    <p:sldId id="369" r:id="rId20"/>
    <p:sldId id="348" r:id="rId21"/>
    <p:sldId id="351" r:id="rId22"/>
    <p:sldId id="352" r:id="rId23"/>
    <p:sldId id="356" r:id="rId24"/>
    <p:sldId id="353" r:id="rId25"/>
    <p:sldId id="363" r:id="rId26"/>
    <p:sldId id="354" r:id="rId27"/>
    <p:sldId id="355" r:id="rId28"/>
    <p:sldId id="357" r:id="rId29"/>
    <p:sldId id="366" r:id="rId30"/>
    <p:sldId id="359" r:id="rId31"/>
    <p:sldId id="367" r:id="rId32"/>
    <p:sldId id="360" r:id="rId33"/>
    <p:sldId id="362" r:id="rId34"/>
    <p:sldId id="364" r:id="rId35"/>
    <p:sldId id="344" r:id="rId36"/>
    <p:sldId id="345" r:id="rId37"/>
    <p:sldId id="361" r:id="rId38"/>
    <p:sldId id="371" r:id="rId39"/>
    <p:sldId id="372" r:id="rId40"/>
    <p:sldId id="373" r:id="rId41"/>
    <p:sldId id="374" r:id="rId42"/>
    <p:sldId id="375" r:id="rId43"/>
    <p:sldId id="376" r:id="rId44"/>
    <p:sldId id="377" r:id="rId45"/>
    <p:sldId id="379" r:id="rId46"/>
    <p:sldId id="380" r:id="rId47"/>
    <p:sldId id="358" r:id="rId48"/>
    <p:sldId id="343" r:id="rId4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5" d="100"/>
          <a:sy n="65" d="100"/>
        </p:scale>
        <p:origin x="724" y="4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23</a:t>
            </a:fld>
            <a:endParaRPr lang="en-US"/>
          </a:p>
        </p:txBody>
      </p:sp>
    </p:spTree>
    <p:extLst>
      <p:ext uri="{BB962C8B-B14F-4D97-AF65-F5344CB8AC3E}">
        <p14:creationId xmlns:p14="http://schemas.microsoft.com/office/powerpoint/2010/main" val="377440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24</a:t>
            </a:fld>
            <a:endParaRPr lang="en-US"/>
          </a:p>
        </p:txBody>
      </p:sp>
    </p:spTree>
    <p:extLst>
      <p:ext uri="{BB962C8B-B14F-4D97-AF65-F5344CB8AC3E}">
        <p14:creationId xmlns:p14="http://schemas.microsoft.com/office/powerpoint/2010/main" val="375925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25</a:t>
            </a:fld>
            <a:endParaRPr lang="en-US"/>
          </a:p>
        </p:txBody>
      </p:sp>
    </p:spTree>
    <p:extLst>
      <p:ext uri="{BB962C8B-B14F-4D97-AF65-F5344CB8AC3E}">
        <p14:creationId xmlns:p14="http://schemas.microsoft.com/office/powerpoint/2010/main" val="359736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26</a:t>
            </a:fld>
            <a:endParaRPr lang="en-US"/>
          </a:p>
        </p:txBody>
      </p:sp>
    </p:spTree>
    <p:extLst>
      <p:ext uri="{BB962C8B-B14F-4D97-AF65-F5344CB8AC3E}">
        <p14:creationId xmlns:p14="http://schemas.microsoft.com/office/powerpoint/2010/main" val="2503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27</a:t>
            </a:fld>
            <a:endParaRPr lang="en-US"/>
          </a:p>
        </p:txBody>
      </p:sp>
    </p:spTree>
    <p:extLst>
      <p:ext uri="{BB962C8B-B14F-4D97-AF65-F5344CB8AC3E}">
        <p14:creationId xmlns:p14="http://schemas.microsoft.com/office/powerpoint/2010/main" val="29486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28</a:t>
            </a:fld>
            <a:endParaRPr lang="en-US"/>
          </a:p>
        </p:txBody>
      </p:sp>
    </p:spTree>
    <p:extLst>
      <p:ext uri="{BB962C8B-B14F-4D97-AF65-F5344CB8AC3E}">
        <p14:creationId xmlns:p14="http://schemas.microsoft.com/office/powerpoint/2010/main" val="10710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33</a:t>
            </a:fld>
            <a:endParaRPr lang="en-US"/>
          </a:p>
        </p:txBody>
      </p:sp>
    </p:spTree>
    <p:extLst>
      <p:ext uri="{BB962C8B-B14F-4D97-AF65-F5344CB8AC3E}">
        <p14:creationId xmlns:p14="http://schemas.microsoft.com/office/powerpoint/2010/main" val="305034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34</a:t>
            </a:fld>
            <a:endParaRPr lang="en-US"/>
          </a:p>
        </p:txBody>
      </p:sp>
    </p:spTree>
    <p:extLst>
      <p:ext uri="{BB962C8B-B14F-4D97-AF65-F5344CB8AC3E}">
        <p14:creationId xmlns:p14="http://schemas.microsoft.com/office/powerpoint/2010/main" val="45689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35</a:t>
            </a:fld>
            <a:endParaRPr lang="en-US"/>
          </a:p>
        </p:txBody>
      </p:sp>
    </p:spTree>
    <p:extLst>
      <p:ext uri="{BB962C8B-B14F-4D97-AF65-F5344CB8AC3E}">
        <p14:creationId xmlns:p14="http://schemas.microsoft.com/office/powerpoint/2010/main" val="333447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solidFill>
                  <a:schemeClr val="tx1"/>
                </a:solidFill>
              </a:rPr>
              <a:t>Databases</a:t>
            </a:r>
            <a:br>
              <a:rPr lang="it-IT">
                <a:solidFill>
                  <a:schemeClr val="tx1"/>
                </a:solidFill>
              </a:rPr>
            </a:br>
            <a:r>
              <a:rPr lang="it-IT">
                <a:solidFill>
                  <a:schemeClr val="tx1"/>
                </a:solidFill>
              </a:rPr>
              <a:t>NoSql </a:t>
            </a:r>
            <a:endParaRPr lang="it-IT" dirty="0">
              <a:solidFill>
                <a:schemeClr val="tx1"/>
              </a:solidFill>
            </a:endParaRP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6686931" cy="4392612"/>
          </a:xfrm>
        </p:spPr>
        <p:txBody>
          <a:bodyPr/>
          <a:lstStyle/>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fattore primario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che ha reso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relazionali maggiormente di successo rispetto agli altri modelli di dati (come ad esempio gli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Object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Oriented</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DB</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probabilmente il ruolo giocato da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SQL come meccanismo di integrazione tra applicazioni</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questo scenario, applicazioni multiple immagazzinano i loro dati in un database integrato comune. Questo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migliora la comunicazione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perchè</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tutte le applicazioni operano su un insieme consistente di dati persistenti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SQL come meccanismo di integrazione</a:t>
            </a:r>
            <a:endParaRPr lang="it-IT" dirty="0">
              <a:solidFill>
                <a:schemeClr val="tx1"/>
              </a:solidFill>
            </a:endParaRPr>
          </a:p>
        </p:txBody>
      </p:sp>
      <p:pic>
        <p:nvPicPr>
          <p:cNvPr id="4" name="Immagine 3">
            <a:extLst>
              <a:ext uri="{FF2B5EF4-FFF2-40B4-BE49-F238E27FC236}">
                <a16:creationId xmlns:a16="http://schemas.microsoft.com/office/drawing/2014/main" id="{76D0318C-B39F-6F2B-2560-3124142EB446}"/>
              </a:ext>
            </a:extLst>
          </p:cNvPr>
          <p:cNvPicPr>
            <a:picLocks noChangeAspect="1"/>
          </p:cNvPicPr>
          <p:nvPr/>
        </p:nvPicPr>
        <p:blipFill>
          <a:blip r:embed="rId2"/>
          <a:stretch>
            <a:fillRect/>
          </a:stretch>
        </p:blipFill>
        <p:spPr>
          <a:xfrm>
            <a:off x="7299157" y="1954878"/>
            <a:ext cx="4711035" cy="3461879"/>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Esistono svantaggi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all'uso della condivisione dell'integrazione di database: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struttura che sia progettata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molte 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finisce per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molto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ai dati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bisogno di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coordinati</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differenti necessità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dunque chiamano differenti strutture ad indice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control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policies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approccio differente è quello di trattare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 applicazione (application database)</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Database di Integrazione vs Applicazione</a:t>
            </a:r>
            <a:endParaRPr lang="it-IT" dirty="0">
              <a:solidFill>
                <a:schemeClr val="tx1"/>
              </a:solidFill>
            </a:endParaRPr>
          </a:p>
        </p:txBody>
      </p:sp>
    </p:spTree>
    <p:extLst>
      <p:ext uri="{BB962C8B-B14F-4D97-AF65-F5344CB8AC3E}">
        <p14:creationId xmlns:p14="http://schemas.microsoft.com/office/powerpoint/2010/main" val="4019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Application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solo direttamente acceduto da una singola applicazione, che lo rende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facile da manutenere ed evolvere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L'interoperabilità riguarda il fatto che si può ora passare alle interfacce dell'applicazione: </a:t>
            </a:r>
          </a:p>
          <a:p>
            <a:pPr marL="800100" lvl="1" indent="-342900">
              <a:buFont typeface="Wingdings" panose="05000000000000000000" pitchFamily="2" charset="2"/>
              <a:buChar char="ü"/>
            </a:pP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Durante  il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2000</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abbiamo assistito ad un ben distinto spostamento verso i web service, dove le applicazioni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potrebbero comunicare sul HTTP (lavorare su Architetture Service-Orientate)</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Se com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unichiamo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dati devono essere strutturati in relazioni. Tuttavia con un servizio, siamo capaci di usare strutture dati più ricche, possibilmente con dei record innestati e delle liste. </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Questi dati sono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solito rappresentati come documenti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XML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più recentemente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JSON (Javascript Object Notation),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formato di intescambio leggero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Application Database</a:t>
            </a:r>
            <a:endParaRPr lang="it-IT" dirty="0">
              <a:solidFill>
                <a:schemeClr val="tx1"/>
              </a:solidFill>
            </a:endParaRPr>
          </a:p>
        </p:txBody>
      </p:sp>
    </p:spTree>
    <p:extLst>
      <p:ext uri="{BB962C8B-B14F-4D97-AF65-F5344CB8AC3E}">
        <p14:creationId xmlns:p14="http://schemas.microsoft.com/office/powerpoint/2010/main" val="268978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772567" cy="4392612"/>
          </a:xfrm>
        </p:spPr>
        <p:txBody>
          <a:bodyPr/>
          <a:lstStyle/>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(Object-oriented Database) sono emersi per andare incontro all'esigenza di fondere i linguaggi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programmazione orientata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con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Sebbene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orientati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siano nati verso la fine del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1970</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essi hanno visto una crescita nell'utilizzo solo nei recenti decenni con la crescita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linguaggi di programmazione funzionale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una sempre più crescente comunità sta emergendo grazie all'abilità dei db orientati agli oggetti di fornire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query</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molto veloci e con un codice più leggero.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6" name="Immagine 5" descr="Immagine che contiene diagramma&#10;&#10;Descrizione generata automaticamente">
            <a:extLst>
              <a:ext uri="{FF2B5EF4-FFF2-40B4-BE49-F238E27FC236}">
                <a16:creationId xmlns:a16="http://schemas.microsoft.com/office/drawing/2014/main" id="{D2F3C9E5-79C6-CAF4-0A92-D8BE060D9E25}"/>
              </a:ext>
            </a:extLst>
          </p:cNvPr>
          <p:cNvPicPr>
            <a:picLocks noChangeAspect="1"/>
          </p:cNvPicPr>
          <p:nvPr/>
        </p:nvPicPr>
        <p:blipFill>
          <a:blip r:embed="rId2"/>
          <a:stretch>
            <a:fillRect/>
          </a:stretch>
        </p:blipFill>
        <p:spPr>
          <a:xfrm>
            <a:off x="7870004" y="2825875"/>
            <a:ext cx="3795338" cy="1897669"/>
          </a:xfrm>
          <a:prstGeom prst="rect">
            <a:avLst/>
          </a:prstGeom>
        </p:spPr>
      </p:pic>
    </p:spTree>
    <p:extLst>
      <p:ext uri="{BB962C8B-B14F-4D97-AF65-F5344CB8AC3E}">
        <p14:creationId xmlns:p14="http://schemas.microsoft.com/office/powerpoint/2010/main" val="311933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750544" cy="4392612"/>
          </a:xfrm>
        </p:spPr>
        <p:txBody>
          <a:bodyPr/>
          <a:lstStyle/>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DB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Orientati</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agli</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contengono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seguenti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elementi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fondamentali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entità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mondo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reale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come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esempio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un task specific in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to-do list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“porta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fuori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spazzatura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Tutti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vengono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assegnati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ad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classe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all'interno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delle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strutture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scopi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gerarchia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scopi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funzionali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questo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modo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quando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sentiamo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frase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istanze</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classe</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ci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stiamo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riferendo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semplicemente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creati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particolare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classe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Attributi</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Metodi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Un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oggetto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è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caratterizzato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stato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 da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comportamenti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hanno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anche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attributi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come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nomi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stato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 date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creazione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L'insieme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delle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tenute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insieme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rappresenta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suo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stato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hanno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anche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comportamenti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conosciuti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come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metodi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funzioni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modificano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operato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sulle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sue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Esempi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includono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updatetask</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gettaskhistory</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metodi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anche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percorso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comunicazione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primario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oggetto</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 a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oggetto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14</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spTree>
    <p:extLst>
      <p:ext uri="{BB962C8B-B14F-4D97-AF65-F5344CB8AC3E}">
        <p14:creationId xmlns:p14="http://schemas.microsoft.com/office/powerpoint/2010/main" val="117633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183479" cy="4392612"/>
          </a:xfrm>
        </p:spPr>
        <p:txBody>
          <a:bodyPr/>
          <a:lstStyle/>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sono raggruppamenti di oggetti con 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gli stessi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comportamenti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Non solo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indicano le relazioni, come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genitore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figlio,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essi classificano anche gli oggetti in termini di funzioni, tipi di dati, o altri attributi dei dati definiti.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puntatori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invece sono indirizzi che facilitano sia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l'accesso</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all'oggetto sia lo stabilirsi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tra oggetti.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15</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4" name="Immagine 3">
            <a:extLst>
              <a:ext uri="{FF2B5EF4-FFF2-40B4-BE49-F238E27FC236}">
                <a16:creationId xmlns:a16="http://schemas.microsoft.com/office/drawing/2014/main" id="{F2B8E1D1-5A3C-DA2B-2F82-5C086B00D4A1}"/>
              </a:ext>
            </a:extLst>
          </p:cNvPr>
          <p:cNvPicPr>
            <a:picLocks noChangeAspect="1"/>
          </p:cNvPicPr>
          <p:nvPr/>
        </p:nvPicPr>
        <p:blipFill>
          <a:blip r:embed="rId2"/>
          <a:stretch>
            <a:fillRect/>
          </a:stretch>
        </p:blipFill>
        <p:spPr>
          <a:xfrm>
            <a:off x="5894851" y="1310810"/>
            <a:ext cx="5550680" cy="4935878"/>
          </a:xfrm>
          <a:prstGeom prst="rect">
            <a:avLst/>
          </a:prstGeom>
        </p:spPr>
      </p:pic>
    </p:spTree>
    <p:extLst>
      <p:ext uri="{BB962C8B-B14F-4D97-AF65-F5344CB8AC3E}">
        <p14:creationId xmlns:p14="http://schemas.microsoft.com/office/powerpoint/2010/main" val="306028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Quali sono le ragioni per cui i 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iniziato a divenire così popolari?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di queste motivazioni coincidono con le motivazioni che hanno originato lo sviluppo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ecosistema Big 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di cui abbiamo già discusso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Dovrebbero in ogni caso essere enfatizzati i seguenti aspetti: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Persone che hanno iniziato a modellare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 di db</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Avere a che fare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con una porzione rilevante concettualmente di informazione (oggetto, data record), è molto più facile per i nuovi database gestire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operazioni su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aggregato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rende una unità naturale per la replicazione e lo sharding (distribuzione)</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il problema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Problem,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ossia la differenza tra il modello relazionale e le strutture dati in memoria.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Verso nuovi modellli dei dati</a:t>
            </a:r>
            <a:endParaRPr lang="it-IT" dirty="0">
              <a:solidFill>
                <a:schemeClr val="tx1"/>
              </a:solidFill>
            </a:endParaRPr>
          </a:p>
        </p:txBody>
      </p:sp>
    </p:spTree>
    <p:extLst>
      <p:ext uri="{BB962C8B-B14F-4D97-AF65-F5344CB8AC3E}">
        <p14:creationId xmlns:p14="http://schemas.microsoft.com/office/powerpoint/2010/main" val="177350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1871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delle maggiori cause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frustrazione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gli sviluppatori di applicazioni, e nel 1990 molte persone credevano che i database relazionali sarebbero stati sostituiti da database 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replicavano le strutture dati nella memoria anche sul disco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Quel decennio fu segnato dalla crescita dei linguaggi di programmazione orientati agli oggetti, e quindi dalla nascita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dopo che 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OOP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ebbe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nella programmazione i DB orientati agli oggetti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ebbero per nulla 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db relazionali rimasero la principale tecnologia per il data storage, essendo altamente consolidati, ben noti, ottimizzati e soprattutto basati su linguaggi standard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l'Impedance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rimase un problema, framework di Object-relational mapping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iBatis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stati proposti per rendere le cose facili, ma non sono adatti a quegli scenari (frequenti) in cui molte applicazioni fanno affidamento allo stesso db integrato. Anche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query soffrono in questi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framework</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a:t>
            </a:r>
            <a:endParaRPr lang="it-IT" dirty="0">
              <a:solidFill>
                <a:schemeClr val="tx1"/>
              </a:solidFill>
            </a:endParaRPr>
          </a:p>
        </p:txBody>
      </p:sp>
    </p:spTree>
    <p:extLst>
      <p:ext uri="{BB962C8B-B14F-4D97-AF65-F5344CB8AC3E}">
        <p14:creationId xmlns:p14="http://schemas.microsoft.com/office/powerpoint/2010/main" val="179170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804329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Dati correnti immagazzinati in un DB:</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D2: Codice degli impiegati con salario e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D1: Impiegati e Progetti per cui gli impiegati lavorano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Concettualmente: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è identificato dal suo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è identificato dal suo nome.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dovrebbe essere creato dal suo SSN</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dovrebbe essere creato dal suo PrName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 - Esempio</a:t>
            </a:r>
            <a:endParaRPr lang="it-IT" dirty="0">
              <a:solidFill>
                <a:schemeClr val="tx1"/>
              </a:solidFill>
            </a:endParaRPr>
          </a:p>
        </p:txBody>
      </p:sp>
      <p:pic>
        <p:nvPicPr>
          <p:cNvPr id="4" name="Immagine 3">
            <a:extLst>
              <a:ext uri="{FF2B5EF4-FFF2-40B4-BE49-F238E27FC236}">
                <a16:creationId xmlns:a16="http://schemas.microsoft.com/office/drawing/2014/main" id="{E6C693C7-7A23-9EA6-410F-B2AF5F84341D}"/>
              </a:ext>
            </a:extLst>
          </p:cNvPr>
          <p:cNvPicPr>
            <a:picLocks noChangeAspect="1"/>
          </p:cNvPicPr>
          <p:nvPr/>
        </p:nvPicPr>
        <p:blipFill>
          <a:blip r:embed="rId2"/>
          <a:stretch>
            <a:fillRect/>
          </a:stretch>
        </p:blipFill>
        <p:spPr>
          <a:xfrm>
            <a:off x="8459470" y="1340508"/>
            <a:ext cx="2491740" cy="5421842"/>
          </a:xfrm>
          <a:prstGeom prst="rect">
            <a:avLst/>
          </a:prstGeom>
        </p:spPr>
      </p:pic>
    </p:spTree>
    <p:extLst>
      <p:ext uri="{BB962C8B-B14F-4D97-AF65-F5344CB8AC3E}">
        <p14:creationId xmlns:p14="http://schemas.microsoft.com/office/powerpoint/2010/main" val="3551736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2000 ha assistito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parecchie proprietà del web che sono drammaticamente aumentate in grandezza nel tempo!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siti web iniziarono a tracciare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un modo molto dettagliato. Grandi data set sono apparsi: link, social network, attività nei log, dati di mapping. Con la crescita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volume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aumentato anche il numero degli utenti.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i problemi dell'incremento dei dati e del traffico ha richiesto più risorse computazionali.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Scalare significa macchine più grandi, più processori, più storage e memoria. Ma macchine più grandi sono più costose ed hanno dei limiti concreti nell'incremento delle loro dimensioni, hanno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tetto massimo teorico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Attacco dei Cluster</a:t>
            </a:r>
            <a:endParaRPr lang="it-IT" dirty="0">
              <a:solidFill>
                <a:schemeClr val="tx1"/>
              </a:solidFill>
            </a:endParaRPr>
          </a:p>
        </p:txBody>
      </p:sp>
    </p:spTree>
    <p:extLst>
      <p:ext uri="{BB962C8B-B14F-4D97-AF65-F5344CB8AC3E}">
        <p14:creationId xmlns:p14="http://schemas.microsoft.com/office/powerpoint/2010/main" val="360612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Chiave-Valore, Documenti, Colonna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Map-Reduce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247092"/>
            <a:ext cx="11269308" cy="769441"/>
          </a:xfrm>
        </p:spPr>
        <p:txBody>
          <a:bodyPr/>
          <a:lstStyle/>
          <a:p>
            <a:r>
              <a:rPr lang="it-IT"/>
              <a:t>Database NoSql: DB Aggregati</a:t>
            </a:r>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
            </a:r>
            <a:br>
              <a:rPr lang="it-IT" sz="280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p>
        </p:txBody>
      </p:sp>
    </p:spTree>
    <p:extLst>
      <p:ext uri="{BB962C8B-B14F-4D97-AF65-F5344CB8AC3E}">
        <p14:creationId xmlns:p14="http://schemas.microsoft.com/office/powerpoint/2010/main" val="14020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L'alternativa a scalare le dimensioni delle macchine è quella di usare un elevato numero di machine all'interno di un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cluster di macchine piccole può usare dell'hardware di basso costo e finire per essere più economico alle varie scale.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un cluster può anche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resiliente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se le macchine singole si danneggiano, l'intero cluster può continuare a funzionare fornendo alta affidabilità oltre che alte performance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le grandi compagnie si sono mosse verso i cluster, questo ha portato ad un nuovo problema: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non sono progettati per essere eseguiti sui cluster!</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195589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possono anche essere avviati su server separati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differenti insiemi di dati, questo è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database (ad esempio i dati vengono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fisicamente segmentati su vari 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storage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si separa il caricamento,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tutto lo sharding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essere controllato a livello applicativo che deve tenere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traccia di quale db server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rispondere per comunicare ciascun blocco di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perdiamo query, integrità referenziale, transazioni o controllo di consistenza con l'uso dello sharding.</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decisione della granularità dello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questione moldo ma molto difficile!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defPPr>
              <a:defRPr lang="en-US"/>
            </a:defPPr>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405189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46968" y="1568413"/>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modello relazione divide l'informazione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noi vogliamo storare in tuple (righe): questa è una struttura molto semplice per 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una differente direzione nell'approccio. Essa riorganizza ciò che serve per operare sui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hanno una struttura più complessa.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maneggevole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pensare in termini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permette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liste e altre strutture di 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venganno innestate all'interno di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non c'è un termine comune per questo tipo di record complesso; secondo il [SaFo13] usiamo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spTree>
    <p:extLst>
      <p:ext uri="{BB962C8B-B14F-4D97-AF65-F5344CB8AC3E}">
        <p14:creationId xmlns:p14="http://schemas.microsoft.com/office/powerpoint/2010/main" val="112711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4977996"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termine che viene dal Domain-Driven-Design (DDD). In DDD, un aggregato è una collezione di oggetti collegati che desideriamo trattare come una unica unità. In particolare, è un'unità che serve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manipulation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management della consistenza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 ordine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quale ricerca un singolo aggregato: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di Dati Aggregati</a:t>
            </a:r>
            <a:endParaRPr lang="it-IT" dirty="0">
              <a:solidFill>
                <a:schemeClr val="tx1"/>
              </a:solidFill>
            </a:endParaRPr>
          </a:p>
        </p:txBody>
      </p:sp>
      <p:pic>
        <p:nvPicPr>
          <p:cNvPr id="4" name="Immagine 3">
            <a:extLst>
              <a:ext uri="{FF2B5EF4-FFF2-40B4-BE49-F238E27FC236}">
                <a16:creationId xmlns:a16="http://schemas.microsoft.com/office/drawing/2014/main" id="{7760BA6D-8D40-4C85-FF1B-FAE4E0AB9062}"/>
              </a:ext>
            </a:extLst>
          </p:cNvPr>
          <p:cNvPicPr>
            <a:picLocks noChangeAspect="1"/>
          </p:cNvPicPr>
          <p:nvPr/>
        </p:nvPicPr>
        <p:blipFill>
          <a:blip r:embed="rId3"/>
          <a:stretch>
            <a:fillRect/>
          </a:stretch>
        </p:blipFill>
        <p:spPr>
          <a:xfrm>
            <a:off x="5301465" y="1755023"/>
            <a:ext cx="6567066" cy="4481390"/>
          </a:xfrm>
          <a:prstGeom prst="rect">
            <a:avLst/>
          </a:prstGeom>
        </p:spPr>
      </p:pic>
    </p:spTree>
    <p:extLst>
      <p:ext uri="{BB962C8B-B14F-4D97-AF65-F5344CB8AC3E}">
        <p14:creationId xmlns:p14="http://schemas.microsoft.com/office/powerpoint/2010/main" val="2714726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08367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Prospettiva dei DB relazionali: senza aggregati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36113237-B8C1-DBBD-22C6-22C72C34EDBA}"/>
              </a:ext>
            </a:extLst>
          </p:cNvPr>
          <p:cNvPicPr>
            <a:picLocks noChangeAspect="1"/>
          </p:cNvPicPr>
          <p:nvPr/>
        </p:nvPicPr>
        <p:blipFill>
          <a:blip r:embed="rId3"/>
          <a:stretch>
            <a:fillRect/>
          </a:stretch>
        </p:blipFill>
        <p:spPr>
          <a:xfrm>
            <a:off x="2748964" y="1658603"/>
            <a:ext cx="7245268" cy="5223899"/>
          </a:xfrm>
          <a:prstGeom prst="rect">
            <a:avLst/>
          </a:prstGeom>
        </p:spPr>
      </p:pic>
    </p:spTree>
    <p:extLst>
      <p:ext uri="{BB962C8B-B14F-4D97-AF65-F5344CB8AC3E}">
        <p14:creationId xmlns:p14="http://schemas.microsoft.com/office/powerpoint/2010/main" val="285754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semplicità di presentazione, solo gli attributi interessanti per l'istanza dal lato della relazione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Address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vengono presentati qui.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default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ciascuna tabella relazione usa un Id (che identifica un oggetto).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23864DA8-B46B-54FD-5407-E7D4F7BC3085}"/>
              </a:ext>
            </a:extLst>
          </p:cNvPr>
          <p:cNvPicPr>
            <a:picLocks noChangeAspect="1"/>
          </p:cNvPicPr>
          <p:nvPr/>
        </p:nvPicPr>
        <p:blipFill>
          <a:blip r:embed="rId3"/>
          <a:stretch>
            <a:fillRect/>
          </a:stretch>
        </p:blipFill>
        <p:spPr>
          <a:xfrm>
            <a:off x="2235116" y="2434824"/>
            <a:ext cx="8673516" cy="4206607"/>
          </a:xfrm>
          <a:prstGeom prst="rect">
            <a:avLst/>
          </a:prstGeom>
        </p:spPr>
      </p:pic>
    </p:spTree>
    <p:extLst>
      <p:ext uri="{BB962C8B-B14F-4D97-AF65-F5344CB8AC3E}">
        <p14:creationId xmlns:p14="http://schemas.microsoft.com/office/powerpoint/2010/main" val="65184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16390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fatto che un ordine sia costituito da item dell'ordine, un indirizzo di spedizione, e un pagamento possono essere espressi in un modello relazionale in termini di relazioni usando una chiave straniera 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nulla per distinguere le relazioni che rappresentano aggregazioni da quelle che non le rappresentano.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risultato, il database non può usare una conoscenza di una struttura aggregata per aiutarla a immagazzinare e a distribuire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è una proprietà dei dati di tipo logico: si riferisce più che altro al modo in cui i dati sono utilizzati dalle applicazioni, un problema che è spesso fuori dai confini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 struttura aggregata di dati potrebbe aiutare con alcune interazioni dei dati ma potrebbe essere un ostacolo per altri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nostro esempio, per ottenere la storia delle vendite di un prodotto, è necessario scavare dentro ogni aggregato del database)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4231974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331496" y="1446404"/>
            <a:ext cx="86466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ragione intrigante per usare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che essa aiuta enormemente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quando si vuole avviare un db su un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adatta bene allo scaling del sistema in quanto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possono essere usati naturalmente per la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Dall'altro lato, gli aggregati sottili come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slicing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accessi a più grana fine potrebbero essere davvero difficili da implementare.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2161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2468" y="1232694"/>
            <a:ext cx="123042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aggregati hanno un importante conseguenza per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permettono di manipolare qualsiasi combinazione di righe da qualsiasi tabella in una singola transazione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spesso che i db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 non supportano le transazioni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quindi si trascura la consistenza. Questo tuttavia non è proprio vero per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sono, come per i relazionali, alieni alle aggregazioni.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è vero che i DB aggregati non hanno transazioni ACID che si estendono agli aggregati multipli. Invece, supportano una manipolazione atomica di un singolo aggregato alla volta: questo significa che se abbiamo bisogno di manipolare aggregati multipli in una modalità atomica, dobbiamo gestirlo da soli a livello di codice.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pratica, troviamo che la maggior parte del tempo dobbiamo tenere i nostri bisogni di atomicità all'interno di un singolo aggregato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che è parte della considerazione di decidere come dividere i nostri dati in aggregati.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dell'Orientazione Aggregata</a:t>
            </a:r>
            <a:endParaRPr lang="it-IT" dirty="0">
              <a:solidFill>
                <a:schemeClr val="tx1"/>
              </a:solidFill>
            </a:endParaRPr>
          </a:p>
        </p:txBody>
      </p:sp>
    </p:spTree>
    <p:extLst>
      <p:ext uri="{BB962C8B-B14F-4D97-AF65-F5344CB8AC3E}">
        <p14:creationId xmlns:p14="http://schemas.microsoft.com/office/powerpoint/2010/main" val="312911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1498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rappresentazione visuale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di oggetti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alcune coppie di oggetti sono connesse tra loro attraverso dei collegamenti.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composto da due elementi: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detti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vertici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edge (frecce).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 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database usato per modellare i dati nella forma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questo tipo di database, i nodi del grafo rappresentano le entità mentre le relazioni rapprosentano le associazioni tra i nodi. </a:t>
            </a:r>
          </a:p>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più popolare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Database a Grafo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è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Neo4j</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Altri Database a Grafo sono Database Orale NoSQL, OrientDB, HypherGraphDB, GraphBase, InfiniteGraph e AllegroGraph.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Database a Grafo</a:t>
            </a:r>
            <a:endParaRPr lang="it-IT" dirty="0">
              <a:solidFill>
                <a:schemeClr val="tx1"/>
              </a:solidFill>
            </a:endParaRPr>
          </a:p>
        </p:txBody>
      </p:sp>
      <p:pic>
        <p:nvPicPr>
          <p:cNvPr id="4" name="Immagine 3" descr="Immagine che contiene diagramma&#10;&#10;Descrizione generata automaticamente">
            <a:extLst>
              <a:ext uri="{FF2B5EF4-FFF2-40B4-BE49-F238E27FC236}">
                <a16:creationId xmlns:a16="http://schemas.microsoft.com/office/drawing/2014/main" id="{C98E242F-24D8-F6FA-BE47-A7135F246D34}"/>
              </a:ext>
            </a:extLst>
          </p:cNvPr>
          <p:cNvPicPr>
            <a:picLocks noChangeAspect="1"/>
          </p:cNvPicPr>
          <p:nvPr/>
        </p:nvPicPr>
        <p:blipFill>
          <a:blip r:embed="rId2"/>
          <a:stretch>
            <a:fillRect/>
          </a:stretch>
        </p:blipFill>
        <p:spPr>
          <a:xfrm>
            <a:off x="8357405" y="1955290"/>
            <a:ext cx="3508298" cy="2483146"/>
          </a:xfrm>
          <a:prstGeom prst="rect">
            <a:avLst/>
          </a:prstGeom>
        </p:spPr>
      </p:pic>
    </p:spTree>
    <p:extLst>
      <p:ext uri="{BB962C8B-B14F-4D97-AF65-F5344CB8AC3E}">
        <p14:creationId xmlns:p14="http://schemas.microsoft.com/office/powerpoint/2010/main" val="426211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446404"/>
            <a:ext cx="7411690"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appositamente realizzati per modelli di dati specifici e hanno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schemi flessibili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per creare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moderne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 database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si sono affermati per la facilità di sviluppo, la funzionalità e la scalabilità delle prestazioni. </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database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utilizzano una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varietà</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modelli di dati per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accedere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gestire i dati. Questi tipi di database sono ottimizzati specificatamente per applicazioni che necessitano di grandi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volumi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latenza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bassa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modelli di dati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flessibili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ottenuti snellendo alcuni dei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criteri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dei dati degli altri database.</a:t>
            </a: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482" y="2156951"/>
            <a:ext cx="3825735" cy="2867333"/>
          </a:xfrm>
          <a:prstGeom prst="rect">
            <a:avLst/>
          </a:prstGeom>
        </p:spPr>
      </p:pic>
    </p:spTree>
    <p:extLst>
      <p:ext uri="{BB962C8B-B14F-4D97-AF65-F5344CB8AC3E}">
        <p14:creationId xmlns:p14="http://schemas.microsoft.com/office/powerpoint/2010/main" val="3740669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684506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Oggigiorno,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maggior parte dei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esiste nella forma di relazioni tra differenti oggetti e più spesso,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i dati è più importante che i dati stessi.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altamente strutturati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hanno parecchi record che immagazzinano lo stesso tipo di dati così che essi possano essere usati per memorizzare dati strutturati,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tuttavia essi non storano le relazioni tra 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A diff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erenza degli altri DB,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Graph 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connessioni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entità di prima classe. </a:t>
            </a:r>
          </a:p>
          <a:p>
            <a:pPr algn="just"/>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240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Perchè un Database a Grafo?</a:t>
            </a:r>
            <a:endParaRPr lang="it-IT" dirty="0">
              <a:solidFill>
                <a:schemeClr val="tx1"/>
              </a:solidFill>
            </a:endParaRPr>
          </a:p>
        </p:txBody>
      </p:sp>
      <p:pic>
        <p:nvPicPr>
          <p:cNvPr id="8" name="Immagine 7">
            <a:extLst>
              <a:ext uri="{FF2B5EF4-FFF2-40B4-BE49-F238E27FC236}">
                <a16:creationId xmlns:a16="http://schemas.microsoft.com/office/drawing/2014/main" id="{BE77C5D5-DB84-D14F-6394-FD635E4E2C15}"/>
              </a:ext>
            </a:extLst>
          </p:cNvPr>
          <p:cNvPicPr>
            <a:picLocks noChangeAspect="1"/>
          </p:cNvPicPr>
          <p:nvPr/>
        </p:nvPicPr>
        <p:blipFill>
          <a:blip r:embed="rId2"/>
          <a:stretch>
            <a:fillRect/>
          </a:stretch>
        </p:blipFill>
        <p:spPr>
          <a:xfrm>
            <a:off x="7387333" y="1328524"/>
            <a:ext cx="4478370" cy="4392612"/>
          </a:xfrm>
          <a:prstGeom prst="rect">
            <a:avLst/>
          </a:prstGeom>
        </p:spPr>
      </p:pic>
    </p:spTree>
    <p:extLst>
      <p:ext uri="{BB962C8B-B14F-4D97-AF65-F5344CB8AC3E}">
        <p14:creationId xmlns:p14="http://schemas.microsoft.com/office/powerpoint/2010/main" val="4257505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hanno la seguente capacità: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forniscono una modellazione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schemaless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trattamento nativo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pezzi di informazione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caratteristiche menzionate li rendono particolarmente adatti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gestione di complesse relazioni nei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particolare in quei contesti in cui le dinamiche del dominio rendono le soluzioni basate su modelli relazionali classici non efficacemente ed efficientemente applicabili (per esempio le connessioni utente in un social network, i sistemi di raccomandazione, le applicazioni geospaziali,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anche investigato un interessante uso dei database a grafo specificati attraverso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uno strandard per i dati (e per la conoscenza) condivisi alla scala del web.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 al di là dei Database a Grafo</a:t>
            </a:r>
            <a:endParaRPr lang="it-IT" dirty="0">
              <a:solidFill>
                <a:schemeClr val="tx1"/>
              </a:solidFill>
            </a:endParaRPr>
          </a:p>
        </p:txBody>
      </p:sp>
    </p:spTree>
    <p:extLst>
      <p:ext uri="{BB962C8B-B14F-4D97-AF65-F5344CB8AC3E}">
        <p14:creationId xmlns:p14="http://schemas.microsoft.com/office/powerpoint/2010/main" val="407306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044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sono una particolare famiglia di database che possiamo classificare come appartenenti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"Movimento NoSQL"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i database a grafo generalmente presentano solo alcune delle caratteristiche che sono tipiche delle soluzioni NoSQL, e che possiamo riassumere come segue (anche se non c'è una definizione generalmente accettata di NoSQL in letteratura):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schemaless</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usano 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generalmente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open-source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i NoSQL sono anche applicati ai sistemi cloud)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lavorano in cluster (anche se i database a grafo non ricadono in questo)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non gestiscono la consistenza attraverso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ACID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i DB a grafo invece supportano)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a:t>
            </a:r>
            <a:endParaRPr lang="it-IT" dirty="0">
              <a:solidFill>
                <a:schemeClr val="tx1"/>
              </a:solidFill>
            </a:endParaRPr>
          </a:p>
        </p:txBody>
      </p:sp>
    </p:spTree>
    <p:extLst>
      <p:ext uri="{BB962C8B-B14F-4D97-AF65-F5344CB8AC3E}">
        <p14:creationId xmlns:p14="http://schemas.microsoft.com/office/powerpoint/2010/main" val="1381602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2" y="1446404"/>
            <a:ext cx="8906591"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possono considerare tre differenti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Modelli Dei Dati Aggregati</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it-IT" sz="2600" dirty="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p>
          <a:p>
            <a:pPr marL="914400" lvl="1" indent="-457200">
              <a:buFont typeface="+mj-lt"/>
              <a:buAutoNum type="arabicPeriod"/>
            </a:pPr>
            <a:r>
              <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rPr>
              <a:t>Documento</a:t>
            </a:r>
          </a:p>
          <a:p>
            <a:pPr marL="914400" lvl="1" indent="-457200">
              <a:buFont typeface="+mj-lt"/>
              <a:buAutoNum type="arabicPeriod"/>
            </a:pPr>
            <a:r>
              <a:rPr lang="it-IT" sz="2600" dirty="0">
                <a:solidFill>
                  <a:schemeClr val="tx1"/>
                </a:solidFill>
                <a:latin typeface="Tahoma" panose="020B0604030504040204" pitchFamily="34" charset="0"/>
                <a:ea typeface="Tahoma" panose="020B0604030504040204" pitchFamily="34" charset="0"/>
                <a:cs typeface="Tahoma" panose="020B0604030504040204" pitchFamily="34" charset="0"/>
              </a:rPr>
              <a:t>Colonna </a:t>
            </a:r>
            <a:r>
              <a:rPr lang="it-IT"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 Famiglia</a:t>
            </a:r>
          </a:p>
          <a:p>
            <a:pPr lvl="1"/>
            <a:endParaRPr lang="it-IT" sz="2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292" y="1880206"/>
            <a:ext cx="4057181" cy="2467205"/>
          </a:xfrm>
          <a:prstGeom prst="rect">
            <a:avLst/>
          </a:prstGeom>
        </p:spPr>
      </p:pic>
      <p:sp>
        <p:nvSpPr>
          <p:cNvPr id="4" name="Rettangolo 3"/>
          <p:cNvSpPr/>
          <p:nvPr/>
        </p:nvSpPr>
        <p:spPr>
          <a:xfrm>
            <a:off x="574292" y="4703158"/>
            <a:ext cx="11312909" cy="1569660"/>
          </a:xfrm>
          <a:prstGeom prst="rect">
            <a:avLst/>
          </a:prstGeom>
        </p:spPr>
        <p:txBody>
          <a:bodyPr wrap="square">
            <a:spAutoFit/>
          </a:bodyPr>
          <a:lstStyle/>
          <a:p>
            <a:pPr marL="457200" indent="-457200">
              <a:buFont typeface="Wingdings" panose="05000000000000000000" pitchFamily="2" charset="2"/>
              <a:buChar char="ü"/>
            </a:pPr>
            <a:r>
              <a:rPr lang="it-IT" sz="2400" dirty="0">
                <a:latin typeface="Tahoma" panose="020B0604030504040204" pitchFamily="34" charset="0"/>
                <a:ea typeface="Tahoma" panose="020B0604030504040204" pitchFamily="34" charset="0"/>
                <a:cs typeface="Tahoma" panose="020B0604030504040204" pitchFamily="34" charset="0"/>
              </a:rPr>
              <a:t>Un </a:t>
            </a:r>
            <a:r>
              <a:rPr lang="it-IT" sz="2400" b="1" dirty="0">
                <a:latin typeface="Tahoma" panose="020B0604030504040204" pitchFamily="34" charset="0"/>
                <a:ea typeface="Tahoma" panose="020B0604030504040204" pitchFamily="34" charset="0"/>
                <a:cs typeface="Tahoma" panose="020B0604030504040204" pitchFamily="34" charset="0"/>
              </a:rPr>
              <a:t>database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chiave-valore</a:t>
            </a:r>
            <a:r>
              <a:rPr lang="it-IT" sz="2400" dirty="0">
                <a:latin typeface="Tahoma" panose="020B0604030504040204" pitchFamily="34" charset="0"/>
                <a:ea typeface="Tahoma" panose="020B0604030504040204" pitchFamily="34" charset="0"/>
                <a:cs typeface="Tahoma" panose="020B0604030504040204" pitchFamily="34" charset="0"/>
              </a:rPr>
              <a:t> è un database </a:t>
            </a:r>
            <a:r>
              <a:rPr lang="it-IT" sz="2400" b="1" dirty="0">
                <a:latin typeface="Tahoma" panose="020B0604030504040204" pitchFamily="34" charset="0"/>
                <a:ea typeface="Tahoma" panose="020B0604030504040204" pitchFamily="34" charset="0"/>
                <a:cs typeface="Tahoma" panose="020B0604030504040204" pitchFamily="34" charset="0"/>
              </a:rPr>
              <a:t>non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relazionale</a:t>
            </a:r>
            <a:r>
              <a:rPr lang="it-IT" sz="2400" dirty="0">
                <a:latin typeface="Tahoma" panose="020B0604030504040204" pitchFamily="34" charset="0"/>
                <a:ea typeface="Tahoma" panose="020B0604030504040204" pitchFamily="34" charset="0"/>
                <a:cs typeface="Tahoma" panose="020B0604030504040204" pitchFamily="34" charset="0"/>
              </a:rPr>
              <a:t> che immagazzina i dati mediante un semplice metodo </a:t>
            </a:r>
            <a:r>
              <a:rPr lang="it-IT" sz="2400" b="1" dirty="0">
                <a:latin typeface="Tahoma" panose="020B0604030504040204" pitchFamily="34" charset="0"/>
                <a:ea typeface="Tahoma" panose="020B0604030504040204" pitchFamily="34" charset="0"/>
                <a:cs typeface="Tahoma" panose="020B0604030504040204" pitchFamily="34" charset="0"/>
              </a:rPr>
              <a:t>chiave-valore</a:t>
            </a:r>
            <a:r>
              <a:rPr lang="it-IT" sz="2400" dirty="0">
                <a:latin typeface="Tahoma" panose="020B0604030504040204" pitchFamily="34" charset="0"/>
                <a:ea typeface="Tahoma" panose="020B0604030504040204" pitchFamily="34" charset="0"/>
                <a:cs typeface="Tahoma" panose="020B0604030504040204" pitchFamily="34" charset="0"/>
              </a:rPr>
              <a:t>. Un database chiave-valore immagazzina i dati come un insieme di coppie di chiave-valore dove una chiave rappresenta un </a:t>
            </a:r>
            <a:r>
              <a:rPr lang="it-IT" sz="2400" b="1" dirty="0">
                <a:latin typeface="Tahoma" panose="020B0604030504040204" pitchFamily="34" charset="0"/>
                <a:ea typeface="Tahoma" panose="020B0604030504040204" pitchFamily="34" charset="0"/>
                <a:cs typeface="Tahoma" panose="020B0604030504040204" pitchFamily="34" charset="0"/>
              </a:rPr>
              <a:t>identificatore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b="1" dirty="0">
                <a:latin typeface="Tahoma" panose="020B0604030504040204" pitchFamily="34" charset="0"/>
                <a:ea typeface="Tahoma" panose="020B0604030504040204" pitchFamily="34" charset="0"/>
                <a:cs typeface="Tahoma" panose="020B0604030504040204" pitchFamily="34" charset="0"/>
              </a:rPr>
              <a:t>univoco</a:t>
            </a:r>
            <a:r>
              <a:rPr lang="it-IT"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03800054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Abbiamo detto precedentemente che i database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orientati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sono fortemente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In un database chiave-valore, l’aggregato è opaco </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database: solo dei blob grandi di bit. Il vantaggio dell’opacità è che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possiamo immagazzinare qualsiasi cosa ci piace nell’aggregato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responsabilità dell’applicazione comprendere quello che è stato immagazzinato. Dal momento che la chiave-valore immagazzina sempre l’uso dell’accesso primario alla chiave, in genere hanno un’elevata performance, dal momento che discendono dal database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Dynamo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Amazon, una piattaforma progettata per uno shopping non stop. I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Key-value</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immagazzinano essenzialmente grandi e distribuite strutture dati basate su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hashmap</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contrario,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un documento di un database è capace di vedere una struttura</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Database </a:t>
            </a:r>
            <a:r>
              <a:rPr lang="it-IT" dirty="0" err="1" smtClean="0">
                <a:solidFill>
                  <a:schemeClr val="tx1"/>
                </a:solidFill>
              </a:rPr>
              <a:t>NoSQL</a:t>
            </a:r>
            <a:r>
              <a:rPr lang="it-IT" dirty="0" smtClean="0">
                <a:solidFill>
                  <a:schemeClr val="tx1"/>
                </a:solidFill>
              </a:rPr>
              <a:t>: DB Aggregati</a:t>
            </a:r>
            <a:endParaRPr lang="it-IT" dirty="0">
              <a:solidFill>
                <a:schemeClr val="tx1"/>
              </a:solidFill>
            </a:endParaRPr>
          </a:p>
        </p:txBody>
      </p:sp>
    </p:spTree>
    <p:extLst>
      <p:ext uri="{BB962C8B-B14F-4D97-AF65-F5344CB8AC3E}">
        <p14:creationId xmlns:p14="http://schemas.microsoft.com/office/powerpoint/2010/main" val="3338826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Al contrario,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un documento di un database è capace di vedere una struttura nell’aggregato, </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ma impone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limiti su ciò che possiamo immagazzinare in esso, </a:t>
            </a:r>
            <a:r>
              <a:rPr lang="it-IT"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definnendo</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strutture ammissibili e i tipi. Di ritorno, tuttavia,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otteniamo più </a:t>
            </a:r>
            <a:r>
              <a:rPr lang="it-IT" sz="24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flssibilità</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quando accediamo ai dati. </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Database </a:t>
            </a:r>
            <a:r>
              <a:rPr lang="it-IT" dirty="0" err="1" smtClean="0">
                <a:solidFill>
                  <a:schemeClr val="tx1"/>
                </a:solidFill>
              </a:rPr>
              <a:t>NoSQL</a:t>
            </a:r>
            <a:r>
              <a:rPr lang="it-IT" dirty="0" smtClean="0">
                <a:solidFill>
                  <a:schemeClr val="tx1"/>
                </a:solidFill>
              </a:rPr>
              <a:t>: DB Aggregati</a:t>
            </a:r>
            <a:endParaRPr lang="it-IT" dirty="0">
              <a:solidFill>
                <a:schemeClr val="tx1"/>
              </a:solidFill>
            </a:endParaRPr>
          </a:p>
        </p:txBody>
      </p:sp>
      <p:pic>
        <p:nvPicPr>
          <p:cNvPr id="3" name="Immagine 2"/>
          <p:cNvPicPr>
            <a:picLocks noChangeAspect="1"/>
          </p:cNvPicPr>
          <p:nvPr/>
        </p:nvPicPr>
        <p:blipFill>
          <a:blip r:embed="rId3"/>
          <a:stretch>
            <a:fillRect/>
          </a:stretch>
        </p:blipFill>
        <p:spPr>
          <a:xfrm>
            <a:off x="1762625" y="3303483"/>
            <a:ext cx="9975577" cy="2959621"/>
          </a:xfrm>
          <a:prstGeom prst="rect">
            <a:avLst/>
          </a:prstGeom>
        </p:spPr>
      </p:pic>
    </p:spTree>
    <p:extLst>
      <p:ext uri="{BB962C8B-B14F-4D97-AF65-F5344CB8AC3E}">
        <p14:creationId xmlns:p14="http://schemas.microsoft.com/office/powerpoint/2010/main" val="3089860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formato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interscambio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molto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snello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basato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sui tipi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del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linguaggio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programmazione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JavaScript</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ü"/>
            </a:pP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Nella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loro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essenza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dizionari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consistono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coppie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chiave-valore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dove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può</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nuovo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document 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quindi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modo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permettere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arbitrario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livello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annidamento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b="0" i="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Esempio</a:t>
            </a:r>
            <a:r>
              <a:rPr lang="en-US" sz="2400" b="0" i="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55555"/>
              </a:solidFill>
              <a:effectLst/>
              <a:latin typeface="PT Sans" panose="020B0503020203020204" pitchFamily="34" charset="0"/>
            </a:endParaRPr>
          </a:p>
        </p:txBody>
      </p:sp>
      <p:pic>
        <p:nvPicPr>
          <p:cNvPr id="9" name="Immagine 8"/>
          <p:cNvPicPr>
            <a:picLocks noChangeAspect="1"/>
          </p:cNvPicPr>
          <p:nvPr/>
        </p:nvPicPr>
        <p:blipFill>
          <a:blip r:embed="rId2"/>
          <a:stretch>
            <a:fillRect/>
          </a:stretch>
        </p:blipFill>
        <p:spPr>
          <a:xfrm>
            <a:off x="3589169" y="3228906"/>
            <a:ext cx="5250031" cy="3168319"/>
          </a:xfrm>
          <a:prstGeom prst="rect">
            <a:avLst/>
          </a:prstGeom>
        </p:spPr>
      </p:pic>
    </p:spTree>
    <p:extLst>
      <p:ext uri="{BB962C8B-B14F-4D97-AF65-F5344CB8AC3E}">
        <p14:creationId xmlns:p14="http://schemas.microsoft.com/office/powerpoint/2010/main" val="191822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Come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possiamo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vedere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supporta</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array e tipi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atomici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stringhe</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ü"/>
            </a:pP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Denotiamo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l’insieme</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caratteri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Unicode,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definiti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come segue: </a:t>
            </a:r>
            <a:endPar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Qualsiasi</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reale</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segno)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n </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buFont typeface="Arial" panose="020B0604020202020204" pitchFamily="34" charset="0"/>
              <a:buChar char="•"/>
            </a:pP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Se </a:t>
            </a:r>
            <a:r>
              <a:rPr lang="en-US" sz="2600" dirty="0" smtClean="0">
                <a:solidFill>
                  <a:schemeClr val="tx1"/>
                </a:solidFill>
                <a:latin typeface="Tahoma" panose="020B0604030504040204" pitchFamily="34" charset="0"/>
                <a:ea typeface="Tahoma" panose="020B0604030504040204" pitchFamily="34" charset="0"/>
                <a:cs typeface="Tahoma" panose="020B0604030504040204" pitchFamily="34" charset="0"/>
              </a:rPr>
              <a:t>s </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una</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stringa</a:t>
            </a:r>
            <a:r>
              <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s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strianga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lgn="just">
              <a:buFont typeface="Arial" panose="020B0604020202020204" pitchFamily="34" charset="0"/>
              <a:buChar char="•"/>
            </a:pP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simboli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speciali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true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e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false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chiamati</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booleani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800100" lvl="1" indent="-342900" algn="just">
              <a:buFont typeface="Arial" panose="020B0604020202020204" pitchFamily="34" charset="0"/>
              <a:buChar char="•"/>
            </a:pP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simbolo</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speciale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null </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8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6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8172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9107724" cy="4392612"/>
          </a:xfrm>
        </p:spPr>
        <p:txBody>
          <a:bodyPr/>
          <a:lstStyle/>
          <a:p>
            <a:pPr marL="914400" lvl="1" indent="-457200">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Se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e s1,…,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stringhe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distinti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coppie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dirty="0"/>
              <a:t>{</a:t>
            </a:r>
            <a:r>
              <a:rPr lang="pt-BR" sz="2400" b="0" dirty="0" smtClean="0"/>
              <a:t>s1:v1</a:t>
            </a:r>
            <a:r>
              <a:rPr lang="pt-BR" sz="2400" b="0" dirty="0"/>
              <a:t>,...,</a:t>
            </a:r>
            <a:r>
              <a:rPr lang="pt-BR" sz="2400" b="0" dirty="0" smtClean="0"/>
              <a:t>sn:vn} è un valore JSON, chiamato </a:t>
            </a:r>
            <a:r>
              <a:rPr lang="pt-BR" sz="2400" dirty="0" smtClean="0"/>
              <a:t>oggetto. </a:t>
            </a:r>
            <a:r>
              <a:rPr lang="pt-BR" sz="2400" b="0" dirty="0" smtClean="0"/>
              <a:t>In questo caso, ciascuna si:vi viene chiamata coppia chiave-valore di questo oggetto. </a:t>
            </a:r>
            <a:r>
              <a:rPr lang="pt-BR" sz="2400" dirty="0" smtClean="0"/>
              <a:t>Nessun oggetto può avere due (o più) coppie con la stessa chiave. </a:t>
            </a:r>
            <a:r>
              <a:rPr lang="pt-BR" sz="2400" b="0" dirty="0" smtClean="0"/>
              <a:t>Se n=0, possiamo avere un oggetto vuoto </a:t>
            </a:r>
            <a:r>
              <a:rPr lang="it-IT" sz="2400" b="0" dirty="0" smtClean="0"/>
              <a:t>{</a:t>
            </a:r>
            <a:r>
              <a:rPr lang="pt-BR" sz="2400" b="0" dirty="0" smtClean="0"/>
              <a: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ü"/>
            </a:pP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Se v1,…,</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JSON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allora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è un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array.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questo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caso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v1,…,</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chiamati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elementi</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un array. </a:t>
            </a:r>
          </a:p>
          <a:p>
            <a:pPr marL="800100" lvl="1" indent="-342900" algn="just">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negli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array e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valori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vi,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turno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o array,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quindi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permettendo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arbitrario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livello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annidamento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 </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è un </a:t>
            </a:r>
            <a:r>
              <a:rPr lang="en-US" sz="24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oggetto</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JSON</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22590" y="2734667"/>
            <a:ext cx="2015613" cy="2015613"/>
          </a:xfrm>
          <a:prstGeom prst="rect">
            <a:avLst/>
          </a:prstGeom>
        </p:spPr>
      </p:pic>
    </p:spTree>
    <p:extLst>
      <p:ext uri="{BB962C8B-B14F-4D97-AF65-F5344CB8AC3E}">
        <p14:creationId xmlns:p14="http://schemas.microsoft.com/office/powerpoint/2010/main" val="20373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340848"/>
            <a:ext cx="11459402" cy="4392612"/>
          </a:xfrm>
        </p:spPr>
        <p:txBody>
          <a:bodyPr/>
          <a:lstStyle/>
          <a:p>
            <a:pPr marL="914400" lvl="1" indent="-457200">
              <a:buFont typeface="Wingdings" panose="05000000000000000000" pitchFamily="2" charset="2"/>
              <a:buChar char="ü"/>
            </a:pPr>
            <a:r>
              <a:rPr lang="en-US" sz="2400" b="0" dirty="0" err="1" smtClean="0">
                <a:latin typeface="Tahoma" panose="020B0604030504040204" pitchFamily="34" charset="0"/>
                <a:ea typeface="Tahoma" panose="020B0604030504040204" pitchFamily="34" charset="0"/>
                <a:cs typeface="Tahoma" panose="020B0604030504040204" pitchFamily="34" charset="0"/>
              </a:rPr>
              <a:t>Definiamo</a:t>
            </a:r>
            <a:r>
              <a:rPr lang="en-US" sz="2400" b="0" dirty="0" smtClean="0">
                <a:latin typeface="Tahoma" panose="020B0604030504040204" pitchFamily="34" charset="0"/>
                <a:ea typeface="Tahoma" panose="020B0604030504040204" pitchFamily="34" charset="0"/>
                <a:cs typeface="Tahoma" panose="020B0604030504040204" pitchFamily="34" charset="0"/>
              </a:rPr>
              <a:t> la </a:t>
            </a:r>
            <a:r>
              <a:rPr lang="en-US" sz="2400" b="0" dirty="0" err="1" smtClean="0">
                <a:latin typeface="Tahoma" panose="020B0604030504040204" pitchFamily="34" charset="0"/>
                <a:ea typeface="Tahoma" panose="020B0604030504040204" pitchFamily="34" charset="0"/>
                <a:cs typeface="Tahoma" panose="020B0604030504040204" pitchFamily="34" charset="0"/>
              </a:rPr>
              <a:t>trasformazione</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φ </a:t>
            </a:r>
            <a:r>
              <a:rPr lang="en-US" sz="2400" b="0" dirty="0" smtClean="0">
                <a:latin typeface="Tahoma" panose="020B0604030504040204" pitchFamily="34" charset="0"/>
                <a:ea typeface="Tahoma" panose="020B0604030504040204" pitchFamily="34" charset="0"/>
                <a:cs typeface="Tahoma" panose="020B0604030504040204" pitchFamily="34" charset="0"/>
              </a:rPr>
              <a:t>per </a:t>
            </a:r>
            <a:r>
              <a:rPr lang="en-US" sz="2400" b="0" dirty="0" err="1" smtClean="0">
                <a:latin typeface="Tahoma" panose="020B0604030504040204" pitchFamily="34" charset="0"/>
                <a:ea typeface="Tahoma" panose="020B0604030504040204" pitchFamily="34" charset="0"/>
                <a:cs typeface="Tahoma" panose="020B0604030504040204" pitchFamily="34" charset="0"/>
              </a:rPr>
              <a:t>i</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b="0" dirty="0" err="1" smtClean="0">
                <a:latin typeface="Tahoma" panose="020B0604030504040204" pitchFamily="34" charset="0"/>
                <a:ea typeface="Tahoma" panose="020B0604030504040204" pitchFamily="34" charset="0"/>
                <a:cs typeface="Tahoma" panose="020B0604030504040204" pitchFamily="34" charset="0"/>
              </a:rPr>
              <a:t>documenti</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JSON </a:t>
            </a:r>
            <a:r>
              <a:rPr lang="en-US" sz="2400" b="0" dirty="0" smtClean="0">
                <a:latin typeface="Tahoma" panose="020B0604030504040204" pitchFamily="34" charset="0"/>
                <a:ea typeface="Tahoma" panose="020B0604030504040204" pitchFamily="34" charset="0"/>
                <a:cs typeface="Tahoma" panose="020B0604030504040204" pitchFamily="34" charset="0"/>
              </a:rPr>
              <a:t>tale </a:t>
            </a:r>
            <a:r>
              <a:rPr lang="en-US" sz="2400" b="0" dirty="0" err="1" smtClean="0">
                <a:latin typeface="Tahoma" panose="020B0604030504040204" pitchFamily="34" charset="0"/>
                <a:ea typeface="Tahoma" panose="020B0604030504040204" pitchFamily="34" charset="0"/>
                <a:cs typeface="Tahoma" panose="020B0604030504040204" pitchFamily="34" charset="0"/>
              </a:rPr>
              <a:t>che</a:t>
            </a:r>
            <a:r>
              <a:rPr lang="en-US" sz="2400" b="0" dirty="0" smtClean="0">
                <a:latin typeface="Tahoma" panose="020B0604030504040204" pitchFamily="34" charset="0"/>
                <a:ea typeface="Tahoma" panose="020B0604030504040204" pitchFamily="34" charset="0"/>
                <a:cs typeface="Tahoma" panose="020B0604030504040204" pitchFamily="34" charset="0"/>
              </a:rPr>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2" name="Immagine 1"/>
          <p:cNvPicPr>
            <a:picLocks noChangeAspect="1"/>
          </p:cNvPicPr>
          <p:nvPr/>
        </p:nvPicPr>
        <p:blipFill>
          <a:blip r:embed="rId2"/>
          <a:stretch>
            <a:fillRect/>
          </a:stretch>
        </p:blipFill>
        <p:spPr>
          <a:xfrm>
            <a:off x="4896465" y="1724178"/>
            <a:ext cx="1828800" cy="676275"/>
          </a:xfrm>
          <a:prstGeom prst="rect">
            <a:avLst/>
          </a:prstGeom>
        </p:spPr>
      </p:pic>
      <p:sp>
        <p:nvSpPr>
          <p:cNvPr id="3" name="Rettangolo 2"/>
          <p:cNvSpPr/>
          <p:nvPr/>
        </p:nvSpPr>
        <p:spPr>
          <a:xfrm>
            <a:off x="1192917" y="2949367"/>
            <a:ext cx="530915" cy="461665"/>
          </a:xfrm>
          <a:prstGeom prst="rect">
            <a:avLst/>
          </a:prstGeom>
        </p:spPr>
        <p:txBody>
          <a:bodyPr wrap="none">
            <a:spAutoFit/>
          </a:bodyPr>
          <a:lstStyle/>
          <a:p>
            <a:pPr marL="342900" indent="-342900">
              <a:buFont typeface="Wingdings" panose="05000000000000000000" pitchFamily="2" charset="2"/>
              <a:buChar char="ü"/>
            </a:pPr>
            <a:endParaRPr lang="it-IT"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9"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2653454"/>
            <a:ext cx="11459402" cy="4392612"/>
          </a:xfrm>
        </p:spPr>
        <p:txBody>
          <a:bodyPr/>
          <a:lstStyle/>
          <a:p>
            <a:pPr marL="914400" lvl="1" indent="-457200">
              <a:buFont typeface="Wingdings" panose="05000000000000000000" pitchFamily="2" charset="2"/>
              <a:buChar char="ü"/>
            </a:pPr>
            <a:r>
              <a:rPr lang="en-US" sz="2400" b="0" dirty="0" smtClean="0">
                <a:latin typeface="Tahoma" panose="020B0604030504040204" pitchFamily="34" charset="0"/>
                <a:ea typeface="Tahoma" panose="020B0604030504040204" pitchFamily="34" charset="0"/>
                <a:cs typeface="Tahoma" panose="020B0604030504040204" pitchFamily="34" charset="0"/>
              </a:rPr>
              <a:t>Se </a:t>
            </a:r>
            <a:r>
              <a:rPr lang="en-US" sz="2400" dirty="0" smtClean="0">
                <a:latin typeface="Tahoma" panose="020B0604030504040204" pitchFamily="34" charset="0"/>
                <a:ea typeface="Tahoma" panose="020B0604030504040204" pitchFamily="34" charset="0"/>
                <a:cs typeface="Tahoma" panose="020B0604030504040204" pitchFamily="34" charset="0"/>
              </a:rPr>
              <a:t>v </a:t>
            </a:r>
            <a:r>
              <a:rPr lang="en-US" sz="2400" b="0" dirty="0" smtClean="0">
                <a:latin typeface="Tahoma" panose="020B0604030504040204" pitchFamily="34" charset="0"/>
                <a:ea typeface="Tahoma" panose="020B0604030504040204" pitchFamily="34" charset="0"/>
                <a:cs typeface="Tahoma" panose="020B0604030504040204" pitchFamily="34" charset="0"/>
              </a:rPr>
              <a:t>è un </a:t>
            </a:r>
            <a:r>
              <a:rPr lang="en-US" sz="2400" b="0" dirty="0" err="1" smtClean="0">
                <a:latin typeface="Tahoma" panose="020B0604030504040204" pitchFamily="34" charset="0"/>
                <a:ea typeface="Tahoma" panose="020B0604030504040204" pitchFamily="34" charset="0"/>
                <a:cs typeface="Tahoma" panose="020B0604030504040204" pitchFamily="34" charset="0"/>
              </a:rPr>
              <a:t>valore</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JSON</a:t>
            </a:r>
            <a:r>
              <a:rPr lang="en-US" sz="2400" b="0" dirty="0" smtClean="0">
                <a:latin typeface="Tahoma" panose="020B0604030504040204" pitchFamily="34" charset="0"/>
                <a:ea typeface="Tahoma" panose="020B0604030504040204" pitchFamily="34" charset="0"/>
                <a:cs typeface="Tahoma" panose="020B0604030504040204" pitchFamily="34" charset="0"/>
              </a:rPr>
              <a: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b="0" dirty="0" err="1" smtClean="0">
                <a:latin typeface="Tahoma" panose="020B0604030504040204" pitchFamily="34" charset="0"/>
                <a:ea typeface="Tahoma" panose="020B0604030504040204" pitchFamily="34" charset="0"/>
                <a:cs typeface="Tahoma" panose="020B0604030504040204" pitchFamily="34" charset="0"/>
              </a:rPr>
              <a:t>numero</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b="0" dirty="0" err="1" smtClean="0">
                <a:latin typeface="Tahoma" panose="020B0604030504040204" pitchFamily="34" charset="0"/>
                <a:ea typeface="Tahoma" panose="020B0604030504040204" pitchFamily="34" charset="0"/>
                <a:cs typeface="Tahoma" panose="020B0604030504040204" pitchFamily="34" charset="0"/>
              </a:rPr>
              <a:t>stringa</a:t>
            </a:r>
            <a:r>
              <a:rPr lang="en-US" sz="2400" b="0" dirty="0" smtClean="0">
                <a:latin typeface="Tahoma" panose="020B0604030504040204" pitchFamily="34" charset="0"/>
                <a:ea typeface="Tahoma" panose="020B0604030504040204" pitchFamily="34" charset="0"/>
                <a:cs typeface="Tahoma" panose="020B0604030504040204" pitchFamily="34" charset="0"/>
              </a:rPr>
              <a:t>, </a:t>
            </a:r>
            <a:r>
              <a:rPr lang="en-US" sz="2400" b="0" dirty="0">
                <a:latin typeface="Tahoma" panose="020B0604030504040204" pitchFamily="34" charset="0"/>
                <a:ea typeface="Tahoma" panose="020B0604030504040204" pitchFamily="34" charset="0"/>
                <a:cs typeface="Tahoma" panose="020B0604030504040204" pitchFamily="34" charset="0"/>
              </a:rPr>
              <a:t>true/false, or </a:t>
            </a:r>
            <a:r>
              <a:rPr lang="en-US" sz="2400" b="0" dirty="0" smtClean="0">
                <a:latin typeface="Tahoma" panose="020B0604030504040204" pitchFamily="34" charset="0"/>
                <a:ea typeface="Tahoma" panose="020B0604030504040204" pitchFamily="34" charset="0"/>
                <a:cs typeface="Tahoma" panose="020B0604030504040204" pitchFamily="34" charset="0"/>
              </a:rPr>
              <a:t>null </a:t>
            </a:r>
            <a:r>
              <a:rPr lang="en-US" sz="2400" b="0" dirty="0" err="1" smtClean="0">
                <a:latin typeface="Tahoma" panose="020B0604030504040204" pitchFamily="34" charset="0"/>
                <a:ea typeface="Tahoma" panose="020B0604030504040204" pitchFamily="34" charset="0"/>
                <a:cs typeface="Tahoma" panose="020B0604030504040204" pitchFamily="34" charset="0"/>
              </a:rPr>
              <a:t>allora</a:t>
            </a:r>
            <a:r>
              <a:rPr lang="en-US" sz="2400" b="0" dirty="0" smtClean="0">
                <a:latin typeface="Tahoma" panose="020B0604030504040204" pitchFamily="34" charset="0"/>
                <a:ea typeface="Tahoma" panose="020B0604030504040204" pitchFamily="34" charset="0"/>
                <a:cs typeface="Tahoma" panose="020B0604030504040204" pitchFamily="34" charset="0"/>
              </a:rPr>
              <a:t>: </a:t>
            </a:r>
            <a:endParaRPr lang="it-IT" sz="2400" b="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Wingdings" panose="05000000000000000000" pitchFamily="2" charset="2"/>
              <a:buChar char="ü"/>
            </a:pP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6" name="Immagine 5"/>
          <p:cNvPicPr>
            <a:picLocks noChangeAspect="1"/>
          </p:cNvPicPr>
          <p:nvPr/>
        </p:nvPicPr>
        <p:blipFill>
          <a:blip r:embed="rId3"/>
          <a:stretch>
            <a:fillRect/>
          </a:stretch>
        </p:blipFill>
        <p:spPr>
          <a:xfrm>
            <a:off x="4131312" y="3424006"/>
            <a:ext cx="3359105" cy="2973219"/>
          </a:xfrm>
          <a:prstGeom prst="rect">
            <a:avLst/>
          </a:prstGeom>
        </p:spPr>
      </p:pic>
    </p:spTree>
    <p:extLst>
      <p:ext uri="{BB962C8B-B14F-4D97-AF65-F5344CB8AC3E}">
        <p14:creationId xmlns:p14="http://schemas.microsoft.com/office/powerpoint/2010/main" val="172794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6" y="1446404"/>
            <a:ext cx="11501909"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Consideriamo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l'esempio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creazione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schema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per il database di un semplice libro:</a:t>
            </a:r>
          </a:p>
          <a:p>
            <a:pPr marL="457200" indent="-4572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un database relazionale, il record di un libro spesso viene smontato (o "normalizzato") e archiviato in tabelle distinte; le relazioni sono definite da vincoli di chiavi primarie ed esterne. In questo esempio, la tabella Libri ha colonne per ISBN, Titolo libro e Numero edizione, la tabella Autori ha colonne per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Nome autore e infine la tabella ISBN-autore ha colonne per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ISBN. Il modello relazionale è progettato per permettere al database di attuare l'integrità referenziale tra le tabelle del database, normalizzato per ridurre la ridondanza e generalmente ottimizzato per lo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storage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b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un database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record di un libro è solitamente memorizzato come documento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hlinkClick r:id="rId2"/>
              </a:rPr>
              <a:t>JSON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Per ogni libro, l'elemento, ISBN, Titolo libro, Numero edizione, Nome autore 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archiviati come attributi in un unico documento. In questo modello, i dati sono ottimizzati per lo sviluppo intuitivo e la scalabilità orizzontale.</a:t>
            </a: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spTree>
    <p:extLst>
      <p:ext uri="{BB962C8B-B14F-4D97-AF65-F5344CB8AC3E}">
        <p14:creationId xmlns:p14="http://schemas.microsoft.com/office/powerpoint/2010/main" val="3107902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dirty="0" smtClean="0">
                <a:solidFill>
                  <a:schemeClr val="tx1"/>
                </a:solidFill>
              </a:rPr>
              <a:t>JavaScript Object </a:t>
            </a:r>
            <a:r>
              <a:rPr lang="it-IT" dirty="0" err="1" smtClean="0">
                <a:solidFill>
                  <a:schemeClr val="tx1"/>
                </a:solidFill>
              </a:rPr>
              <a:t>Notation</a:t>
            </a:r>
            <a:r>
              <a:rPr lang="it-IT" dirty="0" smtClean="0">
                <a:solidFill>
                  <a:schemeClr val="tx1"/>
                </a:solidFill>
              </a:rPr>
              <a:t> (JSON)</a:t>
            </a:r>
            <a:endParaRPr lang="it-IT" dirty="0">
              <a:solidFill>
                <a:schemeClr val="tx1"/>
              </a:solidFill>
            </a:endParaRPr>
          </a:p>
        </p:txBody>
      </p:sp>
      <p:sp>
        <p:nvSpPr>
          <p:cNvPr id="3" name="Rettangolo 2"/>
          <p:cNvSpPr/>
          <p:nvPr/>
        </p:nvSpPr>
        <p:spPr>
          <a:xfrm>
            <a:off x="1192917" y="2949367"/>
            <a:ext cx="530915" cy="461665"/>
          </a:xfrm>
          <a:prstGeom prst="rect">
            <a:avLst/>
          </a:prstGeom>
        </p:spPr>
        <p:txBody>
          <a:bodyPr wrap="none">
            <a:spAutoFit/>
          </a:bodyPr>
          <a:lstStyle/>
          <a:p>
            <a:pPr marL="342900" indent="-342900">
              <a:buFont typeface="Wingdings" panose="05000000000000000000" pitchFamily="2" charset="2"/>
              <a:buChar char="ü"/>
            </a:pPr>
            <a:endParaRPr lang="it-IT"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11" name="Immagine 10"/>
          <p:cNvPicPr>
            <a:picLocks noChangeAspect="1"/>
          </p:cNvPicPr>
          <p:nvPr/>
        </p:nvPicPr>
        <p:blipFill>
          <a:blip r:embed="rId2"/>
          <a:stretch>
            <a:fillRect/>
          </a:stretch>
        </p:blipFill>
        <p:spPr>
          <a:xfrm>
            <a:off x="2488329" y="1132873"/>
            <a:ext cx="8081348" cy="5747463"/>
          </a:xfrm>
          <a:prstGeom prst="rect">
            <a:avLst/>
          </a:prstGeom>
        </p:spPr>
      </p:pic>
    </p:spTree>
    <p:extLst>
      <p:ext uri="{BB962C8B-B14F-4D97-AF65-F5344CB8AC3E}">
        <p14:creationId xmlns:p14="http://schemas.microsoft.com/office/powerpoint/2010/main" val="4175268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41</a:t>
            </a:fld>
            <a:endParaRPr lang="en-US" dirty="0"/>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0720215" cy="4392612"/>
          </a:xfrm>
        </p:spPr>
        <p:txBody>
          <a:bodyPr/>
          <a:lstStyle/>
          <a:p>
            <a:pPr marL="914400" lvl="1" indent="-457200">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Con </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DB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chiave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possiamo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accedere</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ad un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aggregato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sono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a:solidFill>
                  <a:schemeClr val="tx1"/>
                </a:solidFill>
                <a:latin typeface="Tahoma" panose="020B0604030504040204" pitchFamily="34" charset="0"/>
                <a:ea typeface="Tahoma" panose="020B0604030504040204" pitchFamily="34" charset="0"/>
                <a:cs typeface="Tahoma" panose="020B0604030504040204" pitchFamily="34" charset="0"/>
              </a:rPr>
              <a:t>specificando</a:t>
            </a:r>
            <a:r>
              <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chiave</a:t>
            </a:r>
            <a:endPar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alcuni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db</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un document, al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più</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semplice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livello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immagazzinati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richiamati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per ID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memorizzazione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coppie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chiave-valore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Tuttavia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generale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possiamo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sottomettere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delle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 al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db</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basate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sui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campi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nell’aggregato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possiamo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richiamare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dell’aggregato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piuttosto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db</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può</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creare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indici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basati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sul</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contenuto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dell’aggregato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generalòe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indici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vengono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usati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richiamare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insiemi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collegati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dallo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store per un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applicazione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da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usare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914400" lvl="1" indent="-457200">
              <a:buFont typeface="Wingdings" panose="05000000000000000000" pitchFamily="2" charset="2"/>
              <a:buChar char="ü"/>
            </a:pP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Come al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solito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indici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velocizzano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accessi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lettura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ma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rallentano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accessi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in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scrittura</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pertanto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dovrebbero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definiti</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attenzione</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Titolo 4">
            <a:extLst>
              <a:ext uri="{FF2B5EF4-FFF2-40B4-BE49-F238E27FC236}">
                <a16:creationId xmlns:a16="http://schemas.microsoft.com/office/drawing/2014/main" id="{82C46BA2-B380-4357-B125-BA9F08A643F5}"/>
              </a:ext>
            </a:extLst>
          </p:cNvPr>
          <p:cNvSpPr txBox="1">
            <a:spLocks/>
          </p:cNvSpPr>
          <p:nvPr/>
        </p:nvSpPr>
        <p:spPr bwMode="auto">
          <a:xfrm>
            <a:off x="574294" y="460775"/>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0" hangingPunct="0"/>
            <a:r>
              <a:rPr lang="it-IT" smtClean="0">
                <a:solidFill>
                  <a:schemeClr val="tx1"/>
                </a:solidFill>
              </a:rPr>
              <a:t>Modelli a Dati Documenti e Chiave-Valore</a:t>
            </a:r>
            <a:endParaRPr lang="it-IT" dirty="0">
              <a:solidFill>
                <a:schemeClr val="tx1"/>
              </a:solidFill>
            </a:endParaRPr>
          </a:p>
        </p:txBody>
      </p:sp>
    </p:spTree>
    <p:extLst>
      <p:ext uri="{BB962C8B-B14F-4D97-AF65-F5344CB8AC3E}">
        <p14:creationId xmlns:p14="http://schemas.microsoft.com/office/powerpoint/2010/main" val="1981524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42</a:t>
            </a:fld>
            <a:endParaRPr lang="en-US" dirty="0"/>
          </a:p>
        </p:txBody>
      </p:sp>
      <p:sp>
        <p:nvSpPr>
          <p:cNvPr id="8"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6" y="1232694"/>
            <a:ext cx="4152266" cy="4392612"/>
          </a:xfrm>
        </p:spPr>
        <p:txBody>
          <a:bodyPr/>
          <a:lstStyle/>
          <a:p>
            <a:pPr marL="914400" lvl="1" indent="-457200" algn="just">
              <a:buFont typeface="Wingdings" panose="05000000000000000000" pitchFamily="2" charset="2"/>
              <a:buChar char="ü"/>
            </a:pPr>
            <a:r>
              <a:rPr lang="en-US" sz="2400" b="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Pertanto</a:t>
            </a:r>
            <a:r>
              <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u</a:t>
            </a:r>
            <a:r>
              <a:rPr lang="it-IT" sz="2400" b="0" dirty="0" smtClean="0"/>
              <a:t>n </a:t>
            </a:r>
            <a:r>
              <a:rPr lang="it-IT" sz="2400" b="0" dirty="0"/>
              <a:t>database </a:t>
            </a:r>
            <a:r>
              <a:rPr lang="it-IT" sz="2400" dirty="0"/>
              <a:t>chiave-valore</a:t>
            </a:r>
            <a:r>
              <a:rPr lang="it-IT" sz="2400" b="0" dirty="0"/>
              <a:t> è un database </a:t>
            </a:r>
            <a:r>
              <a:rPr lang="it-IT" sz="2400" dirty="0"/>
              <a:t>non</a:t>
            </a:r>
            <a:r>
              <a:rPr lang="it-IT" sz="2400" b="0" dirty="0"/>
              <a:t> </a:t>
            </a:r>
            <a:r>
              <a:rPr lang="it-IT" sz="2400" dirty="0"/>
              <a:t>relazionale</a:t>
            </a:r>
            <a:r>
              <a:rPr lang="it-IT" sz="2400" b="0" dirty="0"/>
              <a:t> che immagazzina i dati mediante un semplice metodo </a:t>
            </a:r>
            <a:r>
              <a:rPr lang="it-IT" sz="2400" dirty="0"/>
              <a:t>chiave-valore</a:t>
            </a:r>
            <a:r>
              <a:rPr lang="it-IT" sz="2400" b="0" dirty="0"/>
              <a:t>. Un database </a:t>
            </a:r>
            <a:r>
              <a:rPr lang="it-IT" sz="2400" dirty="0"/>
              <a:t>chiave-valore</a:t>
            </a:r>
            <a:r>
              <a:rPr lang="it-IT" sz="2400" b="0" dirty="0"/>
              <a:t> immagazzina i dati come un insieme di coppie di chiave-valore dove una </a:t>
            </a:r>
            <a:r>
              <a:rPr lang="it-IT" sz="2400" dirty="0"/>
              <a:t>chiave</a:t>
            </a:r>
            <a:r>
              <a:rPr lang="it-IT" sz="2400" b="0" dirty="0"/>
              <a:t> </a:t>
            </a:r>
            <a:r>
              <a:rPr lang="it-IT" sz="2400" dirty="0"/>
              <a:t>rappresenta</a:t>
            </a:r>
            <a:r>
              <a:rPr lang="it-IT" sz="2400" b="0" dirty="0"/>
              <a:t> un identificatore univoco.</a:t>
            </a:r>
            <a:endParaRPr lang="en-US" sz="24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Titolo 4">
            <a:extLst>
              <a:ext uri="{FF2B5EF4-FFF2-40B4-BE49-F238E27FC236}">
                <a16:creationId xmlns:a16="http://schemas.microsoft.com/office/drawing/2014/main" id="{82C46BA2-B380-4357-B125-BA9F08A643F5}"/>
              </a:ext>
            </a:extLst>
          </p:cNvPr>
          <p:cNvSpPr txBox="1">
            <a:spLocks/>
          </p:cNvSpPr>
          <p:nvPr/>
        </p:nvSpPr>
        <p:spPr bwMode="auto">
          <a:xfrm>
            <a:off x="574294" y="460775"/>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0" hangingPunct="0"/>
            <a:r>
              <a:rPr lang="it-IT" smtClean="0">
                <a:solidFill>
                  <a:schemeClr val="tx1"/>
                </a:solidFill>
              </a:rPr>
              <a:t>Modelli a Dati Documenti e Chiave-Valore</a:t>
            </a:r>
            <a:endParaRPr lang="it-IT" dirty="0">
              <a:solidFill>
                <a:schemeClr val="tx1"/>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776" y="1637071"/>
            <a:ext cx="7195155" cy="4375433"/>
          </a:xfrm>
          <a:prstGeom prst="rect">
            <a:avLst/>
          </a:prstGeom>
        </p:spPr>
      </p:pic>
    </p:spTree>
    <p:extLst>
      <p:ext uri="{BB962C8B-B14F-4D97-AF65-F5344CB8AC3E}">
        <p14:creationId xmlns:p14="http://schemas.microsoft.com/office/powerpoint/2010/main" val="4046771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è un framework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costruire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we collaborative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offline-first.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Esso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fornisce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un'API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user-friendly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potenziando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essi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l'abilità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creare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app con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storage,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sincronizzazione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server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efficace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versioning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documenti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risoluzione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conflitto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flessibile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per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qualsiasi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documento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Web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lavoreranno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apparentemente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online o offline, e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gli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sviluppatori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possono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settare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il</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backend a </a:t>
            </a:r>
            <a:r>
              <a:rPr lang="en-US"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Questo</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manipolerà</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tutta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sincronizzazione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risoluzione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conflitti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utenti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Esso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lavora</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MongoDB</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TurtleDB e Triplestore</a:t>
            </a:r>
            <a:endParaRPr lang="it-IT" dirty="0">
              <a:solidFill>
                <a:schemeClr val="tx1"/>
              </a:solidFill>
            </a:endParaRPr>
          </a:p>
        </p:txBody>
      </p:sp>
      <p:pic>
        <p:nvPicPr>
          <p:cNvPr id="4" name="Immagine 3" descr="Immagine che contiene logo&#10;&#10;Descrizione generata automaticamente">
            <a:extLst>
              <a:ext uri="{FF2B5EF4-FFF2-40B4-BE49-F238E27FC236}">
                <a16:creationId xmlns:a16="http://schemas.microsoft.com/office/drawing/2014/main" id="{292350A5-BA8D-0603-8817-54A460399248}"/>
              </a:ext>
            </a:extLst>
          </p:cNvPr>
          <p:cNvPicPr>
            <a:picLocks noChangeAspect="1"/>
          </p:cNvPicPr>
          <p:nvPr/>
        </p:nvPicPr>
        <p:blipFill>
          <a:blip r:embed="rId2"/>
          <a:stretch>
            <a:fillRect/>
          </a:stretch>
        </p:blipFill>
        <p:spPr>
          <a:xfrm>
            <a:off x="5642203" y="4901512"/>
            <a:ext cx="6096000" cy="1678275"/>
          </a:xfrm>
          <a:prstGeom prst="rect">
            <a:avLst/>
          </a:prstGeom>
        </p:spPr>
      </p:pic>
    </p:spTree>
    <p:extLst>
      <p:ext uri="{BB962C8B-B14F-4D97-AF65-F5344CB8AC3E}">
        <p14:creationId xmlns:p14="http://schemas.microsoft.com/office/powerpoint/2010/main" val="3360116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https://www.stitchdata.com/resources/data-transformation</a:t>
            </a:r>
            <a:endParaRPr lang="it-IT" dirty="0"/>
          </a:p>
          <a:p>
            <a:endParaRPr lang="it-IT" dirty="0"/>
          </a:p>
          <a:p>
            <a:r>
              <a:rPr lang="it-IT" dirty="0">
                <a:hlinkClick r:id="rId3"/>
              </a:rPr>
              <a:t>https://www.ibm.com/cloud/learn/data-warehouse#:~:text=A%20data%20warehouse%2C%20or%20enterprise,AI)%2C%20and%20machine%20learning</a:t>
            </a:r>
            <a:r>
              <a:rPr lang="it-IT" dirty="0"/>
              <a:t>.</a:t>
            </a:r>
          </a:p>
          <a:p>
            <a:endParaRPr lang="it-IT" dirty="0"/>
          </a:p>
          <a:p>
            <a:endParaRPr lang="it-IT" dirty="0"/>
          </a:p>
        </p:txBody>
      </p:sp>
      <p:sp>
        <p:nvSpPr>
          <p:cNvPr id="2" name="Rettangolo 1"/>
          <p:cNvSpPr/>
          <p:nvPr/>
        </p:nvSpPr>
        <p:spPr>
          <a:xfrm>
            <a:off x="468895" y="3458044"/>
            <a:ext cx="3219023" cy="369332"/>
          </a:xfrm>
          <a:prstGeom prst="rect">
            <a:avLst/>
          </a:prstGeom>
        </p:spPr>
        <p:txBody>
          <a:bodyPr wrap="none">
            <a:spAutoFit/>
          </a:bodyPr>
          <a:lstStyle/>
          <a:p>
            <a:r>
              <a:rPr lang="it-IT" dirty="0"/>
              <a:t>https://aws.amazon.com/it/nosql/</a:t>
            </a:r>
          </a:p>
        </p:txBody>
      </p:sp>
      <p:sp>
        <p:nvSpPr>
          <p:cNvPr id="4" name="Rettangolo 3"/>
          <p:cNvSpPr/>
          <p:nvPr/>
        </p:nvSpPr>
        <p:spPr>
          <a:xfrm>
            <a:off x="468895" y="4001418"/>
            <a:ext cx="4146456" cy="369332"/>
          </a:xfrm>
          <a:prstGeom prst="rect">
            <a:avLst/>
          </a:prstGeom>
        </p:spPr>
        <p:txBody>
          <a:bodyPr wrap="none">
            <a:spAutoFit/>
          </a:bodyPr>
          <a:lstStyle/>
          <a:p>
            <a:r>
              <a:rPr lang="it-IT" dirty="0"/>
              <a:t>https://aws.amazon.com/it/nosql/key-value/</a:t>
            </a:r>
          </a:p>
        </p:txBody>
      </p:sp>
    </p:spTree>
    <p:extLst>
      <p:ext uri="{BB962C8B-B14F-4D97-AF65-F5344CB8AC3E}">
        <p14:creationId xmlns:p14="http://schemas.microsoft.com/office/powerpoint/2010/main" val="34909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446404"/>
            <a:ext cx="9191330"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Consideriamo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l'esempio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creazione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schema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per il database di un semplice libro:</a:t>
            </a:r>
          </a:p>
          <a:p>
            <a:pPr marL="457200" indent="-4572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relazionale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record di un libro spesso viene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smontato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normalizzato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archiviato in tabelle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distinte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le relazioni sono definite da vincoli di chiavi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primarie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esterne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 questo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esempio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la tabella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Libri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ha colonne per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ISBN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Titolo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libro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edizione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la tabella Autori ha colonne per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Nome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infine la tabella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ISBN-autore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ha colonne per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ISBN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modello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relazionale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progettato per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permettere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al database di attuare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l'integrità</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referenziale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tra le tabelle del database, normalizzato per ridurre la ridondanza e generalmente ottimizzato per lo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storage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b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341" y="2898366"/>
            <a:ext cx="2221261" cy="1663802"/>
          </a:xfrm>
          <a:prstGeom prst="rect">
            <a:avLst/>
          </a:prstGeom>
        </p:spPr>
      </p:pic>
    </p:spTree>
    <p:extLst>
      <p:ext uri="{BB962C8B-B14F-4D97-AF65-F5344CB8AC3E}">
        <p14:creationId xmlns:p14="http://schemas.microsoft.com/office/powerpoint/2010/main" val="2077764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446404"/>
            <a:ext cx="7578838" cy="4392612"/>
          </a:xfrm>
        </p:spPr>
        <p:txBody>
          <a:bodyPr/>
          <a:lstStyle/>
          <a:p>
            <a:pPr marL="342900" indent="-342900" algn="just">
              <a:buFont typeface="Wingdings" panose="05000000000000000000" pitchFamily="2" charset="2"/>
              <a:buChar char="ü"/>
            </a:pP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record di un libro è solitamente memorizzato come </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documento </a:t>
            </a:r>
            <a:r>
              <a:rPr 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JSON</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Per ogni libro, l'elemento,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ISBN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Titolo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libro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Numero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edizione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Nome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IDAutore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archiviati come attributi in un unico documento.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questo modello, i dati sono ottimizzati per lo sviluppo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intuitivo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scalabilità</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orizzontale</a:t>
            </a:r>
            <a:r>
              <a:rPr 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database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una soluzione ideale per molte applicazioni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moderne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quali dispositivi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mobili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Web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videogiochi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che richiedono database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flessibili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scalabili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elevate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 altamente funzionali per offrire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un'esperienza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utente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eccezionale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766" y="2100453"/>
            <a:ext cx="3738563" cy="3738563"/>
          </a:xfrm>
          <a:prstGeom prst="rect">
            <a:avLst/>
          </a:prstGeom>
        </p:spPr>
      </p:pic>
    </p:spTree>
    <p:extLst>
      <p:ext uri="{BB962C8B-B14F-4D97-AF65-F5344CB8AC3E}">
        <p14:creationId xmlns:p14="http://schemas.microsoft.com/office/powerpoint/2010/main" val="206445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446404"/>
            <a:ext cx="7775484" cy="4392612"/>
          </a:xfrm>
        </p:spPr>
        <p:txBody>
          <a:bodyPr/>
          <a:lstStyle/>
          <a:p>
            <a:pPr marL="342900" indent="-342900" algn="just">
              <a:buFont typeface="Wingdings" panose="05000000000000000000" pitchFamily="2" charset="2"/>
              <a:buChar char="ü"/>
            </a:pP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Flessibilità</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 database </a:t>
            </a:r>
            <a:r>
              <a:rPr lang="it-IT" alt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offrono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generalmente</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schemi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flessibili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che consentono uno sviluppo più veloce e iterativo. Il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modello di dati flessibile</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fa dei database </a:t>
            </a:r>
            <a:r>
              <a:rPr lang="it-IT" alt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la soluzione ideale per i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dati semi-strutturati e non strutturati. </a:t>
            </a:r>
            <a:endPar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Scalabilità</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 database </a:t>
            </a:r>
            <a:r>
              <a:rPr lang="it-IT" alt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 genere sono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progettati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per il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dimensionamento</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orizzontale</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attuato usando cluster distribuiti di hardware, invece del dimensionamento </a:t>
            </a: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verticale</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che avviene aggiungendo server costosi e di grosse dimensioni. Alcuni fornitori di </a:t>
            </a:r>
            <a:r>
              <a:rPr lang="it-IT" alt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cloud</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gestiscono queste operazioni dietro le quinte offrendo un servizio completamente gestito.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165" y="2804282"/>
            <a:ext cx="3653424" cy="1826712"/>
          </a:xfrm>
          <a:prstGeom prst="rect">
            <a:avLst/>
          </a:prstGeom>
        </p:spPr>
      </p:pic>
    </p:spTree>
    <p:extLst>
      <p:ext uri="{BB962C8B-B14F-4D97-AF65-F5344CB8AC3E}">
        <p14:creationId xmlns:p14="http://schemas.microsoft.com/office/powerpoint/2010/main" val="639608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446404"/>
            <a:ext cx="5533729" cy="4392612"/>
          </a:xfrm>
        </p:spPr>
        <p:txBody>
          <a:bodyPr/>
          <a:lstStyle/>
          <a:p>
            <a:pPr marL="342900" indent="-342900" algn="just">
              <a:buFont typeface="Wingdings" panose="05000000000000000000" pitchFamily="2" charset="2"/>
              <a:buChar char="ü"/>
            </a:pP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Elevate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 database </a:t>
            </a:r>
            <a:r>
              <a:rPr lang="it-IT" alt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ottimizzati per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modelli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specifici e schemi di accesso che consentono prestazioni più elevate rispetto ai risultati che si ottengono cercando di raggiungere una funzionalità simile con i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relazionali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altLang="it-IT"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it-IT" altLang="it-IT" sz="2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Altamente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funzionali: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 database </a:t>
            </a:r>
            <a:r>
              <a:rPr lang="it-IT" alt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offrono </a:t>
            </a:r>
            <a:r>
              <a:rPr lang="it-IT" alt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API</a:t>
            </a:r>
            <a:r>
              <a:rPr lang="it-IT" alt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altamente funzionali e tipi di dati che sono dedicati a ciascuno dei rispettivi modelli di dati. </a:t>
            </a: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dirty="0" smtClean="0">
                <a:solidFill>
                  <a:schemeClr val="tx1"/>
                </a:solidFill>
              </a:rPr>
              <a:t>I DB </a:t>
            </a:r>
            <a:r>
              <a:rPr lang="it-IT" dirty="0" err="1" smtClean="0">
                <a:solidFill>
                  <a:schemeClr val="tx1"/>
                </a:solidFill>
              </a:rPr>
              <a:t>NoSQL</a:t>
            </a:r>
            <a:endParaRPr lang="it-IT" dirty="0">
              <a:solidFill>
                <a:schemeClr val="tx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549" y="2258807"/>
            <a:ext cx="6061896" cy="3030948"/>
          </a:xfrm>
          <a:prstGeom prst="rect">
            <a:avLst/>
          </a:prstGeom>
        </p:spPr>
      </p:pic>
    </p:spTree>
    <p:extLst>
      <p:ext uri="{BB962C8B-B14F-4D97-AF65-F5344CB8AC3E}">
        <p14:creationId xmlns:p14="http://schemas.microsoft.com/office/powerpoint/2010/main" val="2196626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Database Relazionali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sono stati per decenni la scelta di default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storage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specialmente per applicazioni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enterprise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principale ragione di questo predominio è: </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Capacità di mantenere i dati in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memoria di massa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 un modo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strutturato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(esempio file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w.r.t., ossia un tipo di network file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sharato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Semplicità</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nel modello dei dati</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Gestione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concorrenza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nell'accesso ai dati</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Basato su linguaggi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standardizzati</a:t>
            </a:r>
          </a:p>
          <a:p>
            <a:pPr marL="342900" indent="-342900" algn="just">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Usato come mezzo per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integrare applicazioni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(integrazione di database)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Guardiamo al passato: predominio relazionale</a:t>
            </a:r>
            <a:endParaRPr lang="it-IT" dirty="0">
              <a:solidFill>
                <a:schemeClr val="tx1"/>
              </a:solidFill>
            </a:endParaRPr>
          </a:p>
        </p:txBody>
      </p:sp>
    </p:spTree>
    <p:extLst>
      <p:ext uri="{BB962C8B-B14F-4D97-AF65-F5344CB8AC3E}">
        <p14:creationId xmlns:p14="http://schemas.microsoft.com/office/powerpoint/2010/main" val="152441461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378BC-F4D0-4510-B4EC-07B6EFE18CF8}">
  <ds:schemaRefs>
    <ds:schemaRef ds:uri="http://purl.org/dc/dcmitype/"/>
    <ds:schemaRef ds:uri="http://purl.org/dc/terms/"/>
    <ds:schemaRef ds:uri="c58f2efd-82a8-4ecf-b395-8c25e928921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679261c3-551f-4e86-913f-177e0e529669"/>
    <ds:schemaRef ds:uri="459159c4-d20a-4ff3-9b11-fbd127bd52e5"/>
    <ds:schemaRef ds:uri="http://www.w3.org/XML/1998/namespace"/>
    <ds:schemaRef ds:uri="http://purl.org/dc/elements/1.1/"/>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17616</TotalTime>
  <Words>4143</Words>
  <Application>Microsoft Office PowerPoint</Application>
  <PresentationFormat>Widescreen</PresentationFormat>
  <Paragraphs>257</Paragraphs>
  <Slides>44</Slides>
  <Notes>9</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44</vt:i4>
      </vt:variant>
    </vt:vector>
  </HeadingPairs>
  <TitlesOfParts>
    <vt:vector size="55"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Databases NoSql </vt:lpstr>
      <vt:lpstr>Database NoSql: DB Aggregati </vt:lpstr>
      <vt:lpstr>I DB NoSQL</vt:lpstr>
      <vt:lpstr>I DB NoSQL</vt:lpstr>
      <vt:lpstr>I DB NoSQL</vt:lpstr>
      <vt:lpstr>I DB NoSQL</vt:lpstr>
      <vt:lpstr>I DB NoSQL</vt:lpstr>
      <vt:lpstr>I DB NoSQL</vt:lpstr>
      <vt:lpstr>Guardiamo al passato: predominio relazionale</vt:lpstr>
      <vt:lpstr>SQL come meccanismo di integrazione</vt:lpstr>
      <vt:lpstr>Database di Integrazione vs Applicazione</vt:lpstr>
      <vt:lpstr>Application Database</vt:lpstr>
      <vt:lpstr>Object Oriented DB</vt:lpstr>
      <vt:lpstr>Object Oriented DB</vt:lpstr>
      <vt:lpstr>Object Oriented DB</vt:lpstr>
      <vt:lpstr>Verso nuovi modellli dei dati</vt:lpstr>
      <vt:lpstr>Impedance Mismatch</vt:lpstr>
      <vt:lpstr>Impedance Mismatch - Esempio</vt:lpstr>
      <vt:lpstr>Attacco dei Cluster</vt:lpstr>
      <vt:lpstr>Presentazione standard di PowerPoint</vt:lpstr>
      <vt:lpstr>Presentazione standard di PowerPoint</vt:lpstr>
      <vt:lpstr>Modelli dei Dati Aggregati</vt:lpstr>
      <vt:lpstr>Modelli di Dati Aggregati</vt:lpstr>
      <vt:lpstr>Esempi di Relazioni e Aggregati</vt:lpstr>
      <vt:lpstr>Esempi di Relazioni e Aggregati</vt:lpstr>
      <vt:lpstr>Conseguenze di un'Orientazione Aggregata</vt:lpstr>
      <vt:lpstr>Conseguenze di un'Orientazione Aggregata</vt:lpstr>
      <vt:lpstr>Conseguenze dell'Orientazione Aggregata</vt:lpstr>
      <vt:lpstr>Database a Grafo</vt:lpstr>
      <vt:lpstr>Perchè un Database a Grafo?</vt:lpstr>
      <vt:lpstr>NoSQL: al di là dei Database a Grafo</vt:lpstr>
      <vt:lpstr>NoSQL</vt:lpstr>
      <vt:lpstr>Modelli dei Dati Aggregati</vt:lpstr>
      <vt:lpstr>Database NoSQL: DB Aggregati</vt:lpstr>
      <vt:lpstr>Database NoSQL: DB Aggregati</vt:lpstr>
      <vt:lpstr>JavaScript Object Notation (JSON)</vt:lpstr>
      <vt:lpstr>JavaScript Object Notation (JSON)</vt:lpstr>
      <vt:lpstr>JavaScript Object Notation (JSON)</vt:lpstr>
      <vt:lpstr>JavaScript Object Notation (JSON)</vt:lpstr>
      <vt:lpstr>JavaScript Object Notation (JSON)</vt:lpstr>
      <vt:lpstr>Presentazione standard di PowerPoint</vt:lpstr>
      <vt:lpstr>Presentazione standard di PowerPoint</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cp:lastModifiedBy>
  <cp:revision>546</cp:revision>
  <dcterms:created xsi:type="dcterms:W3CDTF">2020-06-26T06:32:12Z</dcterms:created>
  <dcterms:modified xsi:type="dcterms:W3CDTF">2023-04-16T16:23:09Z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