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sldIdLst>
    <p:sldId id="256" r:id="rId6"/>
    <p:sldId id="365" r:id="rId7"/>
    <p:sldId id="366" r:id="rId8"/>
    <p:sldId id="368" r:id="rId9"/>
    <p:sldId id="367" r:id="rId10"/>
    <p:sldId id="369" r:id="rId11"/>
    <p:sldId id="370" r:id="rId12"/>
    <p:sldId id="372" r:id="rId13"/>
    <p:sldId id="371" r:id="rId14"/>
    <p:sldId id="373" r:id="rId15"/>
    <p:sldId id="374" r:id="rId16"/>
    <p:sldId id="376" r:id="rId17"/>
    <p:sldId id="375" r:id="rId18"/>
    <p:sldId id="377" r:id="rId19"/>
    <p:sldId id="378" r:id="rId20"/>
    <p:sldId id="379" r:id="rId21"/>
    <p:sldId id="380" r:id="rId22"/>
    <p:sldId id="381" r:id="rId23"/>
    <p:sldId id="343" r:id="rId2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lsole24ore.com/art/tecnologie/2019-03-02/la-via-italiana-blockchain-sicura-e-utile-122242.s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11414506" cy="1901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rgbClr val="0F0F0F"/>
                </a:solidFill>
                <a:latin typeface="sole_text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accento torna dunque sulle caratteristiche della “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 dei blocch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i”: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(meglio, diversamente intermediata),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immodificabile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anche sugli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incentivi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infatti i contratti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gestibili peer-to-peer, da persona a persona, “pagano” l’uso della sua potenza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computazionale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un’unità di conto, 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invii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un altro utente, i dati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devono essere aggiunti a un blocco affinché l'operazione riesca. 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si riferisce al fatto che ogni blocco fa riferimento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suo padre. In altre parole, i blocchi si incatenano tra loro.</a:t>
            </a:r>
          </a:p>
          <a:p>
            <a:br>
              <a:rPr lang="it-IT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5" name="Immagine 4" descr="Immagine che contiene diagramma">
            <a:extLst>
              <a:ext uri="{FF2B5EF4-FFF2-40B4-BE49-F238E27FC236}">
                <a16:creationId xmlns:a16="http://schemas.microsoft.com/office/drawing/2014/main" id="{03DC0097-FB03-D8D5-3E97-A0375263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94" y="4783015"/>
            <a:ext cx="8021381" cy="197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0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8693922" cy="1901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«In ambito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racconta l’avvocato Salvatore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Iannitti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partner di Norton Rose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Fulbright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si è mossa anche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prima grande compagnia a consentire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su carta di credito per i ritardi dei voli aerei, grazie alla polizza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Fizzy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già attiva in Italia, acquistabile via web e basata su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(anche qui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un altro esempio è nella logistica, dove il colosso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Maersk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società assicurative come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Amlin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 avviato una piattaforma che sfrutta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certificare le movimentazioni delle merci tra i vari porti».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campi di applicazione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B2E8797-551A-03BF-8D51-51DE18DC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337" y="2850467"/>
            <a:ext cx="252363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7473512" cy="1919510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studio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Norton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Fulbright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ha collaborato a questi progetti, sta ora sviluppando dei prototipi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liquidazione degli indennizzi nelle operazioni M&amp;A. «Accorciare i tempi per ottenere le somme depositate in garanzia, attraverso un “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escrow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automatizzato, può favorire - osserva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Iannitti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soprattutto le transazioni delle medie imprese».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 anche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naturalmente: principale terreno di applicazione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campi di applicazione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93" y="2527966"/>
            <a:ext cx="3839950" cy="25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8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11140944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 anche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naturalmente: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terreno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applicazione della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Gli avvocati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Linklaters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ad esempio, hanno collaborato con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l’International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swaps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derivatives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Isda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nello studio delle possibili applicazioni degli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settore dei derivati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«Questa tipologia di contratti si presta infatti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all’automazione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grazie alla già elevata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documentale e alla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trasponibilità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 informatico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li caratterizza», afferma Marta Sassella,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counsel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Linklaters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coordinatrice del team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fintech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Italia.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/>
              <a:t>La law </a:t>
            </a:r>
            <a:r>
              <a:rPr lang="it-IT" sz="2400" dirty="0" err="1"/>
              <a:t>firm</a:t>
            </a:r>
            <a:r>
              <a:rPr lang="it-IT" sz="2400" dirty="0"/>
              <a:t> è anche tra i partner del progetto Accord per lo sviluppo di </a:t>
            </a:r>
            <a:r>
              <a:rPr lang="it-IT" sz="2400" i="1" dirty="0" err="1"/>
              <a:t>smart</a:t>
            </a:r>
            <a:r>
              <a:rPr lang="it-IT" sz="2400" i="1" dirty="0"/>
              <a:t> “</a:t>
            </a:r>
            <a:r>
              <a:rPr lang="it-IT" sz="2400" i="1" dirty="0" err="1"/>
              <a:t>legal</a:t>
            </a:r>
            <a:r>
              <a:rPr lang="it-IT" sz="2400" i="1" dirty="0"/>
              <a:t>” </a:t>
            </a:r>
            <a:r>
              <a:rPr lang="it-IT" sz="2400" i="1" dirty="0" err="1"/>
              <a:t>contract</a:t>
            </a:r>
            <a:r>
              <a:rPr lang="it-IT" sz="2400" dirty="0"/>
              <a:t>, «strutturati in forma tale da poter essere considerati contratti con </a:t>
            </a:r>
            <a:r>
              <a:rPr lang="it-IT" sz="2400" dirty="0">
                <a:hlinkClick r:id="rId2"/>
              </a:rPr>
              <a:t>valenza giuridica</a:t>
            </a:r>
            <a:r>
              <a:rPr lang="it-IT" sz="2400" dirty="0"/>
              <a:t> e non solo software di esecuzione. Un progetto importante – evidenzia Sassella – per raggiungere un punto di contatto tra un documento in “linguaggio naturale” e uno </a:t>
            </a:r>
            <a:r>
              <a:rPr lang="it-IT" sz="2400" i="1" dirty="0" err="1"/>
              <a:t>smart</a:t>
            </a:r>
            <a:r>
              <a:rPr lang="it-IT" sz="2400" i="1" dirty="0"/>
              <a:t> </a:t>
            </a:r>
            <a:r>
              <a:rPr lang="it-IT" sz="2400" i="1" dirty="0" err="1"/>
              <a:t>contract</a:t>
            </a:r>
            <a:r>
              <a:rPr lang="it-IT" sz="2400" dirty="0"/>
              <a:t> rappresentato da solo codice».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campi di applicazione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5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11101615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 anche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naturalmente: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terreno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applicazione della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Gli avvocati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Linklaters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ad esempio, hanno collaborato con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l’International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swaps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derivatives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Isda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nello studio delle possibili applicazioni degli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settore dei derivati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«Questa tipologia di contratti si presta infatti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all’automazione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grazie alla già elevata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standardizzazione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documentale e alla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trasponibilità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 informatico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li caratterizza», afferma Marta Sassella,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counsel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Linklaters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coordinatrice del team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fintech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Italia.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campi di applicazione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07" y="4729367"/>
            <a:ext cx="3553258" cy="20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8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05471"/>
            <a:ext cx="6637770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law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anche tra i partner del progetto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lo sviluppo di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«strutturati in forma tale da poter essere considerati contratti con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valenza giuridica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solo software di esecuzione.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importante – evidenzia Sassella – per raggiungere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contatto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un documento in “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linguaggio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e uno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rappresentato da solo codice».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confini applicativi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76" y="1563328"/>
            <a:ext cx="3235836" cy="45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5471"/>
            <a:ext cx="5939679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 il fatto che gli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incontrano inevitabili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tecnico-giuridici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 che la loro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profittevole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solo quando è semplice tradurre le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clausole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linguaggio informatico: se c’è un ritardo del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scatta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se c’è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scadenza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parte il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insomma, non è gestibile.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confini applicativi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86" y="2280622"/>
            <a:ext cx="5011989" cy="29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05471"/>
            <a:ext cx="8230596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«Anzi,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tendenziale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immodificabilità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ritorcersi contro: che cosa accade se c’è una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traduzione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errata,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il codice è sbagliato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adempimenti seguono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l’errore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sentenzia Giulio Novellini,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counsel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Portolano Cavallo -. Ecco perché 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concepisco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piuttosto un’evoluzione dei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 Partire da un documento cartaceo che è solo parzialmente demandato 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già prevede una funzione “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che annulla l’azione in caso di errore».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confini applicativi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383" y="2035277"/>
            <a:ext cx="2940747" cy="30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55" y="1305471"/>
            <a:ext cx="11818374" cy="1831019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studio legale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ha lanciato un servizio di archiviazione documentale per la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tutela della proprietà intellettuale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utilizza la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 intende allargare il raggio d’azione del servizio agli ambiti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dell’M&amp;A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della crisi d’impresa e del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«Se i documenti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possono essere certo demandati completamente a uno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rimarca Gianluca De Cristofaro, capo del dipartimento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–, lo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ben essere usato per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specifica clausola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un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deal</a:t>
            </a:r>
            <a:r>
              <a:rPr lang="it-IT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composito». Innovando ancora il ruolo dell’avvocato e le professionalità richieste.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confini applicativi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07" y="5145037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1BEA3B-947C-2210-CF88-8B78BCA11B45}"/>
              </a:ext>
            </a:extLst>
          </p:cNvPr>
          <p:cNvSpPr txBox="1"/>
          <p:nvPr/>
        </p:nvSpPr>
        <p:spPr>
          <a:xfrm>
            <a:off x="825119" y="155733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https://www.ilsole24ore.com/art/smart-contract-cosa-sono-e-come-funzionano-clausole-blockchain-ACsDo2P?refresh_ce=1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200308-5116-5D19-B2AB-76EA4290F5F7}"/>
              </a:ext>
            </a:extLst>
          </p:cNvPr>
          <p:cNvSpPr txBox="1"/>
          <p:nvPr/>
        </p:nvSpPr>
        <p:spPr>
          <a:xfrm>
            <a:off x="825119" y="239200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https://it.wikipedia.org/wiki/Smart_contract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7463" y="31516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https://www.forbes.com/advisor/it/investire/criptovalute/smart-contract-cosa-sono-e-come-funzionano/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8" y="1213805"/>
            <a:ext cx="6651278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assicurativi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finanziarie, dalle operazioni societarie alla tracciabilità delle merci e alla tutela della proprietà intellettuale. Il campo d’azione degli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potenzialmente esteso, ma ha confini ben visibili.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sottolinearlo serve a tener lontana qualsiasi tentazione di eleggere questi strumenti a sostituti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tout court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forme contrattuali tradizionali. Anche se è indubbio che aprono nuovi spazi professionali.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E1F292-6444-CECB-10CD-4DE5E08C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59" y="2515699"/>
            <a:ext cx="4316144" cy="26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41167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l’espressione “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però, che può esser fuorviante. «Perché, anche rispetto alle differenze dei vari sistemi normativi, in alcuni casi non è possibile parlare di “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in senso strettamente giuridico, ma di funzioni “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 incorporate in software o protocolli informatici.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tipo: se c’è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scadenza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allora parte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spiega Andrea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Reghelin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associate partner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P4I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società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gruppo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Digital360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«In altre parole, tramite gli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 continua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Reghelin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può anche avvenire una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trasposizione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 di accordi che si concludono al di fuori dalla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piattaforma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DDD2AA-1220-201B-6147-C92E0E97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631" y="5202203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9856"/>
            <a:ext cx="11414506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dunque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informatici che facilitano, verificano, o fanno rispettare,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negoziazione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l'esecuzione di un contratto, permettendo talvolta la parziale o la totale esclusione di una clausola contrattuale.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solito, hanno anche un'interfaccia utente e spesso simulano la logica delle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È importante sottolineare che la definizione nella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pratica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industriale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corrente si intende per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un programma che viene messo in esecuzione sui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nodi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validatori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una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 il cui risultato, che in genere corrisponde ad un cambio di stato della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stessa, rappresenta una transazione sulla quale i nodi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validatori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devono trovare un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consenso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19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09856"/>
            <a:ext cx="8141115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L'algoritmo di consenso può eventualmente essere di tipo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-of-work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-of-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qualunque altra tipologia che garantisca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l'integrità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cambiamento di stato e del rispetto delle regole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Questa accezione di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non è esattamente quella di un contratto, ma piuttosto quella di un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programma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la cui esecuzione e i cui risultati sono garantiti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integri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dalle proprietà di una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pubblica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tale accezione deriva dalla scelta del progetto 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Ethereum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denominare tale codice in esecuzione come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60C26C-34F3-F5CE-26B9-07C26EDD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901" y="2131529"/>
            <a:ext cx="3276402" cy="31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3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5114" y="1421529"/>
            <a:ext cx="6839379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sostenitori degli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affermano che molti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possono quindi essere rese parzialmente o integralmente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automatizzate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auto-ottemperanti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entrambe le cose.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aspirano ad assicurare una sicurezza superiore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esistente e di ridurre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 di 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associati alla contrattazione.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79962F-535C-13F4-4924-39999825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" y="2080312"/>
            <a:ext cx="3588481" cy="31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421529"/>
            <a:ext cx="10856180" cy="2007471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piattaforma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tecnologica, oggi, è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Perché il concetto di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esiste già da tempo (teorizzato dall’informatico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Nick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Szabo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negli anni 90), ma proprio nella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 dei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ha trovato un approdo ideale, che ne esalta le qualità: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automatismi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AD4DFE-4F46-2021-1207-9AE9AF6C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8" y="3569110"/>
            <a:ext cx="10499375" cy="31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421529"/>
            <a:ext cx="10856180" cy="2007471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esempio attuale?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avvocati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citano subito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polizze assicurative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tipo parametrico, basate cioè sul verificarsi (o meno) di determinate condizioni.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«Pensiamo ad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Etherisc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risponde il direttore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dell’Osservatorio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Politecnico di Milano, Francesco Bruschi -. È un’assicurazione sui viaggi aerei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opera sulla piattaforma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Lo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interroga delle Api (interfacce per la programmazione di applicazioni, 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avere informazioni sugli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e, in caso di ritardo del volo garantito dalla polizza, fa scattare automaticamente il rimborso».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75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91403"/>
            <a:ext cx="8450604" cy="2007471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far questo, in teoria, basterebbe anche un “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semplice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 programma informatico. «Sì, ma con uno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che gira su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il sistema stesso a garantire il funzionamento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soldi investiti», dice Bruschi.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Secondo lui «oggi tutti intendono lo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come programma su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è una forma di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pubblica e aperta,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dopo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quella a maggior capitalizzazione. Il motivo è semplice: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delle transazioni aumenta proporzionalmente al grado di diffusione della piattaforma».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 descr="Immagine che contiene testo, elettronica, circuito&#10;&#10;Descrizione generata automaticamente">
            <a:extLst>
              <a:ext uri="{FF2B5EF4-FFF2-40B4-BE49-F238E27FC236}">
                <a16:creationId xmlns:a16="http://schemas.microsoft.com/office/drawing/2014/main" id="{F72C99CB-BD15-F7C6-2F61-D710DA66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719" y="2923442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0941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17452</TotalTime>
  <Words>1667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30" baseType="lpstr">
      <vt:lpstr>arial</vt:lpstr>
      <vt:lpstr>arial</vt:lpstr>
      <vt:lpstr>Arial Narrow</vt:lpstr>
      <vt:lpstr>Calibri</vt:lpstr>
      <vt:lpstr>Courier New</vt:lpstr>
      <vt:lpstr>Gill Sans MT</vt:lpstr>
      <vt:lpstr>sole_text</vt:lpstr>
      <vt:lpstr>Tahoma</vt:lpstr>
      <vt:lpstr>Wingdings</vt:lpstr>
      <vt:lpstr>Wingdings 2</vt:lpstr>
      <vt:lpstr>elenco puntato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I campi di applicazione</vt:lpstr>
      <vt:lpstr>I campi di applicazione</vt:lpstr>
      <vt:lpstr>I campi di applicazione</vt:lpstr>
      <vt:lpstr>I campi di applicazione</vt:lpstr>
      <vt:lpstr>I confini applicativi</vt:lpstr>
      <vt:lpstr>I confini applicativi</vt:lpstr>
      <vt:lpstr>I confini applicativi</vt:lpstr>
      <vt:lpstr>I confini applicativi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565</cp:revision>
  <dcterms:created xsi:type="dcterms:W3CDTF">2020-06-26T06:32:12Z</dcterms:created>
  <dcterms:modified xsi:type="dcterms:W3CDTF">2023-04-26T23:01:16Z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