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40"/>
  </p:notesMasterIdLst>
  <p:sldIdLst>
    <p:sldId id="256" r:id="rId6"/>
    <p:sldId id="319" r:id="rId7"/>
    <p:sldId id="346" r:id="rId8"/>
    <p:sldId id="347" r:id="rId9"/>
    <p:sldId id="349" r:id="rId10"/>
    <p:sldId id="350" r:id="rId11"/>
    <p:sldId id="368" r:id="rId12"/>
    <p:sldId id="370" r:id="rId13"/>
    <p:sldId id="369" r:id="rId14"/>
    <p:sldId id="348" r:id="rId15"/>
    <p:sldId id="351" r:id="rId16"/>
    <p:sldId id="352" r:id="rId17"/>
    <p:sldId id="356" r:id="rId18"/>
    <p:sldId id="353" r:id="rId19"/>
    <p:sldId id="363" r:id="rId20"/>
    <p:sldId id="354" r:id="rId21"/>
    <p:sldId id="355" r:id="rId22"/>
    <p:sldId id="357" r:id="rId23"/>
    <p:sldId id="366" r:id="rId24"/>
    <p:sldId id="359" r:id="rId25"/>
    <p:sldId id="367" r:id="rId26"/>
    <p:sldId id="360" r:id="rId27"/>
    <p:sldId id="362" r:id="rId28"/>
    <p:sldId id="364" r:id="rId29"/>
    <p:sldId id="344" r:id="rId30"/>
    <p:sldId id="345" r:id="rId31"/>
    <p:sldId id="361" r:id="rId32"/>
    <p:sldId id="371" r:id="rId33"/>
    <p:sldId id="372" r:id="rId34"/>
    <p:sldId id="373" r:id="rId35"/>
    <p:sldId id="374" r:id="rId36"/>
    <p:sldId id="375" r:id="rId37"/>
    <p:sldId id="358" r:id="rId38"/>
    <p:sldId id="343" r:id="rId39"/>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pos="7401">
          <p15:clr>
            <a:srgbClr val="A4A3A4"/>
          </p15:clr>
        </p15:guide>
        <p15:guide id="2" orient="horz" pos="41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2A"/>
    <a:srgbClr val="7B7C7E"/>
    <a:srgbClr val="932338"/>
    <a:srgbClr val="636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Stile chiaro 2 - Color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5" autoAdjust="0"/>
    <p:restoredTop sz="96265" autoAdjust="0"/>
  </p:normalViewPr>
  <p:slideViewPr>
    <p:cSldViewPr snapToGrid="0" showGuides="1">
      <p:cViewPr varScale="1">
        <p:scale>
          <a:sx n="40" d="100"/>
          <a:sy n="40" d="100"/>
        </p:scale>
        <p:origin x="48" y="576"/>
      </p:cViewPr>
      <p:guideLst>
        <p:guide pos="7401"/>
        <p:guide orient="horz" pos="4178"/>
      </p:guideLst>
    </p:cSldViewPr>
  </p:slideViewPr>
  <p:outlineViewPr>
    <p:cViewPr>
      <p:scale>
        <a:sx n="33" d="100"/>
        <a:sy n="33" d="100"/>
      </p:scale>
      <p:origin x="0" y="0"/>
    </p:cViewPr>
  </p:outlineViewPr>
  <p:notesTextViewPr>
    <p:cViewPr>
      <p:scale>
        <a:sx n="1" d="1"/>
        <a:sy n="1" d="1"/>
      </p:scale>
      <p:origin x="0" y="0"/>
    </p:cViewPr>
  </p:notesTextViewPr>
  <p:gridSpacing cx="54000" cy="540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C5F835E2-227D-43BA-B3A5-E9E433264387}" type="datetimeFigureOut">
              <a:rPr lang="en-US"/>
              <a:pPr>
                <a:defRPr/>
              </a:pPr>
              <a:t>4/4/2023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F5F5882C-B867-4FE7-97C9-87FBF93DC802}" type="slidenum">
              <a:rPr lang="en-US"/>
              <a:pPr>
                <a:defRPr/>
              </a:pPr>
              <a:t>‹N›</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17</a:t>
            </a:fld>
            <a:endParaRPr lang="en-US"/>
          </a:p>
        </p:txBody>
      </p:sp>
    </p:spTree>
    <p:extLst>
      <p:ext uri="{BB962C8B-B14F-4D97-AF65-F5344CB8AC3E}">
        <p14:creationId xmlns:p14="http://schemas.microsoft.com/office/powerpoint/2010/main" val="3774408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18</a:t>
            </a:fld>
            <a:endParaRPr lang="en-US"/>
          </a:p>
        </p:txBody>
      </p:sp>
    </p:spTree>
    <p:extLst>
      <p:ext uri="{BB962C8B-B14F-4D97-AF65-F5344CB8AC3E}">
        <p14:creationId xmlns:p14="http://schemas.microsoft.com/office/powerpoint/2010/main" val="3759257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19</a:t>
            </a:fld>
            <a:endParaRPr lang="en-US"/>
          </a:p>
        </p:txBody>
      </p:sp>
    </p:spTree>
    <p:extLst>
      <p:ext uri="{BB962C8B-B14F-4D97-AF65-F5344CB8AC3E}">
        <p14:creationId xmlns:p14="http://schemas.microsoft.com/office/powerpoint/2010/main" val="3597362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20</a:t>
            </a:fld>
            <a:endParaRPr lang="en-US"/>
          </a:p>
        </p:txBody>
      </p:sp>
    </p:spTree>
    <p:extLst>
      <p:ext uri="{BB962C8B-B14F-4D97-AF65-F5344CB8AC3E}">
        <p14:creationId xmlns:p14="http://schemas.microsoft.com/office/powerpoint/2010/main" val="250374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21</a:t>
            </a:fld>
            <a:endParaRPr lang="en-US"/>
          </a:p>
        </p:txBody>
      </p:sp>
    </p:spTree>
    <p:extLst>
      <p:ext uri="{BB962C8B-B14F-4D97-AF65-F5344CB8AC3E}">
        <p14:creationId xmlns:p14="http://schemas.microsoft.com/office/powerpoint/2010/main" val="2948688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22</a:t>
            </a:fld>
            <a:endParaRPr lang="en-US"/>
          </a:p>
        </p:txBody>
      </p:sp>
    </p:spTree>
    <p:extLst>
      <p:ext uri="{BB962C8B-B14F-4D97-AF65-F5344CB8AC3E}">
        <p14:creationId xmlns:p14="http://schemas.microsoft.com/office/powerpoint/2010/main" val="1071036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27</a:t>
            </a:fld>
            <a:endParaRPr lang="en-US"/>
          </a:p>
        </p:txBody>
      </p:sp>
    </p:spTree>
    <p:extLst>
      <p:ext uri="{BB962C8B-B14F-4D97-AF65-F5344CB8AC3E}">
        <p14:creationId xmlns:p14="http://schemas.microsoft.com/office/powerpoint/2010/main" val="3050344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28</a:t>
            </a:fld>
            <a:endParaRPr lang="en-US"/>
          </a:p>
        </p:txBody>
      </p:sp>
    </p:spTree>
    <p:extLst>
      <p:ext uri="{BB962C8B-B14F-4D97-AF65-F5344CB8AC3E}">
        <p14:creationId xmlns:p14="http://schemas.microsoft.com/office/powerpoint/2010/main" val="456896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29</a:t>
            </a:fld>
            <a:endParaRPr lang="en-US"/>
          </a:p>
        </p:txBody>
      </p:sp>
    </p:spTree>
    <p:extLst>
      <p:ext uri="{BB962C8B-B14F-4D97-AF65-F5344CB8AC3E}">
        <p14:creationId xmlns:p14="http://schemas.microsoft.com/office/powerpoint/2010/main" val="3334471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dice o elenco puntat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81153"/>
          </a:xfrm>
        </p:spPr>
        <p:txBody>
          <a:bodyPr lIns="0" tIns="0" rIns="0" bIns="0">
            <a:noAutofit/>
          </a:bodyPr>
          <a:lstStyle>
            <a:lvl1pPr marL="285750" indent="-285750">
              <a:spcAft>
                <a:spcPts val="1800"/>
              </a:spcAft>
              <a:buSzPct val="120000"/>
              <a:buFont typeface="Courier New" panose="02070309020205020404" pitchFamily="49" charset="0"/>
              <a:buChar char="o"/>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9"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
        <p:nvSpPr>
          <p:cNvPr id="8" name="Footer Placeholder 4">
            <a:extLst>
              <a:ext uri="{FF2B5EF4-FFF2-40B4-BE49-F238E27FC236}">
                <a16:creationId xmlns:a16="http://schemas.microsoft.com/office/drawing/2014/main" id="{C2053620-96AC-EF47-823B-D2E90BBCE586}"/>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0" name="Slide Number Placeholder 5">
            <a:extLst>
              <a:ext uri="{FF2B5EF4-FFF2-40B4-BE49-F238E27FC236}">
                <a16:creationId xmlns:a16="http://schemas.microsoft.com/office/drawing/2014/main" id="{FF4E3F12-6C4D-C642-90EC-9F9AE3161A4F}"/>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Rectangle 8">
            <a:extLst>
              <a:ext uri="{FF2B5EF4-FFF2-40B4-BE49-F238E27FC236}">
                <a16:creationId xmlns:a16="http://schemas.microsoft.com/office/drawing/2014/main" id="{6BE73488-10D2-46C5-8886-B5262B4036E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0">
            <a:extLst>
              <a:ext uri="{FF2B5EF4-FFF2-40B4-BE49-F238E27FC236}">
                <a16:creationId xmlns:a16="http://schemas.microsoft.com/office/drawing/2014/main" id="{9DFCC48B-BCC3-4AAB-8EE4-592BE912D5A8}"/>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02EE5703-F2FA-4A41-8927-030A564B0F80}"/>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39054892"/>
      </p:ext>
    </p:extLst>
  </p:cSld>
  <p:clrMapOvr>
    <a:masterClrMapping/>
  </p:clrMapOvr>
  <p:extLst>
    <p:ext uri="{DCECCB84-F9BA-43D5-87BE-67443E8EF086}">
      <p15:sldGuideLst xmlns:p15="http://schemas.microsoft.com/office/powerpoint/2012/main">
        <p15:guide id="1" orient="horz" pos="4178"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dascalia+grafico o tavola gran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83042" cy="662557"/>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Content Placeholder 3"/>
          <p:cNvSpPr>
            <a:spLocks noGrp="1"/>
          </p:cNvSpPr>
          <p:nvPr>
            <p:ph sz="half" idx="2"/>
          </p:nvPr>
        </p:nvSpPr>
        <p:spPr>
          <a:xfrm>
            <a:off x="463786" y="2319687"/>
            <a:ext cx="11283042" cy="3630263"/>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4" name="Footer Placeholder 4">
            <a:extLst>
              <a:ext uri="{FF2B5EF4-FFF2-40B4-BE49-F238E27FC236}">
                <a16:creationId xmlns:a16="http://schemas.microsoft.com/office/drawing/2014/main" id="{A4B33C25-F53C-40FF-87FE-5A1021509E50}"/>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7" name="Rectangle 8">
            <a:extLst>
              <a:ext uri="{FF2B5EF4-FFF2-40B4-BE49-F238E27FC236}">
                <a16:creationId xmlns:a16="http://schemas.microsoft.com/office/drawing/2014/main" id="{96897485-CF07-4D6A-ABB8-A29D7DC5710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0">
            <a:extLst>
              <a:ext uri="{FF2B5EF4-FFF2-40B4-BE49-F238E27FC236}">
                <a16:creationId xmlns:a16="http://schemas.microsoft.com/office/drawing/2014/main" id="{BC91E05A-8494-49B6-B257-61F68DA8B315}"/>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9">
            <a:extLst>
              <a:ext uri="{FF2B5EF4-FFF2-40B4-BE49-F238E27FC236}">
                <a16:creationId xmlns:a16="http://schemas.microsoft.com/office/drawing/2014/main" id="{422199A7-2A62-43D5-872A-CD0B9A3D6E61}"/>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0" name="Slide Number Placeholder 5">
            <a:extLst>
              <a:ext uri="{FF2B5EF4-FFF2-40B4-BE49-F238E27FC236}">
                <a16:creationId xmlns:a16="http://schemas.microsoft.com/office/drawing/2014/main" id="{1B2ED1D9-25D5-4BB7-87C2-D519D9336366}"/>
              </a:ext>
            </a:extLst>
          </p:cNvPr>
          <p:cNvSpPr>
            <a:spLocks noGrp="1"/>
          </p:cNvSpPr>
          <p:nvPr>
            <p:ph type="sldNum" sz="quarter" idx="14"/>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69949798"/>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48324380-A91B-40DB-8B06-87F1716A8EF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9" name="Slide Number Placeholder 5">
            <a:extLst>
              <a:ext uri="{FF2B5EF4-FFF2-40B4-BE49-F238E27FC236}">
                <a16:creationId xmlns:a16="http://schemas.microsoft.com/office/drawing/2014/main" id="{9376CEDB-6160-4575-AAD8-45EA5C0ED54C}"/>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29422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dirty="0"/>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Tree>
    <p:extLst>
      <p:ext uri="{BB962C8B-B14F-4D97-AF65-F5344CB8AC3E}">
        <p14:creationId xmlns:p14="http://schemas.microsoft.com/office/powerpoint/2010/main" val="355364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sto 1 colonn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72526"/>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2" name="Title Placeholder 1">
            <a:extLst>
              <a:ext uri="{FF2B5EF4-FFF2-40B4-BE49-F238E27FC236}">
                <a16:creationId xmlns:a16="http://schemas.microsoft.com/office/drawing/2014/main" id="{86F2967F-3AC1-482F-9FA1-FB5058EEC437}"/>
              </a:ext>
            </a:extLst>
          </p:cNvPr>
          <p:cNvSpPr>
            <a:spLocks noGrp="1"/>
          </p:cNvSpPr>
          <p:nvPr>
            <p:ph type="title"/>
          </p:nvPr>
        </p:nvSpPr>
        <p:spPr>
          <a:xfrm>
            <a:off x="468895" y="503475"/>
            <a:ext cx="11269308" cy="384721"/>
          </a:xfrm>
          <a:prstGeom prst="rect">
            <a:avLst/>
          </a:prstGeom>
        </p:spPr>
        <p:txBody>
          <a:bodyPr lIns="0" tIns="0" rIns="0" bIns="0" rtlCol="0">
            <a:spAutoFit/>
          </a:bodyPr>
          <a:lstStyle>
            <a:lvl1pPr>
              <a:lnSpc>
                <a:spcPts val="3000"/>
              </a:lnSpc>
              <a:defRPr sz="2800" cap="none"/>
            </a:lvl1pPr>
          </a:lstStyle>
          <a:p>
            <a:r>
              <a:rPr lang="it-IT" dirty="0"/>
              <a:t>Fare clic per modificare lo stile del titolo dello schema</a:t>
            </a:r>
            <a:endParaRPr lang="en-US" dirty="0"/>
          </a:p>
        </p:txBody>
      </p:sp>
      <p:sp>
        <p:nvSpPr>
          <p:cNvPr id="13" name="Rectangle 8">
            <a:extLst>
              <a:ext uri="{FF2B5EF4-FFF2-40B4-BE49-F238E27FC236}">
                <a16:creationId xmlns:a16="http://schemas.microsoft.com/office/drawing/2014/main" id="{BB147208-B303-4867-B415-427BFDB712A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3AC1916D-DE81-4DEB-837D-9B1EBBEBAB9E}"/>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EA5C2815-3F5D-4F03-A9B8-AD61D140AB8F}"/>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3DB52600-6114-4FF8-A64F-1419078C066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C98E623A-5D96-4DDD-91E6-E567C5082EFA}"/>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165202861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sto 2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76765" cy="4472526"/>
          </a:xfrm>
        </p:spPr>
        <p:txBody>
          <a:bodyPr lIns="0" tIns="0" rIns="0" bIns="0" numCol="2" spcCol="54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85F80FCE-DB62-4AE9-8E37-C5ECE83CEA2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5337BA55-D4F4-482D-9902-A7DF343CF4BD}"/>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1E77F523-A47D-4ED1-A730-DF546267408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BC87520E-C40B-4CBE-A2FA-D2587AA9999C}"/>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98ED1510-B77E-4E58-8FB2-F06301CA45C2}"/>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527588422"/>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sto 3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7" y="1557337"/>
            <a:ext cx="11269308" cy="4392613"/>
          </a:xfrm>
        </p:spPr>
        <p:txBody>
          <a:bodyPr lIns="0" tIns="0" rIns="0" bIns="0" numCol="3" spcCol="432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A97EA33F-8FE6-43F7-B87B-F8A75881DC82}"/>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4457ED34-8FD7-4334-B58D-DE5268F487B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E95361B-2753-4630-8435-D8D6DFA2E2B3}"/>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2EA2B975-3B1B-40A2-9512-420987E4167F}"/>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2FD83117-18D4-4F50-B150-B24C3ADCCAF6}"/>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092070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sto+grafico piccol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7519" y="1557338"/>
            <a:ext cx="7305513"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Text Placeholder 3">
            <a:extLst>
              <a:ext uri="{FF2B5EF4-FFF2-40B4-BE49-F238E27FC236}">
                <a16:creationId xmlns:a16="http://schemas.microsoft.com/office/drawing/2014/main" id="{8FE997AC-2DEF-4982-9219-0DE8E80C2C1D}"/>
              </a:ext>
            </a:extLst>
          </p:cNvPr>
          <p:cNvSpPr>
            <a:spLocks noGrp="1"/>
          </p:cNvSpPr>
          <p:nvPr>
            <p:ph type="body" sz="half" idx="11" hasCustomPrompt="1"/>
          </p:nvPr>
        </p:nvSpPr>
        <p:spPr>
          <a:xfrm>
            <a:off x="8162224" y="1696688"/>
            <a:ext cx="3492000" cy="457200"/>
          </a:xfrm>
        </p:spPr>
        <p:txBody>
          <a:bodyPr lIns="0" tIns="0" rIns="0" bIns="0">
            <a:no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18" name="Rectangle 8">
            <a:extLst>
              <a:ext uri="{FF2B5EF4-FFF2-40B4-BE49-F238E27FC236}">
                <a16:creationId xmlns:a16="http://schemas.microsoft.com/office/drawing/2014/main" id="{BFF0EAD9-FB2A-4B10-AC7E-2867676F5114}"/>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0">
            <a:extLst>
              <a:ext uri="{FF2B5EF4-FFF2-40B4-BE49-F238E27FC236}">
                <a16:creationId xmlns:a16="http://schemas.microsoft.com/office/drawing/2014/main" id="{4DE85F56-C820-4265-A4F2-F29B8154D70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9">
            <a:extLst>
              <a:ext uri="{FF2B5EF4-FFF2-40B4-BE49-F238E27FC236}">
                <a16:creationId xmlns:a16="http://schemas.microsoft.com/office/drawing/2014/main" id="{6D6C4BEC-89CF-43B7-9CD5-49EE71B2792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2" name="Footer Placeholder 4">
            <a:extLst>
              <a:ext uri="{FF2B5EF4-FFF2-40B4-BE49-F238E27FC236}">
                <a16:creationId xmlns:a16="http://schemas.microsoft.com/office/drawing/2014/main" id="{C1DD249C-FFFA-4674-9CB5-ABEFDF50413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48756CF5-11CA-40E9-BF7A-4F15C16E34DC}"/>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952171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sto piccolo+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25132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8895" y="1557338"/>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436695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436694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6C03E07E-3B47-479C-ADF1-A58628B5A275}"/>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744056969"/>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fico + colonna libera a destra">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7307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8207439" y="1560749"/>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58870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58869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3" name="Slide Number Placeholder 5">
            <a:extLst>
              <a:ext uri="{FF2B5EF4-FFF2-40B4-BE49-F238E27FC236}">
                <a16:creationId xmlns:a16="http://schemas.microsoft.com/office/drawing/2014/main" id="{FB3668A3-50F9-4865-BCB1-15BD808B594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22"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375704632"/>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tà testo+metà 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3786" y="1557338"/>
            <a:ext cx="5472000"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BE1843A-CB5F-4920-B032-23C22AAE931F}"/>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1" name="Content Placeholder 3">
            <a:extLst>
              <a:ext uri="{FF2B5EF4-FFF2-40B4-BE49-F238E27FC236}">
                <a16:creationId xmlns:a16="http://schemas.microsoft.com/office/drawing/2014/main" id="{22E57A97-B19C-4884-84CD-94CF8F6244FF}"/>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EBDED907-CBCE-4C48-8974-1732296AB56B}"/>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F1D4BD23-7064-4A1A-B3B8-22936DC971A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45DD4428-CB25-4CE0-B3BD-9E45A9B024CE}"/>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0A34ABB8-E594-41C5-B46B-F19275F5E598}"/>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EB9757BE-24B5-4D77-9B24-FA598161B26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690147616"/>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ue immagini affiancate">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C2F57ACB-1A9A-42A2-B0B9-3C24FCCE916F}"/>
              </a:ext>
            </a:extLst>
          </p:cNvPr>
          <p:cNvSpPr/>
          <p:nvPr userDrawn="1"/>
        </p:nvSpPr>
        <p:spPr>
          <a:xfrm>
            <a:off x="471488" y="1571124"/>
            <a:ext cx="5472112" cy="4392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21" name="Text Placeholder 3">
            <a:extLst>
              <a:ext uri="{FF2B5EF4-FFF2-40B4-BE49-F238E27FC236}">
                <a16:creationId xmlns:a16="http://schemas.microsoft.com/office/drawing/2014/main" id="{A0C542E8-A419-4B8E-8AE4-1D0DC75ADF26}"/>
              </a:ext>
            </a:extLst>
          </p:cNvPr>
          <p:cNvSpPr>
            <a:spLocks noGrp="1"/>
          </p:cNvSpPr>
          <p:nvPr>
            <p:ph type="body" sz="half" idx="12" hasCustomPrompt="1"/>
          </p:nvPr>
        </p:nvSpPr>
        <p:spPr>
          <a:xfrm>
            <a:off x="562922" y="1691683"/>
            <a:ext cx="5304733" cy="387373"/>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2" name="Content Placeholder 3">
            <a:extLst>
              <a:ext uri="{FF2B5EF4-FFF2-40B4-BE49-F238E27FC236}">
                <a16:creationId xmlns:a16="http://schemas.microsoft.com/office/drawing/2014/main" id="{3F3446B5-6360-4947-B444-A1DBFD655274}"/>
              </a:ext>
            </a:extLst>
          </p:cNvPr>
          <p:cNvSpPr>
            <a:spLocks noGrp="1"/>
          </p:cNvSpPr>
          <p:nvPr>
            <p:ph sz="half" idx="13"/>
          </p:nvPr>
        </p:nvSpPr>
        <p:spPr>
          <a:xfrm>
            <a:off x="562922" y="2172243"/>
            <a:ext cx="5304733" cy="3668732"/>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20" name="Rectangle 8">
            <a:extLst>
              <a:ext uri="{FF2B5EF4-FFF2-40B4-BE49-F238E27FC236}">
                <a16:creationId xmlns:a16="http://schemas.microsoft.com/office/drawing/2014/main" id="{D17306DB-EF2B-46DB-BE4C-67BA4581EC8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0">
            <a:extLst>
              <a:ext uri="{FF2B5EF4-FFF2-40B4-BE49-F238E27FC236}">
                <a16:creationId xmlns:a16="http://schemas.microsoft.com/office/drawing/2014/main" id="{27663729-5A18-460D-BCC5-1C121255BEC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9">
            <a:extLst>
              <a:ext uri="{FF2B5EF4-FFF2-40B4-BE49-F238E27FC236}">
                <a16:creationId xmlns:a16="http://schemas.microsoft.com/office/drawing/2014/main" id="{88AE038F-3265-4340-AFAF-203DBF97366C}"/>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6" name="Footer Placeholder 4">
            <a:extLst>
              <a:ext uri="{FF2B5EF4-FFF2-40B4-BE49-F238E27FC236}">
                <a16:creationId xmlns:a16="http://schemas.microsoft.com/office/drawing/2014/main" id="{DDB77A0D-9AB4-48A1-82C5-A09A7D4F72D4}"/>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9" name="Slide Number Placeholder 5">
            <a:extLst>
              <a:ext uri="{FF2B5EF4-FFF2-40B4-BE49-F238E27FC236}">
                <a16:creationId xmlns:a16="http://schemas.microsoft.com/office/drawing/2014/main" id="{ABB3C7F1-D02D-4858-A51B-B1211EF06EF0}"/>
              </a:ext>
            </a:extLst>
          </p:cNvPr>
          <p:cNvSpPr>
            <a:spLocks noGrp="1"/>
          </p:cNvSpPr>
          <p:nvPr>
            <p:ph type="sldNum" sz="quarter" idx="14"/>
          </p:nvPr>
        </p:nvSpPr>
        <p:spPr>
          <a:xfrm>
            <a:off x="323469" y="6405108"/>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30" name="Rettangolo 29">
            <a:extLst>
              <a:ext uri="{FF2B5EF4-FFF2-40B4-BE49-F238E27FC236}">
                <a16:creationId xmlns:a16="http://schemas.microsoft.com/office/drawing/2014/main" id="{2E11952F-B65E-4BC4-A306-BA5F2E5E1051}"/>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1" name="Text Placeholder 3">
            <a:extLst>
              <a:ext uri="{FF2B5EF4-FFF2-40B4-BE49-F238E27FC236}">
                <a16:creationId xmlns:a16="http://schemas.microsoft.com/office/drawing/2014/main" id="{10FF5994-804D-479E-8547-F402AE8DD1DD}"/>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32" name="Content Placeholder 3">
            <a:extLst>
              <a:ext uri="{FF2B5EF4-FFF2-40B4-BE49-F238E27FC236}">
                <a16:creationId xmlns:a16="http://schemas.microsoft.com/office/drawing/2014/main" id="{4C0547B4-6D28-4C23-830C-984AB52D9776}"/>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7432050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0" y="939800"/>
            <a:ext cx="112045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it-IT" altLang="it-IT"/>
              <a:t>Fare clic per modificare lo stile del titolo dello schema</a:t>
            </a:r>
            <a:endParaRPr lang="en-US" altLang="it-IT"/>
          </a:p>
        </p:txBody>
      </p:sp>
      <p:sp>
        <p:nvSpPr>
          <p:cNvPr id="1027" name="Text Placeholder 2"/>
          <p:cNvSpPr>
            <a:spLocks noGrp="1"/>
          </p:cNvSpPr>
          <p:nvPr>
            <p:ph type="body" idx="1"/>
          </p:nvPr>
        </p:nvSpPr>
        <p:spPr bwMode="auto">
          <a:xfrm>
            <a:off x="508000" y="2103438"/>
            <a:ext cx="11204575"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20" r:id="rId7"/>
    <p:sldLayoutId id="2147483714" r:id="rId8"/>
    <p:sldLayoutId id="2147483716" r:id="rId9"/>
    <p:sldLayoutId id="2147483715" r:id="rId10"/>
    <p:sldLayoutId id="2147483717" r:id="rId11"/>
    <p:sldLayoutId id="2147483721" r:id="rId12"/>
  </p:sldLayoutIdLst>
  <p:hf hdr="0" dt="0"/>
  <p:txStyles>
    <p:titleStyle>
      <a:lvl1pPr algn="l" defTabSz="457200" rtl="0" fontAlgn="base">
        <a:spcBef>
          <a:spcPct val="0"/>
        </a:spcBef>
        <a:spcAft>
          <a:spcPct val="0"/>
        </a:spcAft>
        <a:defRPr sz="2400" b="1" kern="120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rtl="0" fontAlgn="t">
        <a:spcBef>
          <a:spcPct val="0"/>
        </a:spcBef>
        <a:spcAft>
          <a:spcPts val="1200"/>
        </a:spcAft>
        <a:buClr>
          <a:srgbClr val="CC2A2A"/>
        </a:buClr>
        <a:buSzPct val="100000"/>
        <a:defRPr kern="1200">
          <a:solidFill>
            <a:schemeClr val="tx2"/>
          </a:solidFill>
          <a:latin typeface="Arial" panose="020B0604020202020204" pitchFamily="34" charset="0"/>
          <a:ea typeface="+mn-ea"/>
          <a:cs typeface="Arial" panose="020B0604020202020204" pitchFamily="34" charset="0"/>
        </a:defRPr>
      </a:lvl1pPr>
      <a:lvl2pPr marL="323850" algn="l" defTabSz="457200" rtl="0" fontAlgn="base">
        <a:spcBef>
          <a:spcPct val="20000"/>
        </a:spcBef>
        <a:spcAft>
          <a:spcPts val="600"/>
        </a:spcAft>
        <a:buClr>
          <a:srgbClr val="CC2A2A"/>
        </a:buClr>
        <a:buSzPct val="100000"/>
        <a:defRPr sz="1600" kern="1200">
          <a:solidFill>
            <a:schemeClr val="tx2"/>
          </a:solidFill>
          <a:latin typeface="Arial" panose="020B0604020202020204" pitchFamily="34" charset="0"/>
          <a:ea typeface="+mn-ea"/>
          <a:cs typeface="Arial" panose="020B0604020202020204" pitchFamily="34" charset="0"/>
        </a:defRPr>
      </a:lvl2pPr>
      <a:lvl3pPr marL="628650" algn="l" defTabSz="457200" rtl="0" fontAlgn="base">
        <a:spcBef>
          <a:spcPct val="20000"/>
        </a:spcBef>
        <a:spcAft>
          <a:spcPts val="600"/>
        </a:spcAft>
        <a:buClr>
          <a:srgbClr val="CC2A2A"/>
        </a:buClr>
        <a:buSzPct val="100000"/>
        <a:defRPr sz="1400" kern="1200">
          <a:solidFill>
            <a:schemeClr val="tx2"/>
          </a:solidFill>
          <a:latin typeface="Arial" panose="020B0604020202020204" pitchFamily="34" charset="0"/>
          <a:ea typeface="+mn-ea"/>
          <a:cs typeface="Arial" panose="020B0604020202020204" pitchFamily="34" charset="0"/>
        </a:defRPr>
      </a:lvl3pPr>
      <a:lvl4pPr marL="1006475"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4pPr>
      <a:lvl5pPr marL="1366838"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rancesco.pugliese@istat.i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hemeOverride" Target="../theme/themeOverride1.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hyperlink" Target="https://www.ibm.com/cloud/learn/data-warehouse#:~:text=A%20data%20warehouse%2C%20or%20enterprise,AI)%2C%20and%20machine%20learning" TargetMode="External"/><Relationship Id="rId2" Type="http://schemas.openxmlformats.org/officeDocument/2006/relationships/hyperlink" Target="https://www.stitchdata.com/resources/data-transformation"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590101"/>
            <a:ext cx="9144000" cy="2387600"/>
          </a:xfrm>
        </p:spPr>
        <p:txBody>
          <a:bodyPr>
            <a:normAutofit/>
          </a:bodyPr>
          <a:lstStyle/>
          <a:p>
            <a:r>
              <a:rPr lang="it-IT">
                <a:solidFill>
                  <a:schemeClr val="tx1"/>
                </a:solidFill>
              </a:rPr>
              <a:t>Databases</a:t>
            </a:r>
            <a:br>
              <a:rPr lang="it-IT">
                <a:solidFill>
                  <a:schemeClr val="tx1"/>
                </a:solidFill>
              </a:rPr>
            </a:br>
            <a:r>
              <a:rPr lang="it-IT">
                <a:solidFill>
                  <a:schemeClr val="tx1"/>
                </a:solidFill>
              </a:rPr>
              <a:t>NoSql </a:t>
            </a:r>
            <a:endParaRPr lang="it-IT" dirty="0">
              <a:solidFill>
                <a:schemeClr val="tx1"/>
              </a:solidFill>
            </a:endParaRPr>
          </a:p>
        </p:txBody>
      </p:sp>
      <p:sp>
        <p:nvSpPr>
          <p:cNvPr id="3" name="Sottotitolo 2"/>
          <p:cNvSpPr>
            <a:spLocks noGrp="1"/>
          </p:cNvSpPr>
          <p:nvPr>
            <p:ph type="subTitle" idx="1"/>
          </p:nvPr>
        </p:nvSpPr>
        <p:spPr/>
        <p:txBody>
          <a:bodyPr>
            <a:normAutofit/>
          </a:bodyPr>
          <a:lstStyle/>
          <a:p>
            <a:r>
              <a:rPr lang="it-IT" i="1" dirty="0">
                <a:solidFill>
                  <a:srgbClr val="C00000"/>
                </a:solidFill>
              </a:rPr>
              <a:t>Francesco Pugliese, </a:t>
            </a:r>
            <a:r>
              <a:rPr lang="it-IT" i="1" dirty="0" err="1">
                <a:solidFill>
                  <a:srgbClr val="C00000"/>
                </a:solidFill>
              </a:rPr>
              <a:t>PhD</a:t>
            </a:r>
            <a:endParaRPr lang="it-IT" i="1" dirty="0">
              <a:solidFill>
                <a:srgbClr val="C00000"/>
              </a:solidFill>
            </a:endParaRPr>
          </a:p>
          <a:p>
            <a:r>
              <a:rPr lang="en-US" i="1" dirty="0">
                <a:solidFill>
                  <a:srgbClr val="C00000"/>
                </a:solidFill>
                <a:hlinkClick r:id="rId2"/>
              </a:rPr>
              <a:t>neural1977@gmail.com</a:t>
            </a:r>
            <a:endParaRPr lang="en-US" i="1" dirty="0">
              <a:solidFill>
                <a:srgbClr val="C00000"/>
              </a:solidFill>
            </a:endParaRPr>
          </a:p>
          <a:p>
            <a:endParaRPr lang="it-IT" dirty="0"/>
          </a:p>
        </p:txBody>
      </p:sp>
    </p:spTree>
    <p:extLst>
      <p:ext uri="{BB962C8B-B14F-4D97-AF65-F5344CB8AC3E}">
        <p14:creationId xmlns:p14="http://schemas.microsoft.com/office/powerpoint/2010/main" val="954513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289383"/>
            <a:ext cx="11740193" cy="3885645"/>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Quali sono le ragioni per cui i modelli di dati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NoSQL</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hanno iniziato a divenire così popolari?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Alcune di queste motivazioni coincidono con le motivazioni che hanno originato lo sviluppo dell'</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ecosistema Big Data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di cui abbiamo già discusso</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Dovrebbero in ogni caso essere enfatizzati i seguenti aspetti: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Persone che hanno iniziato a modellare 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applicazioni di db</a:t>
            </a:r>
          </a:p>
          <a:p>
            <a:pPr marL="342900" indent="-342900" algn="just">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Avere a che fare con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aggregati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ossia con una porzione rilevante concettualmente di informazione (oggetto, data record), è molto più facile per i nuovi database gestire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operazioni su cluster,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dal momento che 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db aggregato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rende una unità naturale per la replicazione e lo sharding (distribuzione)</a:t>
            </a:r>
          </a:p>
          <a:p>
            <a:pPr marL="342900" indent="-342900" algn="just">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Inoltre, il problema della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Impedance Mismatch Problem,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ossia la differenza tra il modello relazionale e le strutture dati in memoria.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10</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r>
              <a:rPr lang="it-IT">
                <a:solidFill>
                  <a:schemeClr val="tx1"/>
                </a:solidFill>
              </a:rPr>
              <a:t>Verso nuovi modellli dei dati</a:t>
            </a:r>
            <a:endParaRPr lang="it-IT" dirty="0">
              <a:solidFill>
                <a:schemeClr val="tx1"/>
              </a:solidFill>
            </a:endParaRPr>
          </a:p>
        </p:txBody>
      </p:sp>
    </p:spTree>
    <p:extLst>
      <p:ext uri="{BB962C8B-B14F-4D97-AF65-F5344CB8AC3E}">
        <p14:creationId xmlns:p14="http://schemas.microsoft.com/office/powerpoint/2010/main" val="1773506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0" y="1072273"/>
            <a:ext cx="12318715"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Impedance Mismatch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una delle maggiori cause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frustrazione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per gli sviluppatori di applicazioni, e nel 1990 molte persone credevano che i database relazionali sarebbero stati sostituiti da database che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replicavano le strutture dati nella memoria anche sul disco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it-IT" sz="2400" b="1">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Quel decennio fu segnato dalla crescita dei linguaggi di programmazione orientati agli oggetti, e quindi dalla nascita dei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db orientati agli oggetti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Tuttavia, dopo che il modello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OOP</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ebbe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successo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nella programmazione i DB orientati agli oggetti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non ebbero per nulla successo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 db relazionali rimasero la principale tecnologia per il data storage, essendo altamente consolidati, ben noti, ottimizzati e soprattutto basati su linguaggi standard come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SQL</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Quindi,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l'Impedance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rimase un problema, framework di Object-relational mapping come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Hibernate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iBatis</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sono stati proposti per rendere le cose facili, ma non sono adatti a quegli scenari (frequenti) in cui molte applicazioni fanno affidamento allo stesso db integrato. Anche 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performance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delle query soffrono in questi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framework</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11</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r>
              <a:rPr lang="it-IT">
                <a:solidFill>
                  <a:schemeClr val="tx1"/>
                </a:solidFill>
              </a:rPr>
              <a:t>Impedance Mismatch</a:t>
            </a:r>
            <a:endParaRPr lang="it-IT" dirty="0">
              <a:solidFill>
                <a:schemeClr val="tx1"/>
              </a:solidFill>
            </a:endParaRPr>
          </a:p>
        </p:txBody>
      </p:sp>
    </p:spTree>
    <p:extLst>
      <p:ext uri="{BB962C8B-B14F-4D97-AF65-F5344CB8AC3E}">
        <p14:creationId xmlns:p14="http://schemas.microsoft.com/office/powerpoint/2010/main" val="1791705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446404"/>
            <a:ext cx="8043291"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Dati correnti immagazzinati in un DB:</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D2: Codice degli impiegati con salario e SSN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D1: Impiegati e Progetti per cui gli impiegati lavorano</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Concettualmente: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impiegato è identificato dal suo SSN.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progetto è identificato dal suo nome.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Quindi: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impiegato dovrebbe essere creato dal suo SSN</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progetto dovrebbe essere creato dal suo PrName</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r>
              <a:rPr lang="it-IT">
                <a:solidFill>
                  <a:schemeClr val="tx1"/>
                </a:solidFill>
              </a:rPr>
              <a:t>Impedance Mismatch - Esempio</a:t>
            </a:r>
            <a:endParaRPr lang="it-IT" dirty="0">
              <a:solidFill>
                <a:schemeClr val="tx1"/>
              </a:solidFill>
            </a:endParaRPr>
          </a:p>
        </p:txBody>
      </p:sp>
      <p:pic>
        <p:nvPicPr>
          <p:cNvPr id="4" name="Immagine 3">
            <a:extLst>
              <a:ext uri="{FF2B5EF4-FFF2-40B4-BE49-F238E27FC236}">
                <a16:creationId xmlns:a16="http://schemas.microsoft.com/office/drawing/2014/main" id="{E6C693C7-7A23-9EA6-410F-B2AF5F84341D}"/>
              </a:ext>
            </a:extLst>
          </p:cNvPr>
          <p:cNvPicPr>
            <a:picLocks noChangeAspect="1"/>
          </p:cNvPicPr>
          <p:nvPr/>
        </p:nvPicPr>
        <p:blipFill>
          <a:blip r:embed="rId2"/>
          <a:stretch>
            <a:fillRect/>
          </a:stretch>
        </p:blipFill>
        <p:spPr>
          <a:xfrm>
            <a:off x="8459470" y="1340508"/>
            <a:ext cx="2491740" cy="5421842"/>
          </a:xfrm>
          <a:prstGeom prst="rect">
            <a:avLst/>
          </a:prstGeom>
        </p:spPr>
      </p:pic>
    </p:spTree>
    <p:extLst>
      <p:ext uri="{BB962C8B-B14F-4D97-AF65-F5344CB8AC3E}">
        <p14:creationId xmlns:p14="http://schemas.microsoft.com/office/powerpoint/2010/main" val="3551736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825119" y="1446404"/>
            <a:ext cx="10913084"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Il 2000 ha assistito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 parecchie proprietà del web che sono drammaticamente aumentate in grandezza nel tempo!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siti web iniziarono a tracciare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l'attività</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struttura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in un modo molto dettagliato. Grandi data set sono apparsi: link, social network, attività nei log, dati di mapping. Con la crescita del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volume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dei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aumentato anche il numero degli utenti.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Superare i problemi dell'incremento dei dati e del traffico ha richiesto più risorse computazionali.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Scalare significa macchine più grandi, più processori, più storage e memoria. Ma macchine più grandi sono più costose ed hanno dei limiti concreti nell'incremento delle loro dimensioni, hanno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tetto massimo teorico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r>
              <a:rPr lang="it-IT">
                <a:solidFill>
                  <a:schemeClr val="tx1"/>
                </a:solidFill>
              </a:rPr>
              <a:t>Attacco dei Cluster</a:t>
            </a:r>
            <a:endParaRPr lang="it-IT" dirty="0">
              <a:solidFill>
                <a:schemeClr val="tx1"/>
              </a:solidFill>
            </a:endParaRPr>
          </a:p>
        </p:txBody>
      </p:sp>
    </p:spTree>
    <p:extLst>
      <p:ext uri="{BB962C8B-B14F-4D97-AF65-F5344CB8AC3E}">
        <p14:creationId xmlns:p14="http://schemas.microsoft.com/office/powerpoint/2010/main" val="3606126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693866"/>
            <a:ext cx="11698063"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L'alternativa a scalare le dimensioni delle macchine è quella di usare un elevato numero di machine all'interno di un cluster.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cluster di macchine piccole può usare dell'hardware di basso costo e finire per essere più economico alle varie scale.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Inoltre un cluster può anche essere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più resiliente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dal momento che se le macchine singole si danneggiano, l'intero cluster può continuare a funzionare fornendo alta affidabilità oltre che alte performance</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Mentre le grandi compagnie si sono mosse verso i cluster, questo ha portato ad un nuovo problema: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 db relazionali non sono progettati per essere eseguiti sui cluster!</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14</a:t>
            </a:fld>
            <a:endParaRPr lang="en-US" dirty="0"/>
          </a:p>
        </p:txBody>
      </p:sp>
      <p:sp>
        <p:nvSpPr>
          <p:cNvPr id="6" name="Titolo 4">
            <a:extLst>
              <a:ext uri="{FF2B5EF4-FFF2-40B4-BE49-F238E27FC236}">
                <a16:creationId xmlns:a16="http://schemas.microsoft.com/office/drawing/2014/main" id="{D148C5B7-7679-BDB0-C3C4-A04EE7B02699}"/>
              </a:ext>
            </a:extLst>
          </p:cNvPr>
          <p:cNvSpPr txBox="1">
            <a:spLocks/>
          </p:cNvSpPr>
          <p:nvPr/>
        </p:nvSpPr>
        <p:spPr bwMode="auto">
          <a:xfrm>
            <a:off x="574294" y="579161"/>
            <a:ext cx="11269308"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lvl1pPr>
              <a:lnSpc>
                <a:spcPts val="3000"/>
              </a:lnSpc>
              <a:defRPr sz="2800" b="1" cap="none" baseline="0">
                <a:latin typeface="Arial" panose="020B0604020202020204" pitchFamily="34" charset="0"/>
                <a:ea typeface="+mj-ea"/>
                <a:cs typeface="Arial" panose="020B0604020202020204" pitchFamily="34" charset="0"/>
              </a:defRPr>
            </a:lvl1pPr>
            <a:lvl2pPr>
              <a:defRPr sz="2400" b="1">
                <a:solidFill>
                  <a:srgbClr val="595959"/>
                </a:solidFill>
                <a:latin typeface="Arial" panose="020B0604020202020204" pitchFamily="34" charset="0"/>
                <a:cs typeface="Arial" panose="020B0604020202020204" pitchFamily="34" charset="0"/>
              </a:defRPr>
            </a:lvl2pPr>
            <a:lvl3pPr>
              <a:defRPr sz="2400" b="1">
                <a:solidFill>
                  <a:srgbClr val="595959"/>
                </a:solidFill>
                <a:latin typeface="Arial" panose="020B0604020202020204" pitchFamily="34" charset="0"/>
                <a:cs typeface="Arial" panose="020B0604020202020204" pitchFamily="34" charset="0"/>
              </a:defRPr>
            </a:lvl3pPr>
            <a:lvl4pPr>
              <a:defRPr sz="2400" b="1">
                <a:solidFill>
                  <a:srgbClr val="595959"/>
                </a:solidFill>
                <a:latin typeface="Arial" panose="020B0604020202020204" pitchFamily="34" charset="0"/>
                <a:cs typeface="Arial" panose="020B0604020202020204" pitchFamily="34" charset="0"/>
              </a:defRPr>
            </a:lvl4pPr>
            <a:lvl5pPr>
              <a:defRPr sz="2400" b="1">
                <a:solidFill>
                  <a:srgbClr val="595959"/>
                </a:solidFill>
                <a:latin typeface="Arial" panose="020B0604020202020204" pitchFamily="34" charset="0"/>
                <a:cs typeface="Arial" panose="020B0604020202020204" pitchFamily="34" charset="0"/>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it-IT"/>
              <a:t>Attacco dei Cluster</a:t>
            </a:r>
            <a:endParaRPr lang="it-IT" dirty="0"/>
          </a:p>
        </p:txBody>
      </p:sp>
    </p:spTree>
    <p:extLst>
      <p:ext uri="{BB962C8B-B14F-4D97-AF65-F5344CB8AC3E}">
        <p14:creationId xmlns:p14="http://schemas.microsoft.com/office/powerpoint/2010/main" val="1955894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693866"/>
            <a:ext cx="11698063"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 DB relazionali possono anche essere avviati su server separati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per differenti insiemi di dati, questo è lo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sharding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dei database (ad esempio i dati vengono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fisicamente segmentati su vari nodi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di storage dei dati).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Mentre si separa il caricamento,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tutto lo sharding</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deve essere controllato a livello applicativo che deve tenere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traccia di quale db server</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deve rispondere per comunicare ciascun blocco di dati.</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Inoltre, perdiamo query, integrità referenziale, transazioni o controllo di consistenza con l'uso dello sharding.</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La decisione della granularità dello sharding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una questione moldo ma molto difficile!</a:t>
            </a:r>
            <a:endParaRPr lang="it-IT" sz="24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15</a:t>
            </a:fld>
            <a:endParaRPr lang="en-US" dirty="0"/>
          </a:p>
        </p:txBody>
      </p:sp>
      <p:sp>
        <p:nvSpPr>
          <p:cNvPr id="6" name="Titolo 4">
            <a:extLst>
              <a:ext uri="{FF2B5EF4-FFF2-40B4-BE49-F238E27FC236}">
                <a16:creationId xmlns:a16="http://schemas.microsoft.com/office/drawing/2014/main" id="{D148C5B7-7679-BDB0-C3C4-A04EE7B02699}"/>
              </a:ext>
            </a:extLst>
          </p:cNvPr>
          <p:cNvSpPr txBox="1">
            <a:spLocks/>
          </p:cNvSpPr>
          <p:nvPr/>
        </p:nvSpPr>
        <p:spPr bwMode="auto">
          <a:xfrm>
            <a:off x="574294" y="579161"/>
            <a:ext cx="11269308"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defPPr>
              <a:defRPr lang="en-US"/>
            </a:defPPr>
            <a:lvl1pPr>
              <a:lnSpc>
                <a:spcPts val="3000"/>
              </a:lnSpc>
              <a:defRPr sz="2800" b="1" cap="none" baseline="0">
                <a:latin typeface="Arial" panose="020B0604020202020204" pitchFamily="34" charset="0"/>
                <a:ea typeface="+mj-ea"/>
                <a:cs typeface="Arial" panose="020B0604020202020204" pitchFamily="34" charset="0"/>
              </a:defRPr>
            </a:lvl1pPr>
            <a:lvl2pPr>
              <a:defRPr sz="2400" b="1">
                <a:solidFill>
                  <a:srgbClr val="595959"/>
                </a:solidFill>
                <a:latin typeface="Arial" panose="020B0604020202020204" pitchFamily="34" charset="0"/>
                <a:cs typeface="Arial" panose="020B0604020202020204" pitchFamily="34" charset="0"/>
              </a:defRPr>
            </a:lvl2pPr>
            <a:lvl3pPr>
              <a:defRPr sz="2400" b="1">
                <a:solidFill>
                  <a:srgbClr val="595959"/>
                </a:solidFill>
                <a:latin typeface="Arial" panose="020B0604020202020204" pitchFamily="34" charset="0"/>
                <a:cs typeface="Arial" panose="020B0604020202020204" pitchFamily="34" charset="0"/>
              </a:defRPr>
            </a:lvl3pPr>
            <a:lvl4pPr>
              <a:defRPr sz="2400" b="1">
                <a:solidFill>
                  <a:srgbClr val="595959"/>
                </a:solidFill>
                <a:latin typeface="Arial" panose="020B0604020202020204" pitchFamily="34" charset="0"/>
                <a:cs typeface="Arial" panose="020B0604020202020204" pitchFamily="34" charset="0"/>
              </a:defRPr>
            </a:lvl4pPr>
            <a:lvl5pPr>
              <a:defRPr sz="2400" b="1">
                <a:solidFill>
                  <a:srgbClr val="595959"/>
                </a:solidFill>
                <a:latin typeface="Arial" panose="020B0604020202020204" pitchFamily="34" charset="0"/>
                <a:cs typeface="Arial" panose="020B0604020202020204" pitchFamily="34" charset="0"/>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it-IT"/>
              <a:t>Attacco dei Cluster</a:t>
            </a:r>
            <a:endParaRPr lang="it-IT" dirty="0"/>
          </a:p>
        </p:txBody>
      </p:sp>
    </p:spTree>
    <p:extLst>
      <p:ext uri="{BB962C8B-B14F-4D97-AF65-F5344CB8AC3E}">
        <p14:creationId xmlns:p14="http://schemas.microsoft.com/office/powerpoint/2010/main" val="4051897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246968" y="1568413"/>
            <a:ext cx="11698063"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Il modello relazione divide l'informazione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che noi vogliamo storare in tuple (righe): questa è una struttura molto semplice per i dati.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L'orientazione Aggregata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prende una differente direzione nell'approccio. Essa riorganizza ciò che serve per operare sui dati in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unità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che hanno una struttura più complessa.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Può essere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maneggevole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pensare in termini di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record</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complesso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permette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liste e altre strutture di record</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venganno innestate all'interno di esso.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Tuttavia, non c'è un termine comune per questo tipo di record complesso; secondo il [SaFo13] usiamo il termine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aggregato.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eaLnBrk="0" hangingPunct="0"/>
            <a:r>
              <a:rPr lang="it-IT">
                <a:solidFill>
                  <a:schemeClr val="tx1"/>
                </a:solidFill>
              </a:rPr>
              <a:t>Modelli dei Dati Aggregati</a:t>
            </a:r>
            <a:endParaRPr lang="it-IT" dirty="0">
              <a:solidFill>
                <a:schemeClr val="tx1"/>
              </a:solidFill>
            </a:endParaRPr>
          </a:p>
        </p:txBody>
      </p:sp>
    </p:spTree>
    <p:extLst>
      <p:ext uri="{BB962C8B-B14F-4D97-AF65-F5344CB8AC3E}">
        <p14:creationId xmlns:p14="http://schemas.microsoft.com/office/powerpoint/2010/main" val="1127110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446404"/>
            <a:ext cx="4977996"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Aggregato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un termine che viene dal Domain-Driven-Design (DDD). In DDD, un aggregato è una collezione di oggetti collegati che desideriamo trattare come una unica unità. In particolare, è un'unità che serve alla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manipulation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al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management della consistenza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endParaRPr lang="it-IT" sz="2400" b="1">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Un ordine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quale ricerca un singolo aggregato:</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eaLnBrk="0" hangingPunct="0"/>
            <a:r>
              <a:rPr lang="it-IT">
                <a:solidFill>
                  <a:schemeClr val="tx1"/>
                </a:solidFill>
              </a:rPr>
              <a:t>Modelli di Dati Aggregati</a:t>
            </a:r>
            <a:endParaRPr lang="it-IT" dirty="0">
              <a:solidFill>
                <a:schemeClr val="tx1"/>
              </a:solidFill>
            </a:endParaRPr>
          </a:p>
        </p:txBody>
      </p:sp>
      <p:pic>
        <p:nvPicPr>
          <p:cNvPr id="4" name="Immagine 3">
            <a:extLst>
              <a:ext uri="{FF2B5EF4-FFF2-40B4-BE49-F238E27FC236}">
                <a16:creationId xmlns:a16="http://schemas.microsoft.com/office/drawing/2014/main" id="{7760BA6D-8D40-4C85-FF1B-FAE4E0AB9062}"/>
              </a:ext>
            </a:extLst>
          </p:cNvPr>
          <p:cNvPicPr>
            <a:picLocks noChangeAspect="1"/>
          </p:cNvPicPr>
          <p:nvPr/>
        </p:nvPicPr>
        <p:blipFill>
          <a:blip r:embed="rId3"/>
          <a:stretch>
            <a:fillRect/>
          </a:stretch>
        </p:blipFill>
        <p:spPr>
          <a:xfrm>
            <a:off x="5301465" y="1755023"/>
            <a:ext cx="6567066" cy="4481390"/>
          </a:xfrm>
          <a:prstGeom prst="rect">
            <a:avLst/>
          </a:prstGeom>
        </p:spPr>
      </p:pic>
    </p:spTree>
    <p:extLst>
      <p:ext uri="{BB962C8B-B14F-4D97-AF65-F5344CB8AC3E}">
        <p14:creationId xmlns:p14="http://schemas.microsoft.com/office/powerpoint/2010/main" val="2714726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232694"/>
            <a:ext cx="11083671"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Prospettiva dei DB relazionali: senza aggregati</a:t>
            </a: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eaLnBrk="0" hangingPunct="0"/>
            <a:r>
              <a:rPr lang="it-IT">
                <a:solidFill>
                  <a:schemeClr val="tx1"/>
                </a:solidFill>
              </a:rPr>
              <a:t>Esempi di Relazioni e Aggregati</a:t>
            </a:r>
            <a:endParaRPr lang="it-IT" dirty="0">
              <a:solidFill>
                <a:schemeClr val="tx1"/>
              </a:solidFill>
            </a:endParaRPr>
          </a:p>
        </p:txBody>
      </p:sp>
      <p:pic>
        <p:nvPicPr>
          <p:cNvPr id="4" name="Immagine 3">
            <a:extLst>
              <a:ext uri="{FF2B5EF4-FFF2-40B4-BE49-F238E27FC236}">
                <a16:creationId xmlns:a16="http://schemas.microsoft.com/office/drawing/2014/main" id="{36113237-B8C1-DBBD-22C6-22C72C34EDBA}"/>
              </a:ext>
            </a:extLst>
          </p:cNvPr>
          <p:cNvPicPr>
            <a:picLocks noChangeAspect="1"/>
          </p:cNvPicPr>
          <p:nvPr/>
        </p:nvPicPr>
        <p:blipFill>
          <a:blip r:embed="rId3"/>
          <a:stretch>
            <a:fillRect/>
          </a:stretch>
        </p:blipFill>
        <p:spPr>
          <a:xfrm>
            <a:off x="2748964" y="1658603"/>
            <a:ext cx="7245268" cy="5223899"/>
          </a:xfrm>
          <a:prstGeom prst="rect">
            <a:avLst/>
          </a:prstGeom>
        </p:spPr>
      </p:pic>
    </p:spTree>
    <p:extLst>
      <p:ext uri="{BB962C8B-B14F-4D97-AF65-F5344CB8AC3E}">
        <p14:creationId xmlns:p14="http://schemas.microsoft.com/office/powerpoint/2010/main" val="2857549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574294" y="1232694"/>
            <a:ext cx="11269308"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Nota: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per semplicità di presentazione, solo gli attributi interessanti per l'istanza dal lato della relazione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Address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vengono presentati qui.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default</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ciascuna tabella relazione usa un Id (che identifica un oggetto).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eaLnBrk="0" hangingPunct="0"/>
            <a:r>
              <a:rPr lang="it-IT">
                <a:solidFill>
                  <a:schemeClr val="tx1"/>
                </a:solidFill>
              </a:rPr>
              <a:t>Esempi di Relazioni e Aggregati</a:t>
            </a:r>
            <a:endParaRPr lang="it-IT" dirty="0">
              <a:solidFill>
                <a:schemeClr val="tx1"/>
              </a:solidFill>
            </a:endParaRPr>
          </a:p>
        </p:txBody>
      </p:sp>
      <p:pic>
        <p:nvPicPr>
          <p:cNvPr id="4" name="Immagine 3">
            <a:extLst>
              <a:ext uri="{FF2B5EF4-FFF2-40B4-BE49-F238E27FC236}">
                <a16:creationId xmlns:a16="http://schemas.microsoft.com/office/drawing/2014/main" id="{23864DA8-B46B-54FD-5407-E7D4F7BC3085}"/>
              </a:ext>
            </a:extLst>
          </p:cNvPr>
          <p:cNvPicPr>
            <a:picLocks noChangeAspect="1"/>
          </p:cNvPicPr>
          <p:nvPr/>
        </p:nvPicPr>
        <p:blipFill>
          <a:blip r:embed="rId3"/>
          <a:stretch>
            <a:fillRect/>
          </a:stretch>
        </p:blipFill>
        <p:spPr>
          <a:xfrm>
            <a:off x="2235116" y="2434824"/>
            <a:ext cx="8673516" cy="4206607"/>
          </a:xfrm>
          <a:prstGeom prst="rect">
            <a:avLst/>
          </a:prstGeom>
        </p:spPr>
      </p:pic>
    </p:spTree>
    <p:extLst>
      <p:ext uri="{BB962C8B-B14F-4D97-AF65-F5344CB8AC3E}">
        <p14:creationId xmlns:p14="http://schemas.microsoft.com/office/powerpoint/2010/main" val="651845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510573"/>
            <a:ext cx="11411906"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Modelli di dati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NoSQL</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Database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Chiave-Valore, Documenti, Colonna</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Modelli di Distribuzione</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Consistenza</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Map-Reduce</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247092"/>
            <a:ext cx="11269308" cy="769441"/>
          </a:xfrm>
        </p:spPr>
        <p:txBody>
          <a:bodyPr/>
          <a:lstStyle/>
          <a:p>
            <a:r>
              <a:rPr lang="it-IT"/>
              <a:t>Database NoSql: DB Aggregati</a:t>
            </a:r>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
            </a:r>
            <a:br>
              <a:rPr lang="it-IT" sz="2800">
                <a:solidFill>
                  <a:schemeClr val="tx1"/>
                </a:solidFill>
                <a:latin typeface="Tahoma" panose="020B0604030504040204" pitchFamily="34" charset="0"/>
                <a:ea typeface="Tahoma" panose="020B0604030504040204" pitchFamily="34" charset="0"/>
                <a:cs typeface="Tahoma" panose="020B0604030504040204" pitchFamily="34" charset="0"/>
              </a:rPr>
            </a:br>
            <a:endParaRPr lang="it-IT" dirty="0"/>
          </a:p>
        </p:txBody>
      </p:sp>
    </p:spTree>
    <p:extLst>
      <p:ext uri="{BB962C8B-B14F-4D97-AF65-F5344CB8AC3E}">
        <p14:creationId xmlns:p14="http://schemas.microsoft.com/office/powerpoint/2010/main" val="140204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574294" y="1232694"/>
            <a:ext cx="11163909"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fatto che un ordine sia costituito da item dell'ordine, un indirizzo di spedizione, e un pagamento possono essere espressi in un modello relazionale in termini di relazioni usando una chiave straniera ma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non esiste nulla per distinguere le relazioni che rappresentano aggregazioni da quelle che non le rappresentano.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Come risultato, il database non può usare una conoscenza di una struttura aggregata per aiutarla a immagazzinare e a distribuire i dati.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Tuttavia l'</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Aggregazione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non è una proprietà dei dati di tipo logico: si riferisce più che altro al modo in cui i dati sono utilizzati dalle applicazioni, un problema che è spesso fuori dai confini del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modelling</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Inoltre,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una struttura aggregata di dati potrebbe aiutare con alcune interazioni dei dati ma potrebbe essere un ostacolo per altri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(nel nostro esempio, per ottenere la storia delle vendite di un prodotto, è necessario scavare dentro ogni aggregato del database)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20</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eaLnBrk="0" hangingPunct="0"/>
            <a:r>
              <a:rPr lang="it-IT">
                <a:solidFill>
                  <a:schemeClr val="tx1"/>
                </a:solidFill>
              </a:rPr>
              <a:t>Conseguenze di un'Orientazione Aggregata</a:t>
            </a:r>
            <a:endParaRPr lang="it-IT" dirty="0">
              <a:solidFill>
                <a:schemeClr val="tx1"/>
              </a:solidFill>
            </a:endParaRPr>
          </a:p>
        </p:txBody>
      </p:sp>
    </p:spTree>
    <p:extLst>
      <p:ext uri="{BB962C8B-B14F-4D97-AF65-F5344CB8AC3E}">
        <p14:creationId xmlns:p14="http://schemas.microsoft.com/office/powerpoint/2010/main" val="4231974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1331496" y="1446404"/>
            <a:ext cx="8646694"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ragione intrigante per usare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l'orientazione aggregata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che essa aiuta enormemente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quando si vuole avviare un db su un cluster!</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orientazione aggregata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si adatta bene allo scaling del sistema in quanto 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db</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aggregati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possono essere usati naturalmente per la distribuzione</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Dall'altro lato, gli aggregati sottili come lo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slicing</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aggregate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per accessi a più grana fine potrebbero essere davvero difficili da implementare.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21</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eaLnBrk="0" hangingPunct="0"/>
            <a:r>
              <a:rPr lang="it-IT">
                <a:solidFill>
                  <a:schemeClr val="tx1"/>
                </a:solidFill>
              </a:rPr>
              <a:t>Conseguenze di un'Orientazione Aggregata</a:t>
            </a:r>
            <a:endParaRPr lang="it-IT" dirty="0">
              <a:solidFill>
                <a:schemeClr val="tx1"/>
              </a:solidFill>
            </a:endParaRPr>
          </a:p>
        </p:txBody>
      </p:sp>
    </p:spTree>
    <p:extLst>
      <p:ext uri="{BB962C8B-B14F-4D97-AF65-F5344CB8AC3E}">
        <p14:creationId xmlns:p14="http://schemas.microsoft.com/office/powerpoint/2010/main" val="2161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92468" y="1232694"/>
            <a:ext cx="12304294"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Gli aggregati hanno un importante conseguenza per 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transazioni.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db</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relazionali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permettono di manipolare qualsiasi combinazione di righe da qualsiasi tabella in una singola transazione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ACID</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Si dice spesso che i db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NoSQL non supportano le transazioni ACID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 quindi si trascura la consistenza. Questo tuttavia non è proprio vero per 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DB a Grafo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che sono, come per i relazionali, alieni alle aggregazioni.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 generale, è vero che i DB aggregati non hanno transazioni ACID che si estendono agli aggregati multipli. Invece, supportano una manipolazione atomica di un singolo aggregato alla volta: questo significa che se abbiamo bisogno di manipolare aggregati multipli in una modalità atomica, dobbiamo gestirlo da soli a livello di codice.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 pratica, troviamo che la maggior parte del tempo dobbiamo tenere i nostri bisogni di atomicità all'interno di un singolo aggregato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che è parte della considerazione di decidere come dividere i nostri dati in aggregati.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eaLnBrk="0" hangingPunct="0"/>
            <a:r>
              <a:rPr lang="it-IT">
                <a:solidFill>
                  <a:schemeClr val="tx1"/>
                </a:solidFill>
              </a:rPr>
              <a:t>Conseguenze dell'Orientazione Aggregata</a:t>
            </a:r>
            <a:endParaRPr lang="it-IT" dirty="0">
              <a:solidFill>
                <a:schemeClr val="tx1"/>
              </a:solidFill>
            </a:endParaRPr>
          </a:p>
        </p:txBody>
      </p:sp>
    </p:spTree>
    <p:extLst>
      <p:ext uri="{BB962C8B-B14F-4D97-AF65-F5344CB8AC3E}">
        <p14:creationId xmlns:p14="http://schemas.microsoft.com/office/powerpoint/2010/main" val="3129117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8149883"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grafo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una rappresentazione visuale di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insieme di oggetti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dove alcune coppie di oggetti sono connesse tra loro attraverso dei collegamenti.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grafo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composto da due elementi: 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nodi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anche detti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vertici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 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relazioni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edge (frecce).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Database a Grafo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un database usato per modellare i dati nella forma di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grafo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In questo tipo di database, i nodi del grafo rappresentano le entità mentre le relazioni rapprosentano le associazioni tra i nodi. </a:t>
            </a:r>
          </a:p>
          <a:p>
            <a:pPr marL="342900" indent="-342900">
              <a:buFont typeface="Wingdings" panose="05000000000000000000" pitchFamily="2" charset="2"/>
              <a:buChar char="ü"/>
            </a:pP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I più popolare </a:t>
            </a:r>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Database a Grafo </a:t>
            </a: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è </a:t>
            </a:r>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Neo4j</a:t>
            </a: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Altri Database a Grafo sono Database Orale NoSQL, OrientDB, HypherGraphDB, GraphBase, InfiniteGraph e AllegroGraph. </a:t>
            </a: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r>
              <a:rPr lang="it-IT" altLang="it-IT">
                <a:solidFill>
                  <a:schemeClr val="tx1"/>
                </a:solidFill>
              </a:rPr>
              <a:t>Database a Grafo</a:t>
            </a:r>
            <a:endParaRPr lang="it-IT" dirty="0">
              <a:solidFill>
                <a:schemeClr val="tx1"/>
              </a:solidFill>
            </a:endParaRPr>
          </a:p>
        </p:txBody>
      </p:sp>
      <p:pic>
        <p:nvPicPr>
          <p:cNvPr id="4" name="Immagine 3" descr="Immagine che contiene diagramma&#10;&#10;Descrizione generata automaticamente">
            <a:extLst>
              <a:ext uri="{FF2B5EF4-FFF2-40B4-BE49-F238E27FC236}">
                <a16:creationId xmlns:a16="http://schemas.microsoft.com/office/drawing/2014/main" id="{C98E242F-24D8-F6FA-BE47-A7135F246D34}"/>
              </a:ext>
            </a:extLst>
          </p:cNvPr>
          <p:cNvPicPr>
            <a:picLocks noChangeAspect="1"/>
          </p:cNvPicPr>
          <p:nvPr/>
        </p:nvPicPr>
        <p:blipFill>
          <a:blip r:embed="rId2"/>
          <a:stretch>
            <a:fillRect/>
          </a:stretch>
        </p:blipFill>
        <p:spPr>
          <a:xfrm>
            <a:off x="8357405" y="1955290"/>
            <a:ext cx="3508298" cy="2483146"/>
          </a:xfrm>
          <a:prstGeom prst="rect">
            <a:avLst/>
          </a:prstGeom>
        </p:spPr>
      </p:pic>
    </p:spTree>
    <p:extLst>
      <p:ext uri="{BB962C8B-B14F-4D97-AF65-F5344CB8AC3E}">
        <p14:creationId xmlns:p14="http://schemas.microsoft.com/office/powerpoint/2010/main" val="4262116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6845065"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Oggigiorno,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maggior parte dei dati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esiste nella forma di relazioni tra differenti oggetti e più spesso,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relazione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tra i dati è più importante che i dati stessi. </a:t>
            </a:r>
          </a:p>
          <a:p>
            <a:pPr marL="342900" indent="-342900" algn="just">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database relazionali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immagazzinano dati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altamente strutturati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hanno parecchi record che immagazzinano lo stesso tipo di dati così che essi possano essere usati per memorizzare dati strutturati,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tuttavia essi non storano le relazioni tra i dati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lgn="just">
              <a:buFont typeface="Wingdings" panose="05000000000000000000" pitchFamily="2" charset="2"/>
              <a:buChar char="ü"/>
            </a:pP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A diff</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erenza degli altri DB, 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Graph DB</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immagazzinano 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relazioni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connessioni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come entità di prima classe. </a:t>
            </a:r>
          </a:p>
          <a:p>
            <a:pPr algn="just"/>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 </a:t>
            </a:r>
            <a:endParaRPr lang="en-US" sz="2400"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r>
              <a:rPr lang="it-IT" altLang="it-IT">
                <a:solidFill>
                  <a:schemeClr val="tx1"/>
                </a:solidFill>
              </a:rPr>
              <a:t>Perchè un Database a Grafo?</a:t>
            </a:r>
            <a:endParaRPr lang="it-IT" dirty="0">
              <a:solidFill>
                <a:schemeClr val="tx1"/>
              </a:solidFill>
            </a:endParaRPr>
          </a:p>
        </p:txBody>
      </p:sp>
      <p:pic>
        <p:nvPicPr>
          <p:cNvPr id="8" name="Immagine 7">
            <a:extLst>
              <a:ext uri="{FF2B5EF4-FFF2-40B4-BE49-F238E27FC236}">
                <a16:creationId xmlns:a16="http://schemas.microsoft.com/office/drawing/2014/main" id="{BE77C5D5-DB84-D14F-6394-FD635E4E2C15}"/>
              </a:ext>
            </a:extLst>
          </p:cNvPr>
          <p:cNvPicPr>
            <a:picLocks noChangeAspect="1"/>
          </p:cNvPicPr>
          <p:nvPr/>
        </p:nvPicPr>
        <p:blipFill>
          <a:blip r:embed="rId2"/>
          <a:stretch>
            <a:fillRect/>
          </a:stretch>
        </p:blipFill>
        <p:spPr>
          <a:xfrm>
            <a:off x="7387333" y="1328524"/>
            <a:ext cx="4478370" cy="4392612"/>
          </a:xfrm>
          <a:prstGeom prst="rect">
            <a:avLst/>
          </a:prstGeom>
        </p:spPr>
      </p:pic>
    </p:spTree>
    <p:extLst>
      <p:ext uri="{BB962C8B-B14F-4D97-AF65-F5344CB8AC3E}">
        <p14:creationId xmlns:p14="http://schemas.microsoft.com/office/powerpoint/2010/main" val="4257505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693866"/>
            <a:ext cx="11411906"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Database a Grafo hanno la seguente capacità:</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forniscono una modellazione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schemaless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dei dati</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trattamento nativo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delle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relazioni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tra pezzi di informazione</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Le caratteristiche menzionate li rendono particolarmente adatti alla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gestione di complesse relazioni nei dati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in particolare in quei contesti in cui le dinamiche del dominio rendono le soluzioni basate su modelli relazionali classici non efficacemente ed efficientemente applicabili (per esempio le connessioni utente in un social network, i sistemi di raccomandazione, le applicazioni geospaziali, ecc.)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Abbiamo anche investigato un interessante uso dei database a grafo specificati attraverso l'</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RDF W3C</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è uno strandard per i dati (e per la conoscenza) condivisi alla scala del web. </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r>
              <a:rPr lang="it-IT">
                <a:solidFill>
                  <a:schemeClr val="tx1"/>
                </a:solidFill>
              </a:rPr>
              <a:t>NoSQL: al di là dei Database a Grafo</a:t>
            </a:r>
            <a:endParaRPr lang="it-IT" dirty="0">
              <a:solidFill>
                <a:schemeClr val="tx1"/>
              </a:solidFill>
            </a:endParaRPr>
          </a:p>
        </p:txBody>
      </p:sp>
    </p:spTree>
    <p:extLst>
      <p:ext uri="{BB962C8B-B14F-4D97-AF65-F5344CB8AC3E}">
        <p14:creationId xmlns:p14="http://schemas.microsoft.com/office/powerpoint/2010/main" val="407306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147006" y="1232694"/>
            <a:ext cx="12044994"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Database a Grafo sono una particolare famiglia di database che possiamo classificare come appartenenti al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"Movimento NoSQL"</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Tuttavia, i database a grafo generalmente presentano solo alcune delle caratteristiche che sono tipiche delle soluzioni NoSQL, e che possiamo riassumere come segue (anche se non c'è una definizione generalmente accettata di NoSQL in letteratura):</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schemaless</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non usano SQL</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sono generalmente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open-source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(anche se i NoSQL sono anche applicati ai sistemi cloud)</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generalmente lavorano in cluster (anche se i database a grafo non ricadono in questo)</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generalmente non gestiscono la consistenza attraverso 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transazioni ACID</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i DB a grafo invece supportano)  </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r>
              <a:rPr lang="it-IT">
                <a:solidFill>
                  <a:schemeClr val="tx1"/>
                </a:solidFill>
              </a:rPr>
              <a:t>NoSQL</a:t>
            </a:r>
            <a:endParaRPr lang="it-IT" dirty="0">
              <a:solidFill>
                <a:schemeClr val="tx1"/>
              </a:solidFill>
            </a:endParaRPr>
          </a:p>
        </p:txBody>
      </p:sp>
    </p:spTree>
    <p:extLst>
      <p:ext uri="{BB962C8B-B14F-4D97-AF65-F5344CB8AC3E}">
        <p14:creationId xmlns:p14="http://schemas.microsoft.com/office/powerpoint/2010/main" val="1381602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574292" y="1446404"/>
            <a:ext cx="8906591" cy="4392612"/>
          </a:xfrm>
        </p:spPr>
        <p:txBody>
          <a:bodyPr/>
          <a:lstStyle/>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Si possono considerare tre differenti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Modelli Dei Dati Aggregati</a:t>
            </a:r>
            <a:r>
              <a:rPr lang="it-IT" sz="2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914400" lvl="1" indent="-457200">
              <a:buFont typeface="+mj-lt"/>
              <a:buAutoNum type="arabicPeriod"/>
            </a:pPr>
            <a:r>
              <a:rPr lang="it-IT" sz="2600" dirty="0">
                <a:solidFill>
                  <a:schemeClr val="tx1"/>
                </a:solidFill>
                <a:latin typeface="Tahoma" panose="020B0604030504040204" pitchFamily="34" charset="0"/>
                <a:ea typeface="Tahoma" panose="020B0604030504040204" pitchFamily="34" charset="0"/>
                <a:cs typeface="Tahoma" panose="020B0604030504040204" pitchFamily="34" charset="0"/>
              </a:rPr>
              <a:t>Chiave - Valore</a:t>
            </a:r>
          </a:p>
          <a:p>
            <a:pPr marL="914400" lvl="1" indent="-457200">
              <a:buFont typeface="+mj-lt"/>
              <a:buAutoNum type="arabicPeriod"/>
            </a:pPr>
            <a:r>
              <a:rPr lang="it-IT" sz="2600" b="1" dirty="0">
                <a:solidFill>
                  <a:schemeClr val="tx1"/>
                </a:solidFill>
                <a:latin typeface="Tahoma" panose="020B0604030504040204" pitchFamily="34" charset="0"/>
                <a:ea typeface="Tahoma" panose="020B0604030504040204" pitchFamily="34" charset="0"/>
                <a:cs typeface="Tahoma" panose="020B0604030504040204" pitchFamily="34" charset="0"/>
              </a:rPr>
              <a:t>Documento</a:t>
            </a:r>
          </a:p>
          <a:p>
            <a:pPr marL="914400" lvl="1" indent="-457200">
              <a:buFont typeface="+mj-lt"/>
              <a:buAutoNum type="arabicPeriod"/>
            </a:pPr>
            <a:r>
              <a:rPr lang="it-IT" sz="2600" dirty="0">
                <a:solidFill>
                  <a:schemeClr val="tx1"/>
                </a:solidFill>
                <a:latin typeface="Tahoma" panose="020B0604030504040204" pitchFamily="34" charset="0"/>
                <a:ea typeface="Tahoma" panose="020B0604030504040204" pitchFamily="34" charset="0"/>
                <a:cs typeface="Tahoma" panose="020B0604030504040204" pitchFamily="34" charset="0"/>
              </a:rPr>
              <a:t>Colonna </a:t>
            </a:r>
            <a:r>
              <a:rPr lang="it-IT" sz="2600" dirty="0" smtClean="0">
                <a:solidFill>
                  <a:schemeClr val="tx1"/>
                </a:solidFill>
                <a:latin typeface="Tahoma" panose="020B0604030504040204" pitchFamily="34" charset="0"/>
                <a:ea typeface="Tahoma" panose="020B0604030504040204" pitchFamily="34" charset="0"/>
                <a:cs typeface="Tahoma" panose="020B0604030504040204" pitchFamily="34" charset="0"/>
              </a:rPr>
              <a:t>– Famiglia</a:t>
            </a:r>
          </a:p>
          <a:p>
            <a:pPr lvl="1"/>
            <a:endParaRPr lang="it-IT" sz="2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eaLnBrk="0" hangingPunct="0"/>
            <a:r>
              <a:rPr lang="it-IT">
                <a:solidFill>
                  <a:schemeClr val="tx1"/>
                </a:solidFill>
              </a:rPr>
              <a:t>Modelli dei Dati Aggregati</a:t>
            </a:r>
            <a:endParaRPr lang="it-IT" dirty="0">
              <a:solidFill>
                <a:schemeClr val="tx1"/>
              </a:solidFill>
            </a:endParaRPr>
          </a:p>
        </p:txBody>
      </p:sp>
      <p:pic>
        <p:nvPicPr>
          <p:cNvPr id="3" name="Immagin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2292" y="1880206"/>
            <a:ext cx="4057181" cy="2467205"/>
          </a:xfrm>
          <a:prstGeom prst="rect">
            <a:avLst/>
          </a:prstGeom>
        </p:spPr>
      </p:pic>
      <p:sp>
        <p:nvSpPr>
          <p:cNvPr id="4" name="Rettangolo 3"/>
          <p:cNvSpPr/>
          <p:nvPr/>
        </p:nvSpPr>
        <p:spPr>
          <a:xfrm>
            <a:off x="574292" y="4703158"/>
            <a:ext cx="11312909" cy="1569660"/>
          </a:xfrm>
          <a:prstGeom prst="rect">
            <a:avLst/>
          </a:prstGeom>
        </p:spPr>
        <p:txBody>
          <a:bodyPr wrap="square">
            <a:spAutoFit/>
          </a:bodyPr>
          <a:lstStyle/>
          <a:p>
            <a:pPr marL="457200" indent="-457200">
              <a:buFont typeface="Wingdings" panose="05000000000000000000" pitchFamily="2" charset="2"/>
              <a:buChar char="ü"/>
            </a:pPr>
            <a:r>
              <a:rPr lang="it-IT" sz="2400" dirty="0">
                <a:latin typeface="Tahoma" panose="020B0604030504040204" pitchFamily="34" charset="0"/>
                <a:ea typeface="Tahoma" panose="020B0604030504040204" pitchFamily="34" charset="0"/>
                <a:cs typeface="Tahoma" panose="020B0604030504040204" pitchFamily="34" charset="0"/>
              </a:rPr>
              <a:t>Un </a:t>
            </a:r>
            <a:r>
              <a:rPr lang="it-IT" sz="2400" b="1" dirty="0">
                <a:latin typeface="Tahoma" panose="020B0604030504040204" pitchFamily="34" charset="0"/>
                <a:ea typeface="Tahoma" panose="020B0604030504040204" pitchFamily="34" charset="0"/>
                <a:cs typeface="Tahoma" panose="020B0604030504040204" pitchFamily="34" charset="0"/>
              </a:rPr>
              <a:t>database</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b="1" dirty="0">
                <a:latin typeface="Tahoma" panose="020B0604030504040204" pitchFamily="34" charset="0"/>
                <a:ea typeface="Tahoma" panose="020B0604030504040204" pitchFamily="34" charset="0"/>
                <a:cs typeface="Tahoma" panose="020B0604030504040204" pitchFamily="34" charset="0"/>
              </a:rPr>
              <a:t>chiave-valore</a:t>
            </a:r>
            <a:r>
              <a:rPr lang="it-IT" sz="2400" dirty="0">
                <a:latin typeface="Tahoma" panose="020B0604030504040204" pitchFamily="34" charset="0"/>
                <a:ea typeface="Tahoma" panose="020B0604030504040204" pitchFamily="34" charset="0"/>
                <a:cs typeface="Tahoma" panose="020B0604030504040204" pitchFamily="34" charset="0"/>
              </a:rPr>
              <a:t> è un database </a:t>
            </a:r>
            <a:r>
              <a:rPr lang="it-IT" sz="2400" b="1" dirty="0">
                <a:latin typeface="Tahoma" panose="020B0604030504040204" pitchFamily="34" charset="0"/>
                <a:ea typeface="Tahoma" panose="020B0604030504040204" pitchFamily="34" charset="0"/>
                <a:cs typeface="Tahoma" panose="020B0604030504040204" pitchFamily="34" charset="0"/>
              </a:rPr>
              <a:t>non</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b="1" dirty="0">
                <a:latin typeface="Tahoma" panose="020B0604030504040204" pitchFamily="34" charset="0"/>
                <a:ea typeface="Tahoma" panose="020B0604030504040204" pitchFamily="34" charset="0"/>
                <a:cs typeface="Tahoma" panose="020B0604030504040204" pitchFamily="34" charset="0"/>
              </a:rPr>
              <a:t>relazionale</a:t>
            </a:r>
            <a:r>
              <a:rPr lang="it-IT" sz="2400" dirty="0">
                <a:latin typeface="Tahoma" panose="020B0604030504040204" pitchFamily="34" charset="0"/>
                <a:ea typeface="Tahoma" panose="020B0604030504040204" pitchFamily="34" charset="0"/>
                <a:cs typeface="Tahoma" panose="020B0604030504040204" pitchFamily="34" charset="0"/>
              </a:rPr>
              <a:t> che immagazzina i dati mediante un semplice metodo </a:t>
            </a:r>
            <a:r>
              <a:rPr lang="it-IT" sz="2400" b="1" dirty="0">
                <a:latin typeface="Tahoma" panose="020B0604030504040204" pitchFamily="34" charset="0"/>
                <a:ea typeface="Tahoma" panose="020B0604030504040204" pitchFamily="34" charset="0"/>
                <a:cs typeface="Tahoma" panose="020B0604030504040204" pitchFamily="34" charset="0"/>
              </a:rPr>
              <a:t>chiave-valore</a:t>
            </a:r>
            <a:r>
              <a:rPr lang="it-IT" sz="2400" dirty="0">
                <a:latin typeface="Tahoma" panose="020B0604030504040204" pitchFamily="34" charset="0"/>
                <a:ea typeface="Tahoma" panose="020B0604030504040204" pitchFamily="34" charset="0"/>
                <a:cs typeface="Tahoma" panose="020B0604030504040204" pitchFamily="34" charset="0"/>
              </a:rPr>
              <a:t>. Un database chiave-valore immagazzina i dati come un insieme di coppie di chiave-valore dove una chiave rappresenta un </a:t>
            </a:r>
            <a:r>
              <a:rPr lang="it-IT" sz="2400" b="1" dirty="0">
                <a:latin typeface="Tahoma" panose="020B0604030504040204" pitchFamily="34" charset="0"/>
                <a:ea typeface="Tahoma" panose="020B0604030504040204" pitchFamily="34" charset="0"/>
                <a:cs typeface="Tahoma" panose="020B0604030504040204" pitchFamily="34" charset="0"/>
              </a:rPr>
              <a:t>identificatore</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b="1" dirty="0">
                <a:latin typeface="Tahoma" panose="020B0604030504040204" pitchFamily="34" charset="0"/>
                <a:ea typeface="Tahoma" panose="020B0604030504040204" pitchFamily="34" charset="0"/>
                <a:cs typeface="Tahoma" panose="020B0604030504040204" pitchFamily="34" charset="0"/>
              </a:rPr>
              <a:t>univoco</a:t>
            </a:r>
            <a:r>
              <a:rPr lang="it-IT" sz="2400" dirty="0">
                <a:latin typeface="Tahoma" panose="020B0604030504040204" pitchFamily="34" charset="0"/>
                <a:ea typeface="Tahoma" panose="020B0604030504040204" pitchFamily="34" charset="0"/>
                <a:cs typeface="Tahoma" panose="020B0604030504040204" pitchFamily="34" charset="0"/>
              </a:rPr>
              <a:t>.</a:t>
            </a:r>
            <a:endParaRPr lang="it-IT"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38000545"/>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574293" y="1446404"/>
            <a:ext cx="10927895" cy="4392612"/>
          </a:xfrm>
        </p:spPr>
        <p:txBody>
          <a:bodyPr/>
          <a:lstStyle/>
          <a:p>
            <a:pPr marL="342900" indent="-342900" algn="just">
              <a:buFont typeface="Wingdings" panose="05000000000000000000" pitchFamily="2" charset="2"/>
              <a:buChar char="ü"/>
            </a:pPr>
            <a:r>
              <a:rPr lang="it-IT"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Abbiamo detto precedentemente che i database </a:t>
            </a:r>
            <a:r>
              <a:rPr lang="it-IT" sz="2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chiave – </a:t>
            </a:r>
            <a:r>
              <a:rPr lang="it-IT" sz="2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valore</a:t>
            </a:r>
            <a:r>
              <a:rPr lang="it-IT"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e </a:t>
            </a:r>
            <a:r>
              <a:rPr lang="it-IT" sz="2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orientati</a:t>
            </a:r>
            <a:r>
              <a:rPr lang="it-IT"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ai</a:t>
            </a:r>
            <a:r>
              <a:rPr lang="it-IT"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documenti</a:t>
            </a:r>
            <a:r>
              <a:rPr lang="it-IT"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sono fortemente </a:t>
            </a:r>
            <a:r>
              <a:rPr lang="it-IT" sz="2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aggregati</a:t>
            </a:r>
            <a:r>
              <a:rPr lang="it-IT"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lgn="just">
              <a:buFont typeface="Wingdings" panose="05000000000000000000" pitchFamily="2" charset="2"/>
              <a:buChar char="ü"/>
            </a:pPr>
            <a:r>
              <a:rPr lang="it-IT" sz="2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In un database chiave-valore, l’aggregato è opaco </a:t>
            </a:r>
            <a:r>
              <a:rPr lang="it-IT"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al database: solo dei blob grandi di bit. Il vantaggio dell’opacità è che </a:t>
            </a:r>
            <a:r>
              <a:rPr lang="it-IT" sz="2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possiamo immagazzinare qualsiasi cosa ci piace nell’aggregato</a:t>
            </a:r>
            <a:r>
              <a:rPr lang="it-IT"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E’ responsabilità dell’applicazione comprendere quello che è stato immagazzinato. Dal momento che la chiave-valore immagazzina sempre l’uso dell’accesso primario alla chiave, in genere hanno un’elevata performance, dal momento che discendono dal database </a:t>
            </a:r>
            <a:r>
              <a:rPr lang="it-IT"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Dynamo</a:t>
            </a:r>
            <a:r>
              <a:rPr lang="it-IT"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di Amazon, una piattaforma progettata per uno shopping non stop. I </a:t>
            </a:r>
            <a:r>
              <a:rPr lang="it-IT"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Key-value</a:t>
            </a:r>
            <a:r>
              <a:rPr lang="it-IT"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immagazzinano essenzialmente grandi e distribuite strutture dati basate su </a:t>
            </a:r>
            <a:r>
              <a:rPr lang="it-IT"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hashmap</a:t>
            </a:r>
            <a:r>
              <a:rPr lang="it-IT"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lgn="just">
              <a:buFont typeface="Wingdings" panose="05000000000000000000" pitchFamily="2" charset="2"/>
              <a:buChar char="ü"/>
            </a:pPr>
            <a:r>
              <a:rPr lang="it-IT"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Al contrario, </a:t>
            </a:r>
            <a:r>
              <a:rPr lang="it-IT" sz="2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un documento di un database è capace di vedere una struttura</a:t>
            </a:r>
            <a:endParaRPr lang="it-IT" sz="24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it-IT" sz="26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eaLnBrk="0" hangingPunct="0"/>
            <a:r>
              <a:rPr lang="it-IT" dirty="0" smtClean="0">
                <a:solidFill>
                  <a:schemeClr val="tx1"/>
                </a:solidFill>
              </a:rPr>
              <a:t>Database </a:t>
            </a:r>
            <a:r>
              <a:rPr lang="it-IT" dirty="0" err="1" smtClean="0">
                <a:solidFill>
                  <a:schemeClr val="tx1"/>
                </a:solidFill>
              </a:rPr>
              <a:t>NoSQL</a:t>
            </a:r>
            <a:r>
              <a:rPr lang="it-IT" dirty="0" smtClean="0">
                <a:solidFill>
                  <a:schemeClr val="tx1"/>
                </a:solidFill>
              </a:rPr>
              <a:t>: DB Aggregati</a:t>
            </a:r>
            <a:endParaRPr lang="it-IT" dirty="0">
              <a:solidFill>
                <a:schemeClr val="tx1"/>
              </a:solidFill>
            </a:endParaRPr>
          </a:p>
        </p:txBody>
      </p:sp>
    </p:spTree>
    <p:extLst>
      <p:ext uri="{BB962C8B-B14F-4D97-AF65-F5344CB8AC3E}">
        <p14:creationId xmlns:p14="http://schemas.microsoft.com/office/powerpoint/2010/main" val="3338826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574293" y="1446404"/>
            <a:ext cx="10927895" cy="4392612"/>
          </a:xfrm>
        </p:spPr>
        <p:txBody>
          <a:bodyPr/>
          <a:lstStyle/>
          <a:p>
            <a:pPr marL="342900" indent="-342900" algn="just">
              <a:buFont typeface="Wingdings" panose="05000000000000000000" pitchFamily="2" charset="2"/>
              <a:buChar char="ü"/>
            </a:pPr>
            <a:r>
              <a:rPr lang="it-IT"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Al contrario, </a:t>
            </a:r>
            <a:r>
              <a:rPr lang="it-IT" sz="2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un documento di un database è capace di vedere una struttura nell’aggregato, </a:t>
            </a:r>
            <a:r>
              <a:rPr lang="it-IT"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ma impone </a:t>
            </a:r>
            <a:r>
              <a:rPr lang="it-IT" sz="2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limiti su ciò che possiamo immagazzinare in esso, </a:t>
            </a:r>
            <a:r>
              <a:rPr lang="it-IT"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definnendo</a:t>
            </a:r>
            <a:r>
              <a:rPr lang="it-IT"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strutture ammissibili e i tipi. Di ritorno, tuttavia, </a:t>
            </a:r>
            <a:r>
              <a:rPr lang="it-IT" sz="2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otteniamo più </a:t>
            </a:r>
            <a:r>
              <a:rPr lang="it-IT" sz="24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flssibilità</a:t>
            </a:r>
            <a:r>
              <a:rPr lang="it-IT" sz="2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quando accediamo ai dati. </a:t>
            </a:r>
            <a:endParaRPr lang="it-IT" sz="24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it-IT" sz="26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eaLnBrk="0" hangingPunct="0"/>
            <a:r>
              <a:rPr lang="it-IT" dirty="0" smtClean="0">
                <a:solidFill>
                  <a:schemeClr val="tx1"/>
                </a:solidFill>
              </a:rPr>
              <a:t>Database </a:t>
            </a:r>
            <a:r>
              <a:rPr lang="it-IT" dirty="0" err="1" smtClean="0">
                <a:solidFill>
                  <a:schemeClr val="tx1"/>
                </a:solidFill>
              </a:rPr>
              <a:t>NoSQL</a:t>
            </a:r>
            <a:r>
              <a:rPr lang="it-IT" dirty="0" smtClean="0">
                <a:solidFill>
                  <a:schemeClr val="tx1"/>
                </a:solidFill>
              </a:rPr>
              <a:t>: DB Aggregati</a:t>
            </a:r>
            <a:endParaRPr lang="it-IT" dirty="0">
              <a:solidFill>
                <a:schemeClr val="tx1"/>
              </a:solidFill>
            </a:endParaRPr>
          </a:p>
        </p:txBody>
      </p:sp>
      <p:pic>
        <p:nvPicPr>
          <p:cNvPr id="3" name="Immagine 2"/>
          <p:cNvPicPr>
            <a:picLocks noChangeAspect="1"/>
          </p:cNvPicPr>
          <p:nvPr/>
        </p:nvPicPr>
        <p:blipFill>
          <a:blip r:embed="rId3"/>
          <a:stretch>
            <a:fillRect/>
          </a:stretch>
        </p:blipFill>
        <p:spPr>
          <a:xfrm>
            <a:off x="1762625" y="3303483"/>
            <a:ext cx="9975577" cy="2959621"/>
          </a:xfrm>
          <a:prstGeom prst="rect">
            <a:avLst/>
          </a:prstGeom>
        </p:spPr>
      </p:pic>
    </p:spTree>
    <p:extLst>
      <p:ext uri="{BB962C8B-B14F-4D97-AF65-F5344CB8AC3E}">
        <p14:creationId xmlns:p14="http://schemas.microsoft.com/office/powerpoint/2010/main" val="3089860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693866"/>
            <a:ext cx="11411906"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Database Relazionali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sono stati per decenni la scelta di default dei sistemi di data storage, specialmente per applicazioni enterprise</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principale ragione di questo predominio è: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Capacità di mantenere i dati in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memoria di massa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in un modo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strutturato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(esempio file system w.r.t., ossia un tipo di network file system sharato)</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Semplicità</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nel modello dei dati</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Gestione della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concorrenza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nell'accesso ai dati</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Basato su linguaggi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standardizzati</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Usato come mezzo per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integrare applicazioni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(integrazione di database)</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r>
              <a:rPr lang="it-IT">
                <a:solidFill>
                  <a:schemeClr val="tx1"/>
                </a:solidFill>
              </a:rPr>
              <a:t>Guardiamo al passato: predominio relazionale</a:t>
            </a:r>
            <a:endParaRPr lang="it-IT" dirty="0">
              <a:solidFill>
                <a:schemeClr val="tx1"/>
              </a:solidFill>
            </a:endParaRPr>
          </a:p>
        </p:txBody>
      </p:sp>
    </p:spTree>
    <p:extLst>
      <p:ext uri="{BB962C8B-B14F-4D97-AF65-F5344CB8AC3E}">
        <p14:creationId xmlns:p14="http://schemas.microsoft.com/office/powerpoint/2010/main" val="15244146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30</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eaLnBrk="0" hangingPunct="0"/>
            <a:r>
              <a:rPr lang="it-IT" dirty="0" smtClean="0">
                <a:solidFill>
                  <a:schemeClr val="tx1"/>
                </a:solidFill>
              </a:rPr>
              <a:t>JavaScript Object </a:t>
            </a:r>
            <a:r>
              <a:rPr lang="it-IT" dirty="0" err="1" smtClean="0">
                <a:solidFill>
                  <a:schemeClr val="tx1"/>
                </a:solidFill>
              </a:rPr>
              <a:t>Notation</a:t>
            </a:r>
            <a:r>
              <a:rPr lang="it-IT" dirty="0" smtClean="0">
                <a:solidFill>
                  <a:schemeClr val="tx1"/>
                </a:solidFill>
              </a:rPr>
              <a:t> (JSON)</a:t>
            </a:r>
            <a:endParaRPr lang="it-IT" dirty="0">
              <a:solidFill>
                <a:schemeClr val="tx1"/>
              </a:solidFill>
            </a:endParaRPr>
          </a:p>
        </p:txBody>
      </p:sp>
      <p:sp>
        <p:nvSpPr>
          <p:cNvPr id="8"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8895" y="1232694"/>
            <a:ext cx="11459402" cy="4392612"/>
          </a:xfrm>
        </p:spPr>
        <p:txBody>
          <a:bodyPr/>
          <a:lstStyle/>
          <a:p>
            <a:pPr marL="342900" indent="-342900" algn="l">
              <a:buFont typeface="Wingdings" panose="05000000000000000000" pitchFamily="2" charset="2"/>
              <a:buChar char="ü"/>
            </a:pPr>
            <a:r>
              <a:rPr lang="en-US" sz="2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JSON </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è un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formato</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di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interscambio</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dei</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dati</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molto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snello</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basato</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sui tipi di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dati</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del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linguaggio</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di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programmazione</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JavaScript</a:t>
            </a:r>
            <a:r>
              <a:rPr lang="en-US" sz="2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lgn="l">
              <a:buFont typeface="Wingdings" panose="05000000000000000000" pitchFamily="2" charset="2"/>
              <a:buChar char="ü"/>
            </a:pP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Nella</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loro</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essenza</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i</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documenti</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JSON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sono</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dizionari</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che</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consistono</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in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coppie</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chiave-valore</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dove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il</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valore</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può</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essere</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di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nuovo</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un document JSON,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quindi</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in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modo</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da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permettere</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un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arbitrario</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livello</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di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annidamento</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lgn="l">
              <a:buFont typeface="Wingdings" panose="05000000000000000000" pitchFamily="2" charset="2"/>
              <a:buChar char="ü"/>
            </a:pPr>
            <a:r>
              <a:rPr lang="en-US" sz="2400" b="0" i="0"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Esempio</a:t>
            </a:r>
            <a:r>
              <a:rPr lang="en-US" sz="2400" b="0" i="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a:t>
            </a:r>
            <a:endParaRPr lang="en-US" sz="2400" b="0" i="0" dirty="0">
              <a:solidFill>
                <a:srgbClr val="555555"/>
              </a:solidFill>
              <a:effectLst/>
              <a:latin typeface="PT Sans" panose="020B0503020203020204" pitchFamily="34" charset="0"/>
            </a:endParaRPr>
          </a:p>
        </p:txBody>
      </p:sp>
      <p:pic>
        <p:nvPicPr>
          <p:cNvPr id="9" name="Immagine 8"/>
          <p:cNvPicPr>
            <a:picLocks noChangeAspect="1"/>
          </p:cNvPicPr>
          <p:nvPr/>
        </p:nvPicPr>
        <p:blipFill>
          <a:blip r:embed="rId2"/>
          <a:stretch>
            <a:fillRect/>
          </a:stretch>
        </p:blipFill>
        <p:spPr>
          <a:xfrm>
            <a:off x="3589169" y="3228906"/>
            <a:ext cx="5250031" cy="3168319"/>
          </a:xfrm>
          <a:prstGeom prst="rect">
            <a:avLst/>
          </a:prstGeom>
        </p:spPr>
      </p:pic>
    </p:spTree>
    <p:extLst>
      <p:ext uri="{BB962C8B-B14F-4D97-AF65-F5344CB8AC3E}">
        <p14:creationId xmlns:p14="http://schemas.microsoft.com/office/powerpoint/2010/main" val="1918225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31</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eaLnBrk="0" hangingPunct="0"/>
            <a:r>
              <a:rPr lang="it-IT" dirty="0" smtClean="0">
                <a:solidFill>
                  <a:schemeClr val="tx1"/>
                </a:solidFill>
              </a:rPr>
              <a:t>JavaScript Object </a:t>
            </a:r>
            <a:r>
              <a:rPr lang="it-IT" dirty="0" err="1" smtClean="0">
                <a:solidFill>
                  <a:schemeClr val="tx1"/>
                </a:solidFill>
              </a:rPr>
              <a:t>Notation</a:t>
            </a:r>
            <a:r>
              <a:rPr lang="it-IT" dirty="0" smtClean="0">
                <a:solidFill>
                  <a:schemeClr val="tx1"/>
                </a:solidFill>
              </a:rPr>
              <a:t> (JSON)</a:t>
            </a:r>
            <a:endParaRPr lang="it-IT" dirty="0">
              <a:solidFill>
                <a:schemeClr val="tx1"/>
              </a:solidFill>
            </a:endParaRPr>
          </a:p>
        </p:txBody>
      </p:sp>
      <p:sp>
        <p:nvSpPr>
          <p:cNvPr id="8"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8895" y="1232694"/>
            <a:ext cx="11459402" cy="4392612"/>
          </a:xfrm>
        </p:spPr>
        <p:txBody>
          <a:bodyPr/>
          <a:lstStyle/>
          <a:p>
            <a:pPr marL="342900" indent="-342900" algn="l">
              <a:buFont typeface="Wingdings" panose="05000000000000000000" pitchFamily="2" charset="2"/>
              <a:buChar char="ü"/>
            </a:pP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Come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possiamo</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vedere</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JSON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supporta</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array e tipi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atomici</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come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interi</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e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stringhe</a:t>
            </a:r>
            <a:endPar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lgn="l">
              <a:buFont typeface="Wingdings" panose="05000000000000000000" pitchFamily="2" charset="2"/>
              <a:buChar char="ü"/>
            </a:pP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Denotiamo</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con </a:t>
            </a:r>
            <a:r>
              <a:rPr lang="en-US" sz="2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l’insieme</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dei</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caratteri</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Unicode,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i</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valori</a:t>
            </a:r>
            <a:r>
              <a:rPr lang="en-US" sz="2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JSON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sono</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definiti</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come segue: </a:t>
            </a:r>
            <a:endPar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800100" lvl="1" indent="-342900">
              <a:buFont typeface="Arial" panose="020B0604020202020204" pitchFamily="34" charset="0"/>
              <a:buChar char="•"/>
            </a:pPr>
            <a:r>
              <a:rPr lang="en-US" sz="26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Qualsiasi</a:t>
            </a:r>
            <a:r>
              <a:rPr lang="en-US" sz="26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6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reale</a:t>
            </a:r>
            <a:r>
              <a:rPr lang="en-US" sz="26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con segno) </a:t>
            </a:r>
            <a:r>
              <a:rPr lang="en-US" sz="26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numero</a:t>
            </a:r>
            <a:r>
              <a:rPr lang="en-US" sz="26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600" dirty="0" smtClean="0">
                <a:solidFill>
                  <a:schemeClr val="tx1"/>
                </a:solidFill>
                <a:latin typeface="Tahoma" panose="020B0604030504040204" pitchFamily="34" charset="0"/>
                <a:ea typeface="Tahoma" panose="020B0604030504040204" pitchFamily="34" charset="0"/>
                <a:cs typeface="Tahoma" panose="020B0604030504040204" pitchFamily="34" charset="0"/>
              </a:rPr>
              <a:t>n </a:t>
            </a:r>
            <a:r>
              <a:rPr lang="en-US" sz="26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è un </a:t>
            </a:r>
            <a:r>
              <a:rPr lang="en-US" sz="26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valore</a:t>
            </a:r>
            <a:r>
              <a:rPr lang="en-US" sz="26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JSON, </a:t>
            </a:r>
            <a:r>
              <a:rPr lang="en-US" sz="26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chiamato</a:t>
            </a:r>
            <a:r>
              <a:rPr lang="en-US" sz="26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6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numero</a:t>
            </a:r>
            <a:r>
              <a:rPr lang="en-US" sz="26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800100" lvl="1" indent="-342900">
              <a:buFont typeface="Arial" panose="020B0604020202020204" pitchFamily="34" charset="0"/>
              <a:buChar char="•"/>
            </a:pPr>
            <a:r>
              <a:rPr lang="en-US" sz="26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Se </a:t>
            </a:r>
            <a:r>
              <a:rPr lang="en-US" sz="2600" dirty="0" smtClean="0">
                <a:solidFill>
                  <a:schemeClr val="tx1"/>
                </a:solidFill>
                <a:latin typeface="Tahoma" panose="020B0604030504040204" pitchFamily="34" charset="0"/>
                <a:ea typeface="Tahoma" panose="020B0604030504040204" pitchFamily="34" charset="0"/>
                <a:cs typeface="Tahoma" panose="020B0604030504040204" pitchFamily="34" charset="0"/>
              </a:rPr>
              <a:t>s </a:t>
            </a:r>
            <a:r>
              <a:rPr lang="en-US" sz="26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è </a:t>
            </a:r>
            <a:r>
              <a:rPr lang="en-US" sz="26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una</a:t>
            </a:r>
            <a:r>
              <a:rPr lang="en-US" sz="26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6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stringa</a:t>
            </a:r>
            <a:r>
              <a:rPr lang="en-US" sz="26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in </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r>
              <a:rPr lang="en-US" sz="28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allora</a:t>
            </a:r>
            <a:r>
              <a:rPr lang="en-US" sz="28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s </a:t>
            </a:r>
            <a:r>
              <a:rPr lang="en-US" sz="28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è un </a:t>
            </a:r>
            <a:r>
              <a:rPr lang="en-US" sz="28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valore</a:t>
            </a:r>
            <a:r>
              <a:rPr lang="en-US" sz="28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JSON, </a:t>
            </a:r>
            <a:r>
              <a:rPr lang="en-US" sz="28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chiamato</a:t>
            </a:r>
            <a:r>
              <a:rPr lang="en-US" sz="28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strianga</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800100" lvl="1" indent="-342900" algn="just">
              <a:buFont typeface="Arial" panose="020B0604020202020204" pitchFamily="34" charset="0"/>
              <a:buChar char="•"/>
            </a:pPr>
            <a:r>
              <a:rPr lang="en-US" sz="28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I </a:t>
            </a:r>
            <a:r>
              <a:rPr lang="en-US" sz="28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simboli</a:t>
            </a:r>
            <a:r>
              <a:rPr lang="en-US" sz="28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speciali</a:t>
            </a:r>
            <a:r>
              <a:rPr lang="en-US" sz="28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true </a:t>
            </a:r>
            <a:r>
              <a:rPr lang="en-US" sz="28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e </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false </a:t>
            </a:r>
            <a:r>
              <a:rPr lang="en-US" sz="28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sono</a:t>
            </a:r>
            <a:r>
              <a:rPr lang="en-US" sz="28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valori</a:t>
            </a:r>
            <a:r>
              <a:rPr lang="en-US" sz="28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JSON, </a:t>
            </a:r>
            <a:r>
              <a:rPr lang="en-US" sz="28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chiamati</a:t>
            </a:r>
            <a:r>
              <a:rPr lang="en-US" sz="28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booleani</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800100" lvl="1" indent="-342900" algn="just">
              <a:buFont typeface="Arial" panose="020B0604020202020204" pitchFamily="34" charset="0"/>
              <a:buChar char="•"/>
            </a:pPr>
            <a:r>
              <a:rPr lang="en-US" sz="28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Il </a:t>
            </a:r>
            <a:r>
              <a:rPr lang="en-US" sz="28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simbolo</a:t>
            </a:r>
            <a:r>
              <a:rPr lang="en-US" sz="28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speciale</a:t>
            </a:r>
            <a:r>
              <a:rPr lang="en-US" sz="28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null </a:t>
            </a:r>
            <a:r>
              <a:rPr lang="en-US" sz="28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è un </a:t>
            </a:r>
            <a:r>
              <a:rPr lang="en-US" sz="28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valore</a:t>
            </a:r>
            <a:r>
              <a:rPr lang="en-US" sz="28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JSON. </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sz="2600" b="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181728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eaLnBrk="0" hangingPunct="0"/>
            <a:r>
              <a:rPr lang="it-IT" dirty="0" smtClean="0">
                <a:solidFill>
                  <a:schemeClr val="tx1"/>
                </a:solidFill>
              </a:rPr>
              <a:t>JavaScript Object </a:t>
            </a:r>
            <a:r>
              <a:rPr lang="it-IT" dirty="0" err="1" smtClean="0">
                <a:solidFill>
                  <a:schemeClr val="tx1"/>
                </a:solidFill>
              </a:rPr>
              <a:t>Notation</a:t>
            </a:r>
            <a:r>
              <a:rPr lang="it-IT" dirty="0" smtClean="0">
                <a:solidFill>
                  <a:schemeClr val="tx1"/>
                </a:solidFill>
              </a:rPr>
              <a:t> (JSON)</a:t>
            </a:r>
            <a:endParaRPr lang="it-IT" dirty="0">
              <a:solidFill>
                <a:schemeClr val="tx1"/>
              </a:solidFill>
            </a:endParaRPr>
          </a:p>
        </p:txBody>
      </p:sp>
      <p:sp>
        <p:nvSpPr>
          <p:cNvPr id="8"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8895" y="1232694"/>
            <a:ext cx="11459402" cy="4392612"/>
          </a:xfrm>
        </p:spPr>
        <p:txBody>
          <a:bodyPr/>
          <a:lstStyle/>
          <a:p>
            <a:pPr marL="914400" lvl="1" indent="-457200">
              <a:buFont typeface="Arial" panose="020B0604020202020204" pitchFamily="34" charset="0"/>
              <a:buChar char="•"/>
            </a:pP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Se v1,…,</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vn</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sono</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valori</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JSON e s1,…,</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sn</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sono</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valori</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di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stringhe</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distinti</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coppie</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allora</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0" dirty="0"/>
              <a:t>{</a:t>
            </a:r>
            <a:r>
              <a:rPr lang="pt-BR" sz="2400" b="0" dirty="0" smtClean="0"/>
              <a:t>s1:v1</a:t>
            </a:r>
            <a:r>
              <a:rPr lang="pt-BR" sz="2400" b="0" dirty="0"/>
              <a:t>,...,</a:t>
            </a:r>
            <a:r>
              <a:rPr lang="pt-BR" sz="2400" b="0" dirty="0" smtClean="0"/>
              <a:t>sn:vn} è un valore JSON, chiamato </a:t>
            </a:r>
            <a:r>
              <a:rPr lang="pt-BR" sz="2400" dirty="0" smtClean="0"/>
              <a:t>oggetto. </a:t>
            </a:r>
            <a:r>
              <a:rPr lang="pt-BR" sz="2400" b="0" dirty="0" smtClean="0"/>
              <a:t>In questo caso, ciascuna si:vi viene chiamata coppia chiave-valore di questo oggetto. </a:t>
            </a:r>
            <a:r>
              <a:rPr lang="pt-BR" sz="2400" dirty="0" smtClean="0"/>
              <a:t>Nessun oggetto può avere due (o più) coppie con la stessa chiave. </a:t>
            </a:r>
            <a:r>
              <a:rPr lang="pt-BR" sz="2400" b="0" dirty="0" smtClean="0"/>
              <a:t>Se n=0, possiamo avere un oggetto vuoto </a:t>
            </a:r>
            <a:r>
              <a:rPr lang="it-IT" sz="2400" b="0" dirty="0" smtClean="0"/>
              <a:t>{</a:t>
            </a:r>
            <a:r>
              <a:rPr lang="pt-BR" sz="2400" b="0" dirty="0" smtClean="0"/>
              <a:t>}</a:t>
            </a:r>
            <a:endPar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800100" lvl="1" indent="-342900">
              <a:buFont typeface="Arial" panose="020B0604020202020204" pitchFamily="34" charset="0"/>
              <a:buChar char="•"/>
            </a:pPr>
            <a:r>
              <a:rPr lang="en-US" sz="2400" b="0" dirty="0">
                <a:solidFill>
                  <a:schemeClr val="tx1"/>
                </a:solidFill>
                <a:latin typeface="Tahoma" panose="020B0604030504040204" pitchFamily="34" charset="0"/>
                <a:ea typeface="Tahoma" panose="020B0604030504040204" pitchFamily="34" charset="0"/>
                <a:cs typeface="Tahoma" panose="020B0604030504040204" pitchFamily="34" charset="0"/>
              </a:rPr>
              <a:t>Se v1,…,</a:t>
            </a:r>
            <a:r>
              <a:rPr lang="en-US" sz="2400" b="0" dirty="0" err="1">
                <a:solidFill>
                  <a:schemeClr val="tx1"/>
                </a:solidFill>
                <a:latin typeface="Tahoma" panose="020B0604030504040204" pitchFamily="34" charset="0"/>
                <a:ea typeface="Tahoma" panose="020B0604030504040204" pitchFamily="34" charset="0"/>
                <a:cs typeface="Tahoma" panose="020B0604030504040204" pitchFamily="34" charset="0"/>
              </a:rPr>
              <a:t>vn</a:t>
            </a:r>
            <a:r>
              <a:rPr lang="en-US" sz="2400" b="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a:solidFill>
                  <a:schemeClr val="tx1"/>
                </a:solidFill>
                <a:latin typeface="Tahoma" panose="020B0604030504040204" pitchFamily="34" charset="0"/>
                <a:ea typeface="Tahoma" panose="020B0604030504040204" pitchFamily="34" charset="0"/>
                <a:cs typeface="Tahoma" panose="020B0604030504040204" pitchFamily="34" charset="0"/>
              </a:rPr>
              <a:t>sono</a:t>
            </a:r>
            <a:r>
              <a:rPr lang="en-US" sz="2400" b="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a:solidFill>
                  <a:schemeClr val="tx1"/>
                </a:solidFill>
                <a:latin typeface="Tahoma" panose="020B0604030504040204" pitchFamily="34" charset="0"/>
                <a:ea typeface="Tahoma" panose="020B0604030504040204" pitchFamily="34" charset="0"/>
                <a:cs typeface="Tahoma" panose="020B0604030504040204" pitchFamily="34" charset="0"/>
              </a:rPr>
              <a:t>valori</a:t>
            </a:r>
            <a:r>
              <a:rPr lang="en-US" sz="2400" b="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JSON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allora</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[v1,…,</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vn</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è un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valore</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JSON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chiamato</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array. </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In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questo</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caso</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v1,…,</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vn</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sono</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chiamati</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elementi</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di un array. </a:t>
            </a:r>
          </a:p>
          <a:p>
            <a:pPr marL="800100" lvl="1" indent="-342900" algn="just">
              <a:buFont typeface="Arial" panose="020B0604020202020204" pitchFamily="34" charset="0"/>
              <a:buChar char="•"/>
            </a:pP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Nota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che</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negli</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array e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oggetti</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I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valori</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vi,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possono</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essere</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turno</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oggetti</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o array,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quindi</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permettendo</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un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arbitrario</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livello</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di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annidamento</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800100" lvl="1" indent="-342900" algn="just">
              <a:buFont typeface="Arial" panose="020B0604020202020204" pitchFamily="34" charset="0"/>
              <a:buChar char="•"/>
            </a:pP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Un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documento</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JSON </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è un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oggetto</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JSON</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373361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8895" y="1232694"/>
            <a:ext cx="11459402" cy="4392612"/>
          </a:xfrm>
        </p:spPr>
        <p:txBody>
          <a:bodyPr/>
          <a:lstStyle/>
          <a:p>
            <a:pPr marL="342900" indent="-342900" algn="l">
              <a:buFont typeface="Wingdings" panose="05000000000000000000" pitchFamily="2" charset="2"/>
              <a:buChar char="ü"/>
            </a:pPr>
            <a:r>
              <a:rPr lang="en-US"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turtleDB</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è un framework per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sviluppatori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per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costruire</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applicazioni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we collaborative </a:t>
            </a: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offline-first.</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lgn="l">
              <a:buFont typeface="Wingdings" panose="05000000000000000000" pitchFamily="2" charset="2"/>
              <a:buChar char="ü"/>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Esso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fornisce</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un'API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user-friendly per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gli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sviluppatori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potenziando</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essi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con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l'abilità</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di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creare</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app con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uno</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storage,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sincronizzazione</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di server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efficace</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versioning di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documenti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risoluzione</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di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conflitto</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flessibile</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per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qualsiasi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documento</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lgn="l">
              <a:buFont typeface="Wingdings" panose="05000000000000000000" pitchFamily="2" charset="2"/>
              <a:buChar char="ü"/>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Le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applicazioni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Web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lavoreranno</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apparentemente</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online o offline, e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gli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sviluppatori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possono</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settare</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il</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backend a </a:t>
            </a:r>
            <a:r>
              <a:rPr lang="en-US"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turtleDB</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lgn="l">
              <a:buFont typeface="Wingdings" panose="05000000000000000000" pitchFamily="2" charset="2"/>
              <a:buChar char="ü"/>
            </a:pP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Questo</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manipolerà</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tutta</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la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sincronizzazione</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dei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dati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e la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risoluzione</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dei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conflitti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tra</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utenti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Esso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lavora</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con </a:t>
            </a: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MongoDB</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endParaRPr lang="en-US" sz="2400" b="0" i="0" dirty="0">
              <a:solidFill>
                <a:srgbClr val="555555"/>
              </a:solidFill>
              <a:effectLst/>
              <a:latin typeface="PT Sans" panose="020B0503020203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eaLnBrk="0" hangingPunct="0"/>
            <a:r>
              <a:rPr lang="it-IT">
                <a:solidFill>
                  <a:schemeClr val="tx1"/>
                </a:solidFill>
              </a:rPr>
              <a:t>TurtleDB e Triplestore</a:t>
            </a:r>
            <a:endParaRPr lang="it-IT" dirty="0">
              <a:solidFill>
                <a:schemeClr val="tx1"/>
              </a:solidFill>
            </a:endParaRPr>
          </a:p>
        </p:txBody>
      </p:sp>
      <p:pic>
        <p:nvPicPr>
          <p:cNvPr id="4" name="Immagine 3" descr="Immagine che contiene logo&#10;&#10;Descrizione generata automaticamente">
            <a:extLst>
              <a:ext uri="{FF2B5EF4-FFF2-40B4-BE49-F238E27FC236}">
                <a16:creationId xmlns:a16="http://schemas.microsoft.com/office/drawing/2014/main" id="{292350A5-BA8D-0603-8817-54A460399248}"/>
              </a:ext>
            </a:extLst>
          </p:cNvPr>
          <p:cNvPicPr>
            <a:picLocks noChangeAspect="1"/>
          </p:cNvPicPr>
          <p:nvPr/>
        </p:nvPicPr>
        <p:blipFill>
          <a:blip r:embed="rId2"/>
          <a:stretch>
            <a:fillRect/>
          </a:stretch>
        </p:blipFill>
        <p:spPr>
          <a:xfrm>
            <a:off x="5642203" y="4901512"/>
            <a:ext cx="6096000" cy="1678275"/>
          </a:xfrm>
          <a:prstGeom prst="rect">
            <a:avLst/>
          </a:prstGeom>
        </p:spPr>
      </p:pic>
    </p:spTree>
    <p:extLst>
      <p:ext uri="{BB962C8B-B14F-4D97-AF65-F5344CB8AC3E}">
        <p14:creationId xmlns:p14="http://schemas.microsoft.com/office/powerpoint/2010/main" val="33601165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Bibliografia</a:t>
            </a:r>
            <a:endParaRPr lang="it-IT" dirty="0"/>
          </a:p>
        </p:txBody>
      </p:sp>
      <p:sp>
        <p:nvSpPr>
          <p:cNvPr id="3" name="Segnaposto testo 2">
            <a:extLst>
              <a:ext uri="{FF2B5EF4-FFF2-40B4-BE49-F238E27FC236}">
                <a16:creationId xmlns:a16="http://schemas.microsoft.com/office/drawing/2014/main" id="{15CD42DB-61E6-AA3D-7125-BF4BEDB5D886}"/>
              </a:ext>
            </a:extLst>
          </p:cNvPr>
          <p:cNvSpPr>
            <a:spLocks noGrp="1"/>
          </p:cNvSpPr>
          <p:nvPr>
            <p:ph type="body" idx="1"/>
          </p:nvPr>
        </p:nvSpPr>
        <p:spPr>
          <a:xfrm>
            <a:off x="477519" y="1557338"/>
            <a:ext cx="11043921" cy="4392612"/>
          </a:xfrm>
        </p:spPr>
        <p:txBody>
          <a:bodyPr/>
          <a:lstStyle/>
          <a:p>
            <a:r>
              <a:rPr lang="it-IT" dirty="0">
                <a:hlinkClick r:id="rId2"/>
              </a:rPr>
              <a:t>https://www.stitchdata.com/resources</a:t>
            </a:r>
            <a:r>
              <a:rPr lang="it-IT">
                <a:hlinkClick r:id="rId2"/>
              </a:rPr>
              <a:t>/data-transformation</a:t>
            </a:r>
            <a:endParaRPr lang="it-IT"/>
          </a:p>
          <a:p>
            <a:endParaRPr lang="it-IT"/>
          </a:p>
          <a:p>
            <a:r>
              <a:rPr lang="it-IT">
                <a:hlinkClick r:id="rId3"/>
              </a:rPr>
              <a:t>https://www.ibm.com/cloud/learn/data-warehouse#:~:text=A%20data%20warehouse%2C%20or%20enterprise,AI)%2C%20and%20machine%20learning</a:t>
            </a:r>
            <a:r>
              <a:rPr lang="it-IT"/>
              <a:t>.</a:t>
            </a:r>
          </a:p>
          <a:p>
            <a:endParaRPr lang="it-IT" dirty="0"/>
          </a:p>
          <a:p>
            <a:endParaRPr lang="it-IT" dirty="0"/>
          </a:p>
        </p:txBody>
      </p:sp>
    </p:spTree>
    <p:extLst>
      <p:ext uri="{BB962C8B-B14F-4D97-AF65-F5344CB8AC3E}">
        <p14:creationId xmlns:p14="http://schemas.microsoft.com/office/powerpoint/2010/main" val="3490964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232694"/>
            <a:ext cx="6686931"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fattore primario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che ha reso i db relazionali maggiormente di successo rispetto agli altri modelli di dati (come ad esempio gli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Object Oriented DB</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probabilmente il ruolo giocato da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SQL come meccanismo di integrazione tra applicazioni</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 questo scenario, applicazioni multiple immagazzinano i loro dati in un database integrato comune. Questo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migliora la comunicazione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perchè tutte le applicazioni operano su un insieme consistente di dati persistenti</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solidFill>
                  <a:schemeClr val="tx1"/>
                </a:solidFill>
              </a:rPr>
              <a:t>SQL come meccanismo di integrazione</a:t>
            </a:r>
            <a:endParaRPr lang="it-IT" dirty="0">
              <a:solidFill>
                <a:schemeClr val="tx1"/>
              </a:solidFill>
            </a:endParaRPr>
          </a:p>
        </p:txBody>
      </p:sp>
      <p:pic>
        <p:nvPicPr>
          <p:cNvPr id="4" name="Immagine 3">
            <a:extLst>
              <a:ext uri="{FF2B5EF4-FFF2-40B4-BE49-F238E27FC236}">
                <a16:creationId xmlns:a16="http://schemas.microsoft.com/office/drawing/2014/main" id="{76D0318C-B39F-6F2B-2560-3124142EB446}"/>
              </a:ext>
            </a:extLst>
          </p:cNvPr>
          <p:cNvPicPr>
            <a:picLocks noChangeAspect="1"/>
          </p:cNvPicPr>
          <p:nvPr/>
        </p:nvPicPr>
        <p:blipFill>
          <a:blip r:embed="rId2"/>
          <a:stretch>
            <a:fillRect/>
          </a:stretch>
        </p:blipFill>
        <p:spPr>
          <a:xfrm>
            <a:off x="7299157" y="1954878"/>
            <a:ext cx="4711035" cy="3461879"/>
          </a:xfrm>
          <a:prstGeom prst="rect">
            <a:avLst/>
          </a:prstGeom>
        </p:spPr>
      </p:pic>
    </p:spTree>
    <p:extLst>
      <p:ext uri="{BB962C8B-B14F-4D97-AF65-F5344CB8AC3E}">
        <p14:creationId xmlns:p14="http://schemas.microsoft.com/office/powerpoint/2010/main" val="3355679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693866"/>
            <a:ext cx="11698063"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Esistono svantaggi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all'uso della condivisione dell'integrazione di database: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Una struttura che sia progettata per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integrare molte applicazioni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finisce per essere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molto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complessa</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cambiamenti ai dati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differenti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applicazioni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hanno bisogno di essere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coordinati</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Differenti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applicazioni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hanno differenti necessità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performance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dunque chiamano differenti strutture ad indice</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Accesso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control</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policies</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complesse</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approccio differente è quello di trattare 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DB</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come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database di applicazione (application database)</a:t>
            </a:r>
          </a:p>
          <a:p>
            <a:pPr marL="342900" indent="-342900">
              <a:buFont typeface="Wingdings" panose="05000000000000000000" pitchFamily="2" charset="2"/>
              <a:buChar char="ü"/>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r>
              <a:rPr lang="it-IT">
                <a:solidFill>
                  <a:schemeClr val="tx1"/>
                </a:solidFill>
              </a:rPr>
              <a:t>Database di Integrazione vs Applicazione</a:t>
            </a:r>
            <a:endParaRPr lang="it-IT" dirty="0">
              <a:solidFill>
                <a:schemeClr val="tx1"/>
              </a:solidFill>
            </a:endParaRPr>
          </a:p>
        </p:txBody>
      </p:sp>
    </p:spTree>
    <p:extLst>
      <p:ext uri="{BB962C8B-B14F-4D97-AF65-F5344CB8AC3E}">
        <p14:creationId xmlns:p14="http://schemas.microsoft.com/office/powerpoint/2010/main" val="40190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232694"/>
            <a:ext cx="11698063"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Application Database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viene solo direttamente acceduto da una singola applicazione, che lo rende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più facile da manutenere ed evolvere</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L'interoperabilità riguarda il fatto che si può ora passare alle interfacce dell'applicazione: </a:t>
            </a:r>
          </a:p>
          <a:p>
            <a:pPr marL="800100" lvl="1" indent="-342900">
              <a:buFont typeface="Wingdings" panose="05000000000000000000" pitchFamily="2" charset="2"/>
              <a:buChar char="ü"/>
            </a:pPr>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Durante  il </a:t>
            </a:r>
            <a:r>
              <a:rPr lang="it-IT" sz="2600">
                <a:solidFill>
                  <a:schemeClr val="tx1"/>
                </a:solidFill>
                <a:latin typeface="Tahoma" panose="020B0604030504040204" pitchFamily="34" charset="0"/>
                <a:ea typeface="Tahoma" panose="020B0604030504040204" pitchFamily="34" charset="0"/>
                <a:cs typeface="Tahoma" panose="020B0604030504040204" pitchFamily="34" charset="0"/>
              </a:rPr>
              <a:t>2000</a:t>
            </a:r>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 abbiamo assistito ad un ben distinto spostamento verso i web service, dove le applicazioni </a:t>
            </a:r>
            <a:r>
              <a:rPr lang="it-IT" sz="2600">
                <a:solidFill>
                  <a:schemeClr val="tx1"/>
                </a:solidFill>
                <a:latin typeface="Tahoma" panose="020B0604030504040204" pitchFamily="34" charset="0"/>
                <a:ea typeface="Tahoma" panose="020B0604030504040204" pitchFamily="34" charset="0"/>
                <a:cs typeface="Tahoma" panose="020B0604030504040204" pitchFamily="34" charset="0"/>
              </a:rPr>
              <a:t>potrebbero comunicare sul HTTP (lavorare su Architetture Service-Orientate)</a:t>
            </a:r>
          </a:p>
          <a:p>
            <a:pPr marL="342900" indent="-342900">
              <a:buFont typeface="Wingdings" panose="05000000000000000000" pitchFamily="2" charset="2"/>
              <a:buChar char="ü"/>
            </a:pP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Se com</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unichiamo con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SQL</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 dati devono essere strutturati in relazioni. Tuttavia con un servizio, siamo capaci di usare strutture dati più ricche, possibilmente con dei record innestati e delle liste. </a:t>
            </a:r>
          </a:p>
          <a:p>
            <a:pPr marL="342900" indent="-342900">
              <a:buFont typeface="Wingdings" panose="05000000000000000000" pitchFamily="2" charset="2"/>
              <a:buChar char="ü"/>
            </a:pP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Questi dati sono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di solito rappresentati come documenti in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XML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o più recentemente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JSON (Javascript Object Notation),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formato di intescambio leggero </a:t>
            </a:r>
            <a:endParaRPr lang="it-IT" sz="2400" b="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r>
              <a:rPr lang="it-IT">
                <a:solidFill>
                  <a:schemeClr val="tx1"/>
                </a:solidFill>
              </a:rPr>
              <a:t>Application Database</a:t>
            </a:r>
            <a:endParaRPr lang="it-IT" dirty="0">
              <a:solidFill>
                <a:schemeClr val="tx1"/>
              </a:solidFill>
            </a:endParaRPr>
          </a:p>
        </p:txBody>
      </p:sp>
    </p:spTree>
    <p:extLst>
      <p:ext uri="{BB962C8B-B14F-4D97-AF65-F5344CB8AC3E}">
        <p14:creationId xmlns:p14="http://schemas.microsoft.com/office/powerpoint/2010/main" val="2689788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232694"/>
            <a:ext cx="7772567" cy="4392612"/>
          </a:xfrm>
        </p:spPr>
        <p:txBody>
          <a:bodyPr/>
          <a:lstStyle/>
          <a:p>
            <a:pPr marL="342900" indent="-342900">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I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DB Orientati gli Oggetti</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(Object-oriented Database) sono emersi per andare incontro all'esigenza di fondere i linguaggi di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programmazione orientata agli oggetti</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con i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database</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Sebbene i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database orientati agli oggetti</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siano nati verso la fine del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1970</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essi hanno visto una crescita nell'utilizzo solo nei recenti decenni con la crescita dei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linguaggi di programmazione funzionale</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e dei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database relazionali</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Ma una sempre più crescente comunità sta emergendo grazie all'abilità dei db orientati agli oggetti di fornire delle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query</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molto veloci e con un codice più leggero. </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solidFill>
                  <a:schemeClr val="tx1"/>
                </a:solidFill>
              </a:rPr>
              <a:t>Object Oriented DB</a:t>
            </a:r>
            <a:endParaRPr lang="it-IT" dirty="0">
              <a:solidFill>
                <a:schemeClr val="tx1"/>
              </a:solidFill>
            </a:endParaRPr>
          </a:p>
        </p:txBody>
      </p:sp>
      <p:pic>
        <p:nvPicPr>
          <p:cNvPr id="6" name="Immagine 5" descr="Immagine che contiene diagramma&#10;&#10;Descrizione generata automaticamente">
            <a:extLst>
              <a:ext uri="{FF2B5EF4-FFF2-40B4-BE49-F238E27FC236}">
                <a16:creationId xmlns:a16="http://schemas.microsoft.com/office/drawing/2014/main" id="{D2F3C9E5-79C6-CAF4-0A92-D8BE060D9E25}"/>
              </a:ext>
            </a:extLst>
          </p:cNvPr>
          <p:cNvPicPr>
            <a:picLocks noChangeAspect="1"/>
          </p:cNvPicPr>
          <p:nvPr/>
        </p:nvPicPr>
        <p:blipFill>
          <a:blip r:embed="rId2"/>
          <a:stretch>
            <a:fillRect/>
          </a:stretch>
        </p:blipFill>
        <p:spPr>
          <a:xfrm>
            <a:off x="7870004" y="2825875"/>
            <a:ext cx="3795338" cy="1897669"/>
          </a:xfrm>
          <a:prstGeom prst="rect">
            <a:avLst/>
          </a:prstGeom>
        </p:spPr>
      </p:pic>
    </p:spTree>
    <p:extLst>
      <p:ext uri="{BB962C8B-B14F-4D97-AF65-F5344CB8AC3E}">
        <p14:creationId xmlns:p14="http://schemas.microsoft.com/office/powerpoint/2010/main" val="3119337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232694"/>
            <a:ext cx="11414734" cy="4392612"/>
          </a:xfrm>
        </p:spPr>
        <p:txBody>
          <a:bodyPr/>
          <a:lstStyle/>
          <a:p>
            <a:pPr marL="342900" indent="-342900">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I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DB Orientati agli Oggetti</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contengono i seguenti elementi fondamentali: </a:t>
            </a:r>
          </a:p>
          <a:p>
            <a:pPr marL="342900" indent="-342900">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Oggetti</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che sono entità del mondo reale, come per esempio un task specific in una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to-do list</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“porta fuori la spazzatura”. Tutti gli oggetti vengono assegnati ad una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classe</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all'interno delle strutture dati sia per scopi di gerarchia e sia per scopi funzionali. In questo modo quando sentiamo la frase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"istanze di una classe",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ci stiamo riferendo semplicemente agli oggetti che sono creati da una particolare classe. </a:t>
            </a:r>
          </a:p>
          <a:p>
            <a:pPr marL="342900" indent="-342900">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Attributi e Metodi</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Un oggetto è caratterizzato da uno stato e da dei comportamenti. Gli oggetti hanno anche proprietà (attribute) come nomi, stato e date di creazione. L'insieme delle proprietà, tenute insieme, rappresenta il suo stato. Gli oggetti hanno anche comportamenti (conosciuti come metodi, azioni o funzioni) che modificano o operato sulle sue proprietà. Esempi includono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updatetask()</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o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gettaskhistory()</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I metodi sono anche il percorso di comunicazione primario da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oggetto a oggetto</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z="2400" b="0" smtClean="0">
                <a:solidFill>
                  <a:schemeClr val="tx1"/>
                </a:solidFill>
                <a:latin typeface="Tahoma" panose="020B0604030504040204" pitchFamily="34" charset="0"/>
                <a:ea typeface="Tahoma" panose="020B0604030504040204" pitchFamily="34" charset="0"/>
                <a:cs typeface="Tahoma" panose="020B0604030504040204" pitchFamily="34" charset="0"/>
              </a:rPr>
              <a:pPr>
                <a:defRPr/>
              </a:pPr>
              <a:t>8</a:t>
            </a:fld>
            <a:endParaRPr lang="en-US" sz="2400" b="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solidFill>
                  <a:schemeClr val="tx1"/>
                </a:solidFill>
              </a:rPr>
              <a:t>Object Oriented DB</a:t>
            </a:r>
            <a:endParaRPr lang="it-IT" dirty="0">
              <a:solidFill>
                <a:schemeClr val="tx1"/>
              </a:solidFill>
            </a:endParaRPr>
          </a:p>
        </p:txBody>
      </p:sp>
    </p:spTree>
    <p:extLst>
      <p:ext uri="{BB962C8B-B14F-4D97-AF65-F5344CB8AC3E}">
        <p14:creationId xmlns:p14="http://schemas.microsoft.com/office/powerpoint/2010/main" val="1176337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232694"/>
            <a:ext cx="5183479" cy="4392612"/>
          </a:xfrm>
        </p:spPr>
        <p:txBody>
          <a:bodyPr/>
          <a:lstStyle/>
          <a:p>
            <a:pPr marL="342900" indent="-342900">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Classi</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sono raggruppamenti di oggetti con le stesse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proprietà</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e gli stessi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comportamenti</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Non solo le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classi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indicano le relazioni, come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genitore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o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figlio,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ma essi classificano anche gli oggetti in termini di funzioni, tipi di dati, o altri attributi dei dati definiti. </a:t>
            </a:r>
          </a:p>
          <a:p>
            <a:pPr marL="342900" indent="-342900">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I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puntatori</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invece sono indirizzi che facilitano sia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l'accesso</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all'oggetto sia lo stabilirsi delle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relazioni</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tra oggetti. </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z="2400" b="0" smtClean="0">
                <a:solidFill>
                  <a:schemeClr val="tx1"/>
                </a:solidFill>
                <a:latin typeface="Tahoma" panose="020B0604030504040204" pitchFamily="34" charset="0"/>
                <a:ea typeface="Tahoma" panose="020B0604030504040204" pitchFamily="34" charset="0"/>
                <a:cs typeface="Tahoma" panose="020B0604030504040204" pitchFamily="34" charset="0"/>
              </a:rPr>
              <a:pPr>
                <a:defRPr/>
              </a:pPr>
              <a:t>9</a:t>
            </a:fld>
            <a:endParaRPr lang="en-US" sz="2400" b="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solidFill>
                  <a:schemeClr val="tx1"/>
                </a:solidFill>
              </a:rPr>
              <a:t>Object Oriented DB</a:t>
            </a:r>
            <a:endParaRPr lang="it-IT" dirty="0">
              <a:solidFill>
                <a:schemeClr val="tx1"/>
              </a:solidFill>
            </a:endParaRPr>
          </a:p>
        </p:txBody>
      </p:sp>
      <p:pic>
        <p:nvPicPr>
          <p:cNvPr id="4" name="Immagine 3">
            <a:extLst>
              <a:ext uri="{FF2B5EF4-FFF2-40B4-BE49-F238E27FC236}">
                <a16:creationId xmlns:a16="http://schemas.microsoft.com/office/drawing/2014/main" id="{F2B8E1D1-5A3C-DA2B-2F82-5C086B00D4A1}"/>
              </a:ext>
            </a:extLst>
          </p:cNvPr>
          <p:cNvPicPr>
            <a:picLocks noChangeAspect="1"/>
          </p:cNvPicPr>
          <p:nvPr/>
        </p:nvPicPr>
        <p:blipFill>
          <a:blip r:embed="rId2"/>
          <a:stretch>
            <a:fillRect/>
          </a:stretch>
        </p:blipFill>
        <p:spPr>
          <a:xfrm>
            <a:off x="5894851" y="1310810"/>
            <a:ext cx="5550680" cy="4935878"/>
          </a:xfrm>
          <a:prstGeom prst="rect">
            <a:avLst/>
          </a:prstGeom>
        </p:spPr>
      </p:pic>
    </p:spTree>
    <p:extLst>
      <p:ext uri="{BB962C8B-B14F-4D97-AF65-F5344CB8AC3E}">
        <p14:creationId xmlns:p14="http://schemas.microsoft.com/office/powerpoint/2010/main" val="3060286508"/>
      </p:ext>
    </p:extLst>
  </p:cSld>
  <p:clrMapOvr>
    <a:masterClrMapping/>
  </p:clrMapOvr>
</p:sld>
</file>

<file path=ppt/theme/theme1.xml><?xml version="1.0" encoding="utf-8"?>
<a:theme xmlns:a="http://schemas.openxmlformats.org/drawingml/2006/main" name="elenco puntato">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ottoCategoria xmlns="679261c3-551f-4e86-913f-177e0e529669">-</SottoCategoria>
    <Categoria xmlns="c58f2efd-82a8-4ecf-b395-8c25e928921d">Power Point</Categoria>
    <_dlc_DocId xmlns="459159c4-d20a-4ff3-9b11-fbd127bd52e5">INTRANET-14-158</_dlc_DocId>
    <_dlc_DocIdUrl xmlns="459159c4-d20a-4ff3-9b11-fbd127bd52e5">
      <Url>https://intranet.istat.it/Collaborativi/_layouts/15/DocIdRedir.aspx?ID=INTRANET-14-158</Url>
      <Description>INTRANET-14-158</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o" ma:contentTypeID="0x010100661A2BE3120D674DA36C11D6006822D4" ma:contentTypeVersion="3" ma:contentTypeDescription="Creare un nuovo documento." ma:contentTypeScope="" ma:versionID="2ad8b07f9840a1ce9cd199d874146b74">
  <xsd:schema xmlns:xsd="http://www.w3.org/2001/XMLSchema" xmlns:xs="http://www.w3.org/2001/XMLSchema" xmlns:p="http://schemas.microsoft.com/office/2006/metadata/properties" xmlns:ns2="c58f2efd-82a8-4ecf-b395-8c25e928921d" xmlns:ns3="459159c4-d20a-4ff3-9b11-fbd127bd52e5" xmlns:ns4="679261c3-551f-4e86-913f-177e0e529669" targetNamespace="http://schemas.microsoft.com/office/2006/metadata/properties" ma:root="true" ma:fieldsID="fffb0e16fb90ffea59fef1085e90ecca" ns2:_="" ns3:_="" ns4:_="">
    <xsd:import namespace="c58f2efd-82a8-4ecf-b395-8c25e928921d"/>
    <xsd:import namespace="459159c4-d20a-4ff3-9b11-fbd127bd52e5"/>
    <xsd:import namespace="679261c3-551f-4e86-913f-177e0e529669"/>
    <xsd:element name="properties">
      <xsd:complexType>
        <xsd:sequence>
          <xsd:element name="documentManagement">
            <xsd:complexType>
              <xsd:all>
                <xsd:element ref="ns2:Categoria"/>
                <xsd:element ref="ns3:_dlc_DocId" minOccurs="0"/>
                <xsd:element ref="ns3:_dlc_DocIdUrl" minOccurs="0"/>
                <xsd:element ref="ns3:_dlc_DocIdPersistId" minOccurs="0"/>
                <xsd:element ref="ns4:SottoCategori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2efd-82a8-4ecf-b395-8c25e928921d" elementFormDefault="qualified">
    <xsd:import namespace="http://schemas.microsoft.com/office/2006/documentManagement/types"/>
    <xsd:import namespace="http://schemas.microsoft.com/office/infopath/2007/PartnerControls"/>
    <xsd:element name="Categoria" ma:index="8" ma:displayName="Categoria" ma:default="Logo" ma:format="Dropdown" ma:internalName="Categoria">
      <xsd:simpleType>
        <xsd:restriction base="dms:Choice">
          <xsd:enumeration value="Logo"/>
          <xsd:enumeration value="Carta intestata con protocollo"/>
          <xsd:enumeration value="Carta intestata senza protocollo"/>
          <xsd:enumeration value="Power Point"/>
          <xsd:enumeration value="Libri digitali e cartacei"/>
          <xsd:enumeration value="Tavole di dati online"/>
          <xsd:enumeration value="Grafici interattivi"/>
          <xsd:enumeration value="Strumenti di comunicazione per i Censimenti permanenti"/>
          <xsd:enumeration value="Strumenti di comunicazione relativi al Censimento generale dell'Agricoltura 2020"/>
          <xsd:enumeration value="Censimenti permanenti"/>
        </xsd:restriction>
      </xsd:simpleType>
    </xsd:element>
  </xsd:schema>
  <xsd:schema xmlns:xsd="http://www.w3.org/2001/XMLSchema" xmlns:xs="http://www.w3.org/2001/XMLSchema" xmlns:dms="http://schemas.microsoft.com/office/2006/documentManagement/types" xmlns:pc="http://schemas.microsoft.com/office/infopath/2007/PartnerControls" targetNamespace="459159c4-d20a-4ff3-9b11-fbd127bd52e5" elementFormDefault="qualified">
    <xsd:import namespace="http://schemas.microsoft.com/office/2006/documentManagement/types"/>
    <xsd:import namespace="http://schemas.microsoft.com/office/infopath/2007/PartnerControls"/>
    <xsd:element name="_dlc_DocId" ma:index="9" nillable="true" ma:displayName="Valore ID documento" ma:description="Valore dell'ID documento assegnato all'elemento." ma:internalName="_dlc_DocId" ma:readOnly="true">
      <xsd:simpleType>
        <xsd:restriction base="dms:Text"/>
      </xsd:simpleType>
    </xsd:element>
    <xsd:element name="_dlc_DocIdUrl" ma:index="10" nillable="true" ma:displayName="ID documento" ma:description="Collegamento permanente al documento."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9261c3-551f-4e86-913f-177e0e529669" elementFormDefault="qualified">
    <xsd:import namespace="http://schemas.microsoft.com/office/2006/documentManagement/types"/>
    <xsd:import namespace="http://schemas.microsoft.com/office/infopath/2007/PartnerControls"/>
    <xsd:element name="SottoCategoria" ma:index="12" nillable="true" ma:displayName="Sottocategoria" ma:default="-" ma:format="Dropdown" ma:internalName="SottoCategoria">
      <xsd:simpleType>
        <xsd:restriction base="dms:Choice">
          <xsd:enumeration value="-"/>
          <xsd:enumeration value="1- CP Generico"/>
          <xsd:enumeration value="2- CP Popolazione"/>
          <xsd:enumeration value="3- CP Imprese"/>
          <xsd:enumeration value="4- CP Istituzioni pubbliche"/>
          <xsd:enumeration value="5- CP Istituzioni non profit"/>
          <xsd:enumeration value="6- CP Agricoltura"/>
          <xsd:enumeration value="7- CP Agricoltura2020"/>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9296C4F-9DE9-4B43-AA80-1FC85656CFFA}">
  <ds:schemaRefs>
    <ds:schemaRef ds:uri="http://schemas.microsoft.com/sharepoint/events"/>
  </ds:schemaRefs>
</ds:datastoreItem>
</file>

<file path=customXml/itemProps2.xml><?xml version="1.0" encoding="utf-8"?>
<ds:datastoreItem xmlns:ds="http://schemas.openxmlformats.org/officeDocument/2006/customXml" ds:itemID="{BD9C238D-4D5C-4783-820B-4854DCE45D41}">
  <ds:schemaRefs>
    <ds:schemaRef ds:uri="http://schemas.microsoft.com/sharepoint/v3/contenttype/forms"/>
  </ds:schemaRefs>
</ds:datastoreItem>
</file>

<file path=customXml/itemProps3.xml><?xml version="1.0" encoding="utf-8"?>
<ds:datastoreItem xmlns:ds="http://schemas.openxmlformats.org/officeDocument/2006/customXml" ds:itemID="{3EF378BC-F4D0-4510-B4EC-07B6EFE18CF8}">
  <ds:schemaRef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purl.org/dc/terms/"/>
    <ds:schemaRef ds:uri="679261c3-551f-4e86-913f-177e0e529669"/>
    <ds:schemaRef ds:uri="459159c4-d20a-4ff3-9b11-fbd127bd52e5"/>
    <ds:schemaRef ds:uri="http://schemas.microsoft.com/office/2006/documentManagement/types"/>
    <ds:schemaRef ds:uri="c58f2efd-82a8-4ecf-b395-8c25e928921d"/>
    <ds:schemaRef ds:uri="http://www.w3.org/XML/1998/namespace"/>
    <ds:schemaRef ds:uri="http://purl.org/dc/dcmitype/"/>
  </ds:schemaRefs>
</ds:datastoreItem>
</file>

<file path=customXml/itemProps4.xml><?xml version="1.0" encoding="utf-8"?>
<ds:datastoreItem xmlns:ds="http://schemas.openxmlformats.org/officeDocument/2006/customXml" ds:itemID="{3F66F418-6054-4EA5-BF8E-6AF3CEAE62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2efd-82a8-4ecf-b395-8c25e928921d"/>
    <ds:schemaRef ds:uri="459159c4-d20a-4ff3-9b11-fbd127bd52e5"/>
    <ds:schemaRef ds:uri="679261c3-551f-4e86-913f-177e0e5296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17404</TotalTime>
  <Words>3226</Words>
  <Application>Microsoft Office PowerPoint</Application>
  <PresentationFormat>Widescreen</PresentationFormat>
  <Paragraphs>211</Paragraphs>
  <Slides>34</Slides>
  <Notes>9</Notes>
  <HiddenSlides>0</HiddenSlides>
  <MMClips>0</MMClips>
  <ScaleCrop>false</ScaleCrop>
  <HeadingPairs>
    <vt:vector size="6" baseType="variant">
      <vt:variant>
        <vt:lpstr>Caratteri utilizzati</vt:lpstr>
      </vt:variant>
      <vt:variant>
        <vt:i4>10</vt:i4>
      </vt:variant>
      <vt:variant>
        <vt:lpstr>Tema</vt:lpstr>
      </vt:variant>
      <vt:variant>
        <vt:i4>1</vt:i4>
      </vt:variant>
      <vt:variant>
        <vt:lpstr>Titoli diapositive</vt:lpstr>
      </vt:variant>
      <vt:variant>
        <vt:i4>34</vt:i4>
      </vt:variant>
    </vt:vector>
  </HeadingPairs>
  <TitlesOfParts>
    <vt:vector size="45" baseType="lpstr">
      <vt:lpstr>Arial</vt:lpstr>
      <vt:lpstr>Arial Narrow</vt:lpstr>
      <vt:lpstr>Calibri</vt:lpstr>
      <vt:lpstr>Courier New</vt:lpstr>
      <vt:lpstr>Gill Sans MT</vt:lpstr>
      <vt:lpstr>IBM Plex Sans</vt:lpstr>
      <vt:lpstr>PT Sans</vt:lpstr>
      <vt:lpstr>Tahoma</vt:lpstr>
      <vt:lpstr>Wingdings</vt:lpstr>
      <vt:lpstr>Wingdings 2</vt:lpstr>
      <vt:lpstr>elenco puntato</vt:lpstr>
      <vt:lpstr>Databases NoSql </vt:lpstr>
      <vt:lpstr>Database NoSql: DB Aggregati </vt:lpstr>
      <vt:lpstr>Guardiamo al passato: predominio relazionale</vt:lpstr>
      <vt:lpstr>SQL come meccanismo di integrazione</vt:lpstr>
      <vt:lpstr>Database di Integrazione vs Applicazione</vt:lpstr>
      <vt:lpstr>Application Database</vt:lpstr>
      <vt:lpstr>Object Oriented DB</vt:lpstr>
      <vt:lpstr>Object Oriented DB</vt:lpstr>
      <vt:lpstr>Object Oriented DB</vt:lpstr>
      <vt:lpstr>Verso nuovi modellli dei dati</vt:lpstr>
      <vt:lpstr>Impedance Mismatch</vt:lpstr>
      <vt:lpstr>Impedance Mismatch - Esempio</vt:lpstr>
      <vt:lpstr>Attacco dei Cluster</vt:lpstr>
      <vt:lpstr>Presentazione standard di PowerPoint</vt:lpstr>
      <vt:lpstr>Presentazione standard di PowerPoint</vt:lpstr>
      <vt:lpstr>Modelli dei Dati Aggregati</vt:lpstr>
      <vt:lpstr>Modelli di Dati Aggregati</vt:lpstr>
      <vt:lpstr>Esempi di Relazioni e Aggregati</vt:lpstr>
      <vt:lpstr>Esempi di Relazioni e Aggregati</vt:lpstr>
      <vt:lpstr>Conseguenze di un'Orientazione Aggregata</vt:lpstr>
      <vt:lpstr>Conseguenze di un'Orientazione Aggregata</vt:lpstr>
      <vt:lpstr>Conseguenze dell'Orientazione Aggregata</vt:lpstr>
      <vt:lpstr>Database a Grafo</vt:lpstr>
      <vt:lpstr>Perchè un Database a Grafo?</vt:lpstr>
      <vt:lpstr>NoSQL: al di là dei Database a Grafo</vt:lpstr>
      <vt:lpstr>NoSQL</vt:lpstr>
      <vt:lpstr>Modelli dei Dati Aggregati</vt:lpstr>
      <vt:lpstr>Database NoSQL: DB Aggregati</vt:lpstr>
      <vt:lpstr>Database NoSQL: DB Aggregati</vt:lpstr>
      <vt:lpstr>JavaScript Object Notation (JSON)</vt:lpstr>
      <vt:lpstr>JavaScript Object Notation (JSON)</vt:lpstr>
      <vt:lpstr>JavaScript Object Notation (JSON)</vt:lpstr>
      <vt:lpstr>TurtleDB e Triplestore</vt:lpstr>
      <vt:lpstr>Bibliografia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PresentazioneStandard</dc:title>
  <dc:creator>Bruna Tabanella</dc:creator>
  <cp:lastModifiedBy>Francesco</cp:lastModifiedBy>
  <cp:revision>524</cp:revision>
  <dcterms:created xsi:type="dcterms:W3CDTF">2020-06-26T06:32:12Z</dcterms:created>
  <dcterms:modified xsi:type="dcterms:W3CDTF">2023-04-03T23:47:37Z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0x010100661A2BE3120D674DA36C11D6006822D4</vt:lpwstr>
  </property>
  <property fmtid="{D5CDD505-2E9C-101B-9397-08002B2CF9AE}" pid="3" name="_dlc_DocIdItemGuid">
    <vt:lpwstr>11205160-d5cd-44f2-bf0d-d055913f1cd1</vt:lpwstr>
  </property>
</Properties>
</file>