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9"/>
  </p:notesMasterIdLst>
  <p:sldIdLst>
    <p:sldId id="256" r:id="rId6"/>
    <p:sldId id="319" r:id="rId7"/>
    <p:sldId id="344" r:id="rId8"/>
    <p:sldId id="345" r:id="rId9"/>
    <p:sldId id="346" r:id="rId10"/>
    <p:sldId id="347" r:id="rId11"/>
    <p:sldId id="348" r:id="rId12"/>
    <p:sldId id="349" r:id="rId13"/>
    <p:sldId id="350" r:id="rId14"/>
    <p:sldId id="351" r:id="rId15"/>
    <p:sldId id="352" r:id="rId16"/>
    <p:sldId id="356" r:id="rId17"/>
    <p:sldId id="343" r:id="rId1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6265" autoAdjust="0"/>
  </p:normalViewPr>
  <p:slideViewPr>
    <p:cSldViewPr snapToGrid="0" showGuides="1">
      <p:cViewPr varScale="1">
        <p:scale>
          <a:sx n="42" d="100"/>
          <a:sy n="42" d="100"/>
        </p:scale>
        <p:origin x="72" y="618"/>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95584"/>
            <a:ext cx="9144000" cy="2387600"/>
          </a:xfrm>
        </p:spPr>
        <p:txBody>
          <a:bodyPr>
            <a:normAutofit/>
          </a:bodyPr>
          <a:lstStyle/>
          <a:p>
            <a:r>
              <a:rPr lang="it-IT"/>
              <a:t>An Introduction to Big Data (traduzione da Lembo)</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0" y="1072273"/>
            <a:ext cx="1232138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sono estremamente eterogenei: cioè nel formato in cui sono rappresentati, ma anche e nel modo in cui essi rappresentano l'informazione, entrambi ad un livello intenzionale ed estensionale.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Ad esempio, il testo dai social network, dati di sensori, log dalle applicazioni web, database, documenti XML, dati RDF, ecc.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formato dei dati varia quindi dallo strutturato (cioè database relazionali) a semistrutturati (cioè, XML, documenti), a non strutturati (cioè, documenti di testo)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Variety</a:t>
            </a:r>
            <a:endParaRPr lang="it-IT" dirty="0"/>
          </a:p>
        </p:txBody>
      </p:sp>
    </p:spTree>
    <p:extLst>
      <p:ext uri="{BB962C8B-B14F-4D97-AF65-F5344CB8AC3E}">
        <p14:creationId xmlns:p14="http://schemas.microsoft.com/office/powerpoint/2010/main" val="179170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446404"/>
            <a:ext cx="1167803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sono ampiamente differenti in qualità</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sono tradizionalmente pensati per provenire da database ben organizzati con schemi controllati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Invecem nei Big Data c'è spesso poco o nessuno schema di controllo della loro struttura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risultato è che ci sonno seri problemi con la qualità dei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letteratura spesso menziona solo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tre V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non include la veracity. Tuttavia, alcuni autori tendono a includere veracity come una caratteristica core dei Big Data (alternativamente, la veracity è considerata un aspetto della variety).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Una quarta V: Veracity</a:t>
            </a:r>
            <a:endParaRPr lang="it-IT" dirty="0"/>
          </a:p>
        </p:txBody>
      </p:sp>
    </p:spTree>
    <p:extLst>
      <p:ext uri="{BB962C8B-B14F-4D97-AF65-F5344CB8AC3E}">
        <p14:creationId xmlns:p14="http://schemas.microsoft.com/office/powerpoint/2010/main" val="3551736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446404"/>
            <a:ext cx="10913084"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 Big Data possono generare grandi vantaggi competitivi!</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Big Data: V3+Value</a:t>
            </a:r>
            <a:endParaRPr lang="it-IT" dirty="0"/>
          </a:p>
        </p:txBody>
      </p:sp>
      <p:pic>
        <p:nvPicPr>
          <p:cNvPr id="4" name="Immagine 3">
            <a:extLst>
              <a:ext uri="{FF2B5EF4-FFF2-40B4-BE49-F238E27FC236}">
                <a16:creationId xmlns:a16="http://schemas.microsoft.com/office/drawing/2014/main" id="{B74C48F7-3DB4-379C-B8F7-F6906CA14956}"/>
              </a:ext>
            </a:extLst>
          </p:cNvPr>
          <p:cNvPicPr>
            <a:picLocks noChangeAspect="1"/>
          </p:cNvPicPr>
          <p:nvPr/>
        </p:nvPicPr>
        <p:blipFill>
          <a:blip r:embed="rId2"/>
          <a:stretch>
            <a:fillRect/>
          </a:stretch>
        </p:blipFill>
        <p:spPr>
          <a:xfrm>
            <a:off x="2108834" y="2409423"/>
            <a:ext cx="8315325" cy="3429593"/>
          </a:xfrm>
          <a:prstGeom prst="rect">
            <a:avLst/>
          </a:prstGeom>
        </p:spPr>
      </p:pic>
    </p:spTree>
    <p:extLst>
      <p:ext uri="{BB962C8B-B14F-4D97-AF65-F5344CB8AC3E}">
        <p14:creationId xmlns:p14="http://schemas.microsoft.com/office/powerpoint/2010/main" val="360612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510573"/>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digitali sono oggigiorno collezionati ad una scala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senza precedenti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ed in molti formati</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in una varietà di domini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(e-commerce, social network, reti di sensori, astronomia, genomica, registri medici, ecc.)</a:t>
            </a:r>
          </a:p>
          <a:p>
            <a:pPr marL="342900" indent="-342900">
              <a:buFont typeface="Wingdings" panose="05000000000000000000" pitchFamily="2" charset="2"/>
              <a:buChar char="ü"/>
            </a:pP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Questo è stato reso possibile da un'incredibile crescita negli ultimi anni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capacità degli strumenti di data storage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della potenza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computazionale dei dispositivi elettronici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come anche con l'avvento della computazione mobile e pervasiva, cloud computing e cloud storage</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631812"/>
            <a:ext cx="11269308" cy="384721"/>
          </a:xfrm>
        </p:spPr>
        <p:txBody>
          <a:bodyPr/>
          <a:lstStyle/>
          <a:p>
            <a:r>
              <a:rPr lang="it-IT"/>
              <a:t>Disponibilità di una quantità massiccia di dati </a:t>
            </a:r>
            <a:endParaRPr lang="it-IT" dirty="0"/>
          </a:p>
        </p:txBody>
      </p:sp>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767470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trasformare i dati disponibili in informazione,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come creare il business delle organizzazioni per trarre vantaggi da tale informazione è un problema di lunga data nell'IT, e in particolare in sistemi di analisi e gestione dell'informazione.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Queste questioni sono diventate sempre più sfidanti e complesse nell'era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Big Data.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Allo stesso tempo, affrontare la sfida può essere anche più di valore che nel passato, dal momento che una quantità massiccia di dati cioè ora disponibile potrebbe permettere risultati analiti mai raggiunti prima.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Sfruttabilità di Dati Massivi</a:t>
            </a:r>
            <a:endParaRPr lang="it-IT" dirty="0"/>
          </a:p>
        </p:txBody>
      </p:sp>
      <p:pic>
        <p:nvPicPr>
          <p:cNvPr id="4" name="Immagine 3">
            <a:extLst>
              <a:ext uri="{FF2B5EF4-FFF2-40B4-BE49-F238E27FC236}">
                <a16:creationId xmlns:a16="http://schemas.microsoft.com/office/drawing/2014/main" id="{F5B271AD-2C7F-ED80-1D0B-7FC1124604A6}"/>
              </a:ext>
            </a:extLst>
          </p:cNvPr>
          <p:cNvPicPr>
            <a:picLocks noChangeAspect="1"/>
          </p:cNvPicPr>
          <p:nvPr/>
        </p:nvPicPr>
        <p:blipFill>
          <a:blip r:embed="rId2"/>
          <a:stretch>
            <a:fillRect/>
          </a:stretch>
        </p:blipFill>
        <p:spPr>
          <a:xfrm>
            <a:off x="8234363" y="2594772"/>
            <a:ext cx="3829738" cy="2617308"/>
          </a:xfrm>
          <a:prstGeom prst="rect">
            <a:avLst/>
          </a:prstGeom>
        </p:spPr>
      </p:pic>
    </p:spTree>
    <p:extLst>
      <p:ext uri="{BB962C8B-B14F-4D97-AF65-F5344CB8AC3E}">
        <p14:creationId xmlns:p14="http://schemas.microsoft.com/office/powerpoint/2010/main" val="40730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47006" y="1232694"/>
            <a:ext cx="124259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caratterizzare i Big Data, sono usate le 3 V, che sono le V di:</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Volume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Velocity</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Variety</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Le tre V</a:t>
            </a:r>
            <a:endParaRPr lang="it-IT" dirty="0"/>
          </a:p>
        </p:txBody>
      </p:sp>
    </p:spTree>
    <p:extLst>
      <p:ext uri="{BB962C8B-B14F-4D97-AF65-F5344CB8AC3E}">
        <p14:creationId xmlns:p14="http://schemas.microsoft.com/office/powerpoint/2010/main" val="138160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applicaziojne dei Big Data sono caratterizzate certamente da grandi quantità di dati, dove big significa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estremamente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grandi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esempio terabyte o petabyte o più.</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Ci sono vari contesti in cui queste dimensioni possono essere facilmente raggiunte: chatters dei social networks, log dei web server, sensori a basso traffico, immagini satellitari, flussi di audio di broadcast, transazioni bancarie, dati di mercati finanziari, dati biologici, ecc.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Alcuni esempi più concreti: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Malgrado le statistiche di Youtube siano disponibili, la capacità di storage totale di Youtube non è conosciuta, ma realisticamente dovrebbe non essere meno di un 1 EB.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NSA data center 2000 PB, Facebook 300PB</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Volume</a:t>
            </a:r>
            <a:endParaRPr lang="it-IT" dirty="0"/>
          </a:p>
        </p:txBody>
      </p:sp>
    </p:spTree>
    <p:extLst>
      <p:ext uri="{BB962C8B-B14F-4D97-AF65-F5344CB8AC3E}">
        <p14:creationId xmlns:p14="http://schemas.microsoft.com/office/powerpoint/2010/main" val="152441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solo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volume dei dati è abbastanza per far fallire molti degli approcci presenti da decenni nel data management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database centralizzati tradizionali non possono gestire molti dei volumi dei dati, forzando l'uso dei cluster</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devono essere necessariamente distribuiti, 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numero delle sorgenti che forniscono informazione possono essere enormi,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molti più alti del numero considerato nella tradizionale integrazione dei dati e sistemi di virtualizzazione</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Volume</a:t>
            </a:r>
            <a:endParaRPr lang="it-IT" dirty="0"/>
          </a:p>
        </p:txBody>
      </p:sp>
    </p:spTree>
    <p:extLst>
      <p:ext uri="{BB962C8B-B14F-4D97-AF65-F5344CB8AC3E}">
        <p14:creationId xmlns:p14="http://schemas.microsoft.com/office/powerpoint/2010/main" val="335567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89383"/>
            <a:ext cx="11740193" cy="3885645"/>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Velocity dei Dati, ossia il tasso con cui i dati sono collezionati e resi dispobibili per un'organizzazione, ha seguito un percorso simile a quello del Volume.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Molte delle sorgenti dei dati accedute dalle organizzazioni per il loro business sono estremamente dinamiche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dispositivi mobili incrementano il tasso del flusso entrante di dati: dati "ovunque", collezionati e consumati continuamente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Velocity</a:t>
            </a:r>
            <a:endParaRPr lang="it-IT" dirty="0"/>
          </a:p>
        </p:txBody>
      </p:sp>
    </p:spTree>
    <p:extLst>
      <p:ext uri="{BB962C8B-B14F-4D97-AF65-F5344CB8AC3E}">
        <p14:creationId xmlns:p14="http://schemas.microsoft.com/office/powerpoint/2010/main" val="1773506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Elaborare l'informazione non appena essa è disponibile,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quindi velocizzare il "feedback loop", può fornire vantaggi competitivi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Alcuni esempi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Elaborazione dei Dati Veloce: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Customer Experience/Retail: retail online che sono abili a suggerire prodotti addizionali a un cliente a ogni nuova informazione inserita durante un acquisto on-line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Industria dei Servizi Finanziari: Trading algoritmico usando una tecnologia di elaborazione degli eventi ma anche data integration real time e analisi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Telecomunicazioni: comprendere l'allocazione di risorse di rete basate su traffico e requisiti di applicazione, schemi di uso della rete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Velocity</a:t>
            </a:r>
            <a:endParaRPr lang="it-IT" dirty="0"/>
          </a:p>
        </p:txBody>
      </p:sp>
    </p:spTree>
    <p:extLst>
      <p:ext uri="{BB962C8B-B14F-4D97-AF65-F5344CB8AC3E}">
        <p14:creationId xmlns:p14="http://schemas.microsoft.com/office/powerpoint/2010/main" val="4019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69806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Stream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nuovo paradigma computazionale molto sfidante, dove l'informazione non viene immagazzinata per il batch processing successivo, ma viene consumato al volo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Questo è particolarmente utile quando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 dati sono troppo veloci per immagazzinarli interamente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esempio a causa del fatto che essi hanno bisogno di determinata elaborazione per essere immagazzinati propriamente), come nelle applicazioni scientifiche, o quando l'applicazione richiede una risposta immediata. </a:t>
            </a:r>
            <a:endParaRPr lang="it-IT" sz="2400" b="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Velocity</a:t>
            </a:r>
            <a:endParaRPr lang="it-IT" dirty="0"/>
          </a:p>
        </p:txBody>
      </p:sp>
    </p:spTree>
    <p:extLst>
      <p:ext uri="{BB962C8B-B14F-4D97-AF65-F5344CB8AC3E}">
        <p14:creationId xmlns:p14="http://schemas.microsoft.com/office/powerpoint/2010/main" val="2689788346"/>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Props1.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2.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3.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EF378BC-F4D0-4510-B4EC-07B6EFE18CF8}">
  <ds:schemaRefs>
    <ds:schemaRef ds:uri="http://purl.org/dc/terms/"/>
    <ds:schemaRef ds:uri="679261c3-551f-4e86-913f-177e0e529669"/>
    <ds:schemaRef ds:uri="http://schemas.openxmlformats.org/package/2006/metadata/core-properties"/>
    <ds:schemaRef ds:uri="http://schemas.microsoft.com/office/2006/documentManagement/types"/>
    <ds:schemaRef ds:uri="c58f2efd-82a8-4ecf-b395-8c25e928921d"/>
    <ds:schemaRef ds:uri="http://schemas.microsoft.com/office/infopath/2007/PartnerControls"/>
    <ds:schemaRef ds:uri="http://purl.org/dc/elements/1.1/"/>
    <ds:schemaRef ds:uri="http://schemas.microsoft.com/office/2006/metadata/properties"/>
    <ds:schemaRef ds:uri="459159c4-d20a-4ff3-9b11-fbd127bd52e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14948</TotalTime>
  <Words>874</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13</vt:i4>
      </vt:variant>
    </vt:vector>
  </HeadingPairs>
  <TitlesOfParts>
    <vt:vector size="22" baseType="lpstr">
      <vt:lpstr>Arial</vt:lpstr>
      <vt:lpstr>Arial Narrow</vt:lpstr>
      <vt:lpstr>Calibri</vt:lpstr>
      <vt:lpstr>Courier New</vt:lpstr>
      <vt:lpstr>Gill Sans MT</vt:lpstr>
      <vt:lpstr>Tahoma</vt:lpstr>
      <vt:lpstr>Wingdings</vt:lpstr>
      <vt:lpstr>Wingdings 2</vt:lpstr>
      <vt:lpstr>elenco puntato</vt:lpstr>
      <vt:lpstr>An Introduction to Big Data (traduzione da Lembo)</vt:lpstr>
      <vt:lpstr>Disponibilità di una quantità massiccia di dati </vt:lpstr>
      <vt:lpstr>Sfruttabilità di Dati Massivi</vt:lpstr>
      <vt:lpstr>Le tre V</vt:lpstr>
      <vt:lpstr>Volume</vt:lpstr>
      <vt:lpstr>Volume</vt:lpstr>
      <vt:lpstr>Velocity</vt:lpstr>
      <vt:lpstr>Velocity</vt:lpstr>
      <vt:lpstr>Velocity</vt:lpstr>
      <vt:lpstr>Variety</vt:lpstr>
      <vt:lpstr>Una quarta V: Veracity</vt:lpstr>
      <vt:lpstr>Big Data: V3+Value</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530</cp:revision>
  <dcterms:created xsi:type="dcterms:W3CDTF">2020-06-26T06:32:12Z</dcterms:created>
  <dcterms:modified xsi:type="dcterms:W3CDTF">2022-07-11T22:56:11Z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