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6"/>
  </p:notesMasterIdLst>
  <p:sldIdLst>
    <p:sldId id="256"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8" r:id="rId19"/>
    <p:sldId id="377" r:id="rId20"/>
    <p:sldId id="379" r:id="rId21"/>
    <p:sldId id="380" r:id="rId22"/>
    <p:sldId id="382" r:id="rId23"/>
    <p:sldId id="381" r:id="rId24"/>
    <p:sldId id="343" r:id="rId2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68" d="100"/>
          <a:sy n="68" d="100"/>
        </p:scale>
        <p:origin x="816"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8</a:t>
            </a:fld>
            <a:endParaRPr lang="en-US"/>
          </a:p>
        </p:txBody>
      </p:sp>
    </p:spTree>
    <p:extLst>
      <p:ext uri="{BB962C8B-B14F-4D97-AF65-F5344CB8AC3E}">
        <p14:creationId xmlns:p14="http://schemas.microsoft.com/office/powerpoint/2010/main" val="376949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47224" y="1232694"/>
            <a:ext cx="10503878"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Proof-of-Work (PoW)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intende l’algoritmo di consenso alla base della 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questo algoritmo viene utilizzato per confermare le transazioni e produrre i nuovi blocchi della catena.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incentiva i miner a competere tra loro nell’elaborazione degli scambi, ricevendo in cambio una ricompensa.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All’interno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gli utenti inviano beni digitali l’uno all’altro.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decentralizzato raccoglie ogni singola transazione: tuttavia, per poter essere considerate valide, queste devono essere prima approvate e organizzate in blocchi.</a:t>
            </a:r>
          </a:p>
          <a:p>
            <a:br>
              <a:rPr lang="it-IT" sz="2400"/>
            </a:b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154339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27282D"/>
                </a:solidFill>
                <a:effectLst/>
                <a:latin typeface="Tahoma" panose="020B0604030504040204" pitchFamily="34" charset="0"/>
                <a:ea typeface="Tahoma" panose="020B0604030504040204" pitchFamily="34" charset="0"/>
                <a:cs typeface="Tahoma" panose="020B0604030504040204" pitchFamily="34" charset="0"/>
              </a:rPr>
              <a:t>Tale responsabilità ricade su speciali nodi chiamati </a:t>
            </a:r>
            <a:r>
              <a:rPr lang="it-IT" sz="2400" b="1" i="0">
                <a:solidFill>
                  <a:srgbClr val="27282D"/>
                </a:solidFill>
                <a:effectLst/>
                <a:latin typeface="Tahoma" panose="020B0604030504040204" pitchFamily="34" charset="0"/>
                <a:ea typeface="Tahoma" panose="020B0604030504040204" pitchFamily="34" charset="0"/>
                <a:cs typeface="Tahoma" panose="020B0604030504040204" pitchFamily="34" charset="0"/>
              </a:rPr>
              <a:t>miner</a:t>
            </a:r>
            <a:r>
              <a:rPr lang="it-IT" sz="2400" b="0" i="0">
                <a:solidFill>
                  <a:srgbClr val="27282D"/>
                </a:solidFill>
                <a:effectLst/>
                <a:latin typeface="Tahoma" panose="020B0604030504040204" pitchFamily="34" charset="0"/>
                <a:ea typeface="Tahoma" panose="020B0604030504040204" pitchFamily="34" charset="0"/>
                <a:cs typeface="Tahoma" panose="020B0604030504040204" pitchFamily="34" charset="0"/>
              </a:rPr>
              <a:t>; l’intero processo viene invece definito </a:t>
            </a:r>
            <a:r>
              <a:rPr lang="it-IT" sz="2400" b="1" i="0">
                <a:solidFill>
                  <a:srgbClr val="27282D"/>
                </a:solidFill>
                <a:effectLst/>
                <a:latin typeface="Tahoma" panose="020B0604030504040204" pitchFamily="34" charset="0"/>
                <a:ea typeface="Tahoma" panose="020B0604030504040204" pitchFamily="34" charset="0"/>
                <a:cs typeface="Tahoma" panose="020B0604030504040204" pitchFamily="34" charset="0"/>
              </a:rPr>
              <a:t>mining.</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Alla base di questo sistema troviamo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complessi problemi matematici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la necessità di dimostrare semplicemente la soluzione.</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velocità e l’esattezza di un sistema Blockchain dipendono dalla difficoltà dei problemi. Ma i problemi non dovrebbero essere eccessivamente complessi, poiché in tal caso 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generazione di nuovi blocchi </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richiederebbe troppo tempo, le transazioni non verrebbero elaborate ed il flusso della rete si bloccherebbe. Se il problema non ha un tempo di risoluzione ben definito, generare nuovi blocchi sarebbe praticamente impossibile.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217402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Al contrario, se il problema fosse troppo semplice, la rete diverrebbe estremamente vulnerabile ad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attacchi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esterni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Inoltre la soluzione deve poter essere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controllata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 estrema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da ogni macchina, in quanto non tutti 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nodi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potrebbero essere capaci di appurare che i calcoli siano stati eseguiti correttamente. In tal caso questo nodi dovrebbero far affidamento su altri utenti, violando uno dei principi fondamentali della Blockchain: la trasparenza.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miner</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risolvono il problema, danno vita ad un nuovo blocco e confermano tutte le transazioni al suo interno.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45995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complessità</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del problema dipende dal numero di utenti, dalla potenza di calcolo disponibile e dal carico della rete. La hash di ogni blocco contiene la hash del blocco precedente, incrementando la sicurezza ed impedendo ogni sorta di violazione informatica.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pic>
        <p:nvPicPr>
          <p:cNvPr id="4" name="Immagine 3" descr="Immagine che contiene testo, lavagna&#10;&#10;Descrizione generata automaticamente">
            <a:extLst>
              <a:ext uri="{FF2B5EF4-FFF2-40B4-BE49-F238E27FC236}">
                <a16:creationId xmlns:a16="http://schemas.microsoft.com/office/drawing/2014/main" id="{E7A53C78-E31A-086F-3EB4-670FF8B68E58}"/>
              </a:ext>
            </a:extLst>
          </p:cNvPr>
          <p:cNvPicPr>
            <a:picLocks noChangeAspect="1"/>
          </p:cNvPicPr>
          <p:nvPr/>
        </p:nvPicPr>
        <p:blipFill>
          <a:blip r:embed="rId2"/>
          <a:stretch>
            <a:fillRect/>
          </a:stretch>
        </p:blipFill>
        <p:spPr>
          <a:xfrm>
            <a:off x="2532185" y="3429000"/>
            <a:ext cx="7385538" cy="2852345"/>
          </a:xfrm>
          <a:prstGeom prst="rect">
            <a:avLst/>
          </a:prstGeom>
        </p:spPr>
      </p:pic>
    </p:spTree>
    <p:extLst>
      <p:ext uri="{BB962C8B-B14F-4D97-AF65-F5344CB8AC3E}">
        <p14:creationId xmlns:p14="http://schemas.microsoft.com/office/powerpoint/2010/main" val="301168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8" y="1232694"/>
            <a:ext cx="1126966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Quando un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miner</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riesce a risolvere il problema, il nuovo blocco viene creato e le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transazioni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vengono piazzate al suo interno.</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Proof-of-Work</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sta alla base di parecchie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più popolare applicazione della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è il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Bitcoin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è stata questa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criptovaluta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 gettare le basi per tale tipologia di consenso.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Il problema viene definito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Hashcash</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l’algoritmo cambia la propria difficoltà in maniera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dinamica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 seconda della potenza di calcolo disponibile nella rete. Il tempo di creazione di un blocco è di circa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10 minuti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Anche altre valute basate sul Bitcoin, come il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Litecoin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utilizzano un simile sistema.</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18798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Un altro importante progetto basato sulla PoW è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Ethereum</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poiché nel mondo delle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circa il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75</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dei progetti si basano su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Ethereum</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è possibile affermare che la maggior parte delle applicazioni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sfruttano il modello di consenso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principali vantaggi offerti da un sistema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sono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un’ottima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difesa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contro gli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DoS</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l’impatto marginale delle quote nel mining.</a:t>
            </a:r>
          </a:p>
          <a:p>
            <a:pPr marL="342900" indent="-342900" algn="just">
              <a:buFont typeface="Wingdings" panose="05000000000000000000" pitchFamily="2" charset="2"/>
              <a:buChar char="ü"/>
            </a:pP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Difesa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contro gli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DoS</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La PoW impone parecchi limiti alle azioni che è possibile intraprendere sulla rete, ed un attacco efficiente richiederebbe moltissimo tempo ed una potenza di calcolo incredibile. </a:t>
            </a:r>
          </a:p>
          <a:p>
            <a:pPr marL="342900" indent="-342900" algn="just">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Nonostante quindi gli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DoS</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ad una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siano in teoria possibili, in pratica i risultati sarebbero deludenti ed i costi estremamente elevati.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84941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4068628" cy="4392612"/>
          </a:xfrm>
        </p:spPr>
        <p:txBody>
          <a:bodyPr/>
          <a:lstStyle/>
          <a:p>
            <a:pPr marL="342900" indent="-342900" algn="just">
              <a:buFont typeface="Wingdings" panose="05000000000000000000" pitchFamily="2" charset="2"/>
              <a:buChar char="ü"/>
            </a:pP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Mining:</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Non importa quanto sia alta la percentuale delle quote nel proprio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portafoglio</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in un sistema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l’unica cosa che conta è la potenza di calcolo utilizzata per risolvere i problemi matematici e generare nuovi blocchi. Chi possiede grosse quantità di denaro, quindi, non ha maggiore controllo sulla rete.</a:t>
            </a:r>
          </a:p>
          <a:p>
            <a:pPr marL="342900" indent="-342900" algn="just">
              <a:buFont typeface="Wingdings" panose="05000000000000000000" pitchFamily="2" charset="2"/>
              <a:buChar char="ü"/>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pic>
        <p:nvPicPr>
          <p:cNvPr id="4" name="Immagine 3" descr="Immagine che contiene diagramma, schematico&#10;&#10;Descrizione generata automaticamente">
            <a:extLst>
              <a:ext uri="{FF2B5EF4-FFF2-40B4-BE49-F238E27FC236}">
                <a16:creationId xmlns:a16="http://schemas.microsoft.com/office/drawing/2014/main" id="{549C82BE-FA2E-71B2-1D71-91C29FDE5573}"/>
              </a:ext>
            </a:extLst>
          </p:cNvPr>
          <p:cNvPicPr>
            <a:picLocks noChangeAspect="1"/>
          </p:cNvPicPr>
          <p:nvPr/>
        </p:nvPicPr>
        <p:blipFill>
          <a:blip r:embed="rId2"/>
          <a:stretch>
            <a:fillRect/>
          </a:stretch>
        </p:blipFill>
        <p:spPr>
          <a:xfrm>
            <a:off x="4867422" y="2087281"/>
            <a:ext cx="6289822" cy="3538025"/>
          </a:xfrm>
          <a:prstGeom prst="rect">
            <a:avLst/>
          </a:prstGeom>
        </p:spPr>
      </p:pic>
    </p:spTree>
    <p:extLst>
      <p:ext uri="{BB962C8B-B14F-4D97-AF65-F5344CB8AC3E}">
        <p14:creationId xmlns:p14="http://schemas.microsoft.com/office/powerpoint/2010/main" val="423290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8" y="1232694"/>
            <a:ext cx="7979447" cy="3958284"/>
          </a:xfrm>
        </p:spPr>
        <p:txBody>
          <a:bodyPr/>
          <a:lstStyle/>
          <a:p>
            <a:pPr marL="342900" indent="-342900" algn="just" rtl="0">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principali svantaggi di un sistema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sono invece i costi elevati, la totale inutilità dei calcoli e il rischio di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51</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rtl="0">
              <a:buFont typeface="Wingdings" panose="05000000000000000000" pitchFamily="2" charset="2"/>
              <a:buChar char="ü"/>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rtl="0">
              <a:buFont typeface="Wingdings" panose="05000000000000000000" pitchFamily="2" charset="2"/>
              <a:buChar char="ü"/>
            </a:pP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Costi elevati: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Il processo di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mining</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richiede macchine altamente specializzate, capaci di risolvere in tempi brevi algoritmi estremamente complessi. </a:t>
            </a:r>
          </a:p>
          <a:p>
            <a:pPr marL="342900" indent="-342900" algn="just" rtl="0">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Questi dispositivi non sono solo estremamente costosi, ma consumano anche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enormi quantità di energia elettrica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incrementando ulteriormente i prezzi. Si tratta di una pericolosa minaccia alla decentralizzazione del sistema, in quanto solo una piccola fetta dell’utenza può permettersi questo genere di investimenti. Diamo ad esempio un’occhiata al seguente grafico sul Bitcoin.</a:t>
            </a:r>
          </a:p>
          <a:p>
            <a:br>
              <a:rPr lang="it-IT" sz="2400"/>
            </a:b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pic>
        <p:nvPicPr>
          <p:cNvPr id="5" name="Immagine 4">
            <a:extLst>
              <a:ext uri="{FF2B5EF4-FFF2-40B4-BE49-F238E27FC236}">
                <a16:creationId xmlns:a16="http://schemas.microsoft.com/office/drawing/2014/main" id="{6C1D9908-5774-356A-4450-3F270B15B2F0}"/>
              </a:ext>
            </a:extLst>
          </p:cNvPr>
          <p:cNvPicPr>
            <a:picLocks noChangeAspect="1"/>
          </p:cNvPicPr>
          <p:nvPr/>
        </p:nvPicPr>
        <p:blipFill>
          <a:blip r:embed="rId2"/>
          <a:stretch>
            <a:fillRect/>
          </a:stretch>
        </p:blipFill>
        <p:spPr>
          <a:xfrm>
            <a:off x="8734522" y="2459722"/>
            <a:ext cx="3273572" cy="2140413"/>
          </a:xfrm>
          <a:prstGeom prst="rect">
            <a:avLst/>
          </a:prstGeom>
        </p:spPr>
      </p:pic>
    </p:spTree>
    <p:extLst>
      <p:ext uri="{BB962C8B-B14F-4D97-AF65-F5344CB8AC3E}">
        <p14:creationId xmlns:p14="http://schemas.microsoft.com/office/powerpoint/2010/main" val="257617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8" y="1232694"/>
            <a:ext cx="10961798" cy="3958284"/>
          </a:xfrm>
        </p:spPr>
        <p:txBody>
          <a:bodyPr/>
          <a:lstStyle/>
          <a:p>
            <a:pPr marL="342900" indent="-342900" algn="just" rtl="0">
              <a:buFont typeface="Wingdings" panose="05000000000000000000" pitchFamily="2" charset="2"/>
              <a:buChar char="ü"/>
            </a:pPr>
            <a:r>
              <a:rPr lang="it-IT" sz="2400" b="1">
                <a:solidFill>
                  <a:srgbClr val="27282D"/>
                </a:solidFill>
                <a:effectLst/>
                <a:latin typeface="Open Sans" panose="020B0606030504020204" pitchFamily="34" charset="0"/>
              </a:rPr>
              <a:t>Inutilità dei calcoli:</a:t>
            </a:r>
            <a:r>
              <a:rPr lang="it-IT" sz="2400" b="0" i="0">
                <a:solidFill>
                  <a:srgbClr val="27282D"/>
                </a:solidFill>
                <a:effectLst/>
                <a:latin typeface="Open Sans" panose="020B0606030504020204" pitchFamily="34" charset="0"/>
              </a:rPr>
              <a:t> I </a:t>
            </a:r>
            <a:r>
              <a:rPr lang="it-IT" sz="2400" b="1" i="0">
                <a:solidFill>
                  <a:srgbClr val="27282D"/>
                </a:solidFill>
                <a:effectLst/>
                <a:latin typeface="Open Sans" panose="020B0606030504020204" pitchFamily="34" charset="0"/>
              </a:rPr>
              <a:t>miner</a:t>
            </a:r>
            <a:r>
              <a:rPr lang="it-IT" sz="2400" b="0" i="0">
                <a:solidFill>
                  <a:srgbClr val="27282D"/>
                </a:solidFill>
                <a:effectLst/>
                <a:latin typeface="Open Sans" panose="020B0606030504020204" pitchFamily="34" charset="0"/>
              </a:rPr>
              <a:t> consumano moltissimo tempo ed energie per generare nuovi blocchi, </a:t>
            </a:r>
            <a:r>
              <a:rPr lang="it-IT" sz="2400" b="1" i="0">
                <a:solidFill>
                  <a:srgbClr val="27282D"/>
                </a:solidFill>
                <a:effectLst/>
                <a:latin typeface="Open Sans" panose="020B0606030504020204" pitchFamily="34" charset="0"/>
              </a:rPr>
              <a:t>eseguendo</a:t>
            </a:r>
            <a:r>
              <a:rPr lang="it-IT" sz="2400" b="0" i="0">
                <a:solidFill>
                  <a:srgbClr val="27282D"/>
                </a:solidFill>
                <a:effectLst/>
                <a:latin typeface="Open Sans" panose="020B0606030504020204" pitchFamily="34" charset="0"/>
              </a:rPr>
              <a:t> </a:t>
            </a:r>
            <a:r>
              <a:rPr lang="it-IT" sz="2400" b="1" i="0">
                <a:solidFill>
                  <a:srgbClr val="27282D"/>
                </a:solidFill>
                <a:effectLst/>
                <a:latin typeface="Open Sans" panose="020B0606030504020204" pitchFamily="34" charset="0"/>
              </a:rPr>
              <a:t>calcoli</a:t>
            </a:r>
            <a:r>
              <a:rPr lang="it-IT" sz="2400" b="0" i="0">
                <a:solidFill>
                  <a:srgbClr val="27282D"/>
                </a:solidFill>
                <a:effectLst/>
                <a:latin typeface="Open Sans" panose="020B0606030504020204" pitchFamily="34" charset="0"/>
              </a:rPr>
              <a:t> fine a se stessi, non applicabili a nessun altro settore. I problemi garantiscono quindi la sicurezza della rete, ma non possono essere utilizzati in campo economico o scientifico.</a:t>
            </a:r>
          </a:p>
          <a:p>
            <a:pPr marL="342900" indent="-342900" algn="just" rtl="0">
              <a:buFont typeface="Wingdings" panose="05000000000000000000" pitchFamily="2" charset="2"/>
              <a:buChar char="ü"/>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47768"/>
            <a:ext cx="11269662" cy="769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Attacchi 51%</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034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8" y="1232694"/>
            <a:ext cx="7979447" cy="3958284"/>
          </a:xfrm>
        </p:spPr>
        <p:txBody>
          <a:bodyPr/>
          <a:lstStyle/>
          <a:p>
            <a:pPr marL="342900" indent="-342900" algn="just" rtl="0">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principali svantaggi di un sistema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sono invece i costi elevati, la totale inutilità dei calcoli e il rischio di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51</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rtl="0">
              <a:buFont typeface="Wingdings" panose="05000000000000000000" pitchFamily="2" charset="2"/>
              <a:buChar char="ü"/>
            </a:pP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Costi elevati: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Il processo di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mining</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richiede macchine altamente specializzate, capaci di risolvere in tempi brevi algoritmi estremamente complessi. </a:t>
            </a:r>
          </a:p>
          <a:p>
            <a:pPr marL="342900" indent="-342900" algn="just" rtl="0">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Questi dispositivi non sono solo estremamente costosi, ma consumano anche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enormi quantità di energia elettrica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incrementando ulteriormente i prezzi. Si tratta di una pericolosa minaccia alla decentralizzazione del sistema, in quanto solo una piccola fetta dell’utenza può permettersi questo genere di investimenti. Diamo ad esempio un’occhiata al seguente grafico sul Bitcoin.</a:t>
            </a:r>
          </a:p>
          <a:p>
            <a:br>
              <a:rPr lang="it-IT" sz="2400"/>
            </a:b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ü"/>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pic>
        <p:nvPicPr>
          <p:cNvPr id="5" name="Immagine 4">
            <a:extLst>
              <a:ext uri="{FF2B5EF4-FFF2-40B4-BE49-F238E27FC236}">
                <a16:creationId xmlns:a16="http://schemas.microsoft.com/office/drawing/2014/main" id="{6C1D9908-5774-356A-4450-3F270B15B2F0}"/>
              </a:ext>
            </a:extLst>
          </p:cNvPr>
          <p:cNvPicPr>
            <a:picLocks noChangeAspect="1"/>
          </p:cNvPicPr>
          <p:nvPr/>
        </p:nvPicPr>
        <p:blipFill>
          <a:blip r:embed="rId2"/>
          <a:stretch>
            <a:fillRect/>
          </a:stretch>
        </p:blipFill>
        <p:spPr>
          <a:xfrm>
            <a:off x="8734522" y="2459722"/>
            <a:ext cx="3273572" cy="2140413"/>
          </a:xfrm>
          <a:prstGeom prst="rect">
            <a:avLst/>
          </a:prstGeom>
        </p:spPr>
      </p:pic>
    </p:spTree>
    <p:extLst>
      <p:ext uri="{BB962C8B-B14F-4D97-AF65-F5344CB8AC3E}">
        <p14:creationId xmlns:p14="http://schemas.microsoft.com/office/powerpoint/2010/main" val="178497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algoritmo di consenso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meccanismo che permette a utenti o dispositivi di coordinarsi in un contesto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Deve garantire che tutti gli agenti nel sistema possano concordare su una singola fonte di verità, anche se alcuni agenti falliscono.</a:t>
            </a:r>
          </a:p>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14151A"/>
                </a:solidFill>
                <a:effectLst/>
                <a:latin typeface="Binance Plex"/>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altre parole, il sistema deve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fault-tolerant.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4" name="Immagine 3">
            <a:extLst>
              <a:ext uri="{FF2B5EF4-FFF2-40B4-BE49-F238E27FC236}">
                <a16:creationId xmlns:a16="http://schemas.microsoft.com/office/drawing/2014/main" id="{88044EE1-6CBC-68C2-0B90-5EA0E937EAF9}"/>
              </a:ext>
            </a:extLst>
          </p:cNvPr>
          <p:cNvPicPr>
            <a:picLocks noChangeAspect="1"/>
          </p:cNvPicPr>
          <p:nvPr/>
        </p:nvPicPr>
        <p:blipFill>
          <a:blip r:embed="rId2"/>
          <a:stretch>
            <a:fillRect/>
          </a:stretch>
        </p:blipFill>
        <p:spPr>
          <a:xfrm>
            <a:off x="8152649" y="2572822"/>
            <a:ext cx="3585326" cy="2801036"/>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4" name="CasellaDiTesto 3">
            <a:extLst>
              <a:ext uri="{FF2B5EF4-FFF2-40B4-BE49-F238E27FC236}">
                <a16:creationId xmlns:a16="http://schemas.microsoft.com/office/drawing/2014/main" id="{9322B210-1466-C4E8-AD81-696A0B3E32CF}"/>
              </a:ext>
            </a:extLst>
          </p:cNvPr>
          <p:cNvSpPr txBox="1"/>
          <p:nvPr/>
        </p:nvSpPr>
        <p:spPr>
          <a:xfrm>
            <a:off x="825119" y="1555595"/>
            <a:ext cx="6098344" cy="646331"/>
          </a:xfrm>
          <a:prstGeom prst="rect">
            <a:avLst/>
          </a:prstGeom>
          <a:noFill/>
        </p:spPr>
        <p:txBody>
          <a:bodyPr wrap="square">
            <a:spAutoFit/>
          </a:bodyPr>
          <a:lstStyle/>
          <a:p>
            <a:r>
              <a:rPr lang="it-IT"/>
              <a:t>https://academy.binance.com/it/articles/what-is-a-blockchain-consensus-algorithm</a:t>
            </a:r>
          </a:p>
        </p:txBody>
      </p:sp>
      <p:sp>
        <p:nvSpPr>
          <p:cNvPr id="6" name="CasellaDiTesto 5">
            <a:extLst>
              <a:ext uri="{FF2B5EF4-FFF2-40B4-BE49-F238E27FC236}">
                <a16:creationId xmlns:a16="http://schemas.microsoft.com/office/drawing/2014/main" id="{A7F42863-47C7-4217-8290-1943E1F79E31}"/>
              </a:ext>
            </a:extLst>
          </p:cNvPr>
          <p:cNvSpPr txBox="1"/>
          <p:nvPr/>
        </p:nvSpPr>
        <p:spPr>
          <a:xfrm>
            <a:off x="825119" y="2392876"/>
            <a:ext cx="6098344" cy="369332"/>
          </a:xfrm>
          <a:prstGeom prst="rect">
            <a:avLst/>
          </a:prstGeom>
          <a:noFill/>
        </p:spPr>
        <p:txBody>
          <a:bodyPr wrap="square">
            <a:spAutoFit/>
          </a:bodyPr>
          <a:lstStyle/>
          <a:p>
            <a:r>
              <a:rPr lang="it-IT"/>
              <a:t>https://it.cointelegraph.com/explained/proof-of-work-explained</a:t>
            </a:r>
          </a:p>
        </p:txBody>
      </p:sp>
      <p:sp>
        <p:nvSpPr>
          <p:cNvPr id="8" name="CasellaDiTesto 7">
            <a:extLst>
              <a:ext uri="{FF2B5EF4-FFF2-40B4-BE49-F238E27FC236}">
                <a16:creationId xmlns:a16="http://schemas.microsoft.com/office/drawing/2014/main" id="{F99F6E9B-2AE7-841C-46D3-2DB7E93B1705}"/>
              </a:ext>
            </a:extLst>
          </p:cNvPr>
          <p:cNvSpPr txBox="1"/>
          <p:nvPr/>
        </p:nvSpPr>
        <p:spPr>
          <a:xfrm>
            <a:off x="825119" y="3059668"/>
            <a:ext cx="6098344" cy="369332"/>
          </a:xfrm>
          <a:prstGeom prst="rect">
            <a:avLst/>
          </a:prstGeom>
          <a:noFill/>
        </p:spPr>
        <p:txBody>
          <a:bodyPr wrap="square">
            <a:spAutoFit/>
          </a:bodyPr>
          <a:lstStyle/>
          <a:p>
            <a:r>
              <a:rPr lang="it-IT"/>
              <a:t>https://www.edureka.co/blog/blockchain-mining/</a:t>
            </a:r>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configurazione centralizzata, una singola entità ha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potere sul sistema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gran parte dei casi, possono apportare modifiche come vogliono – non esiste un complesso sistema di governance per raggiungere il consenso tra diversi amministratori.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configurazione decentralizzata, invece, è tutta un'altra storia. Supponiamo di avere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come facciamo a raggiungere un accordo su quali voci debbano essere aggiunte?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5" name="Immagine 4" descr="Immagine che contiene testo&#10;&#10;Descrizione generata automaticamente">
            <a:extLst>
              <a:ext uri="{FF2B5EF4-FFF2-40B4-BE49-F238E27FC236}">
                <a16:creationId xmlns:a16="http://schemas.microsoft.com/office/drawing/2014/main" id="{78FB4ACE-942E-986C-A09C-E00B26A9DADC}"/>
              </a:ext>
            </a:extLst>
          </p:cNvPr>
          <p:cNvPicPr>
            <a:picLocks noChangeAspect="1"/>
          </p:cNvPicPr>
          <p:nvPr/>
        </p:nvPicPr>
        <p:blipFill>
          <a:blip r:embed="rId2"/>
          <a:stretch>
            <a:fillRect/>
          </a:stretch>
        </p:blipFill>
        <p:spPr>
          <a:xfrm>
            <a:off x="8375333" y="3092474"/>
            <a:ext cx="3129769" cy="1950595"/>
          </a:xfrm>
          <a:prstGeom prst="rect">
            <a:avLst/>
          </a:prstGeom>
        </p:spPr>
      </p:pic>
    </p:spTree>
    <p:extLst>
      <p:ext uri="{BB962C8B-B14F-4D97-AF65-F5344CB8AC3E}">
        <p14:creationId xmlns:p14="http://schemas.microsoft.com/office/powerpoint/2010/main" val="182334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questa sfida in un ambiente in cui sconosciuti non si fidano gli uni degli altri è stato forse lo sviluppo più cruciale per aprire la strada alle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Vediamo come gli algoritmi di consenso sono vitali per il funzionamento delle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dei registri distribuiti.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4" name="Immagine 3" descr="Immagine che contiene testo, lavagna, nero&#10;&#10;Descrizione generata automaticamente">
            <a:extLst>
              <a:ext uri="{FF2B5EF4-FFF2-40B4-BE49-F238E27FC236}">
                <a16:creationId xmlns:a16="http://schemas.microsoft.com/office/drawing/2014/main" id="{27E09A2C-1221-9783-FB77-554318304400}"/>
              </a:ext>
            </a:extLst>
          </p:cNvPr>
          <p:cNvPicPr>
            <a:picLocks noChangeAspect="1"/>
          </p:cNvPicPr>
          <p:nvPr/>
        </p:nvPicPr>
        <p:blipFill>
          <a:blip r:embed="rId2"/>
          <a:stretch>
            <a:fillRect/>
          </a:stretch>
        </p:blipFill>
        <p:spPr>
          <a:xfrm>
            <a:off x="8345438" y="2824748"/>
            <a:ext cx="3450111" cy="2295892"/>
          </a:xfrm>
          <a:prstGeom prst="rect">
            <a:avLst/>
          </a:prstGeom>
        </p:spPr>
      </p:pic>
    </p:spTree>
    <p:extLst>
      <p:ext uri="{BB962C8B-B14F-4D97-AF65-F5344CB8AC3E}">
        <p14:creationId xmlns:p14="http://schemas.microsoft.com/office/powerpoint/2010/main" val="245028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662"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saldi degli utenti vengono registrati in un database –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fondamentale che tutti (o, più precisamente, tutti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mantengano una copia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identica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Altrimenti, finiremmo presto con informazioni contrastanti, compromettendo totalmente lo scopo del network di criptovaluta.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crittografia a chiave pubblica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garantisce che gli utenti non possono spendere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monete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altri, ma deve comunque esserci una singola fonte di verità su cui i partecipanti al network si basano, per riuscire a determinare se i fondi sono già stati spesi.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e criptovalute</a:t>
            </a:r>
            <a:endParaRPr lang="it-IT" dirty="0"/>
          </a:p>
        </p:txBody>
      </p:sp>
    </p:spTree>
    <p:extLst>
      <p:ext uri="{BB962C8B-B14F-4D97-AF65-F5344CB8AC3E}">
        <p14:creationId xmlns:p14="http://schemas.microsoft.com/office/powerpoint/2010/main" val="290498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756073" y="1630149"/>
            <a:ext cx="7853953"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prima cosa, chiediamo agli utenti che vogliono aggiungere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blocchi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(chiamiamoli validatori) di fornire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una qualche sorta di valore che il validatore deve mettere in gioco, con l'obiettivo di dissuaderlo dall'agire in modo disonesto. Se imbroglia, perderà la sua posta in gioco.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 di questa stake includono potenza computazionale, criptovaluta o persino reputazione. </a:t>
            </a:r>
          </a:p>
          <a:p>
            <a:pPr algn="just">
              <a:lnSpc>
                <a:spcPct val="115000"/>
              </a:lnSpc>
              <a:spcBef>
                <a:spcPts val="2400"/>
              </a:spcBef>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Funzionamento degli Algoritmi di consenso</a:t>
            </a:r>
            <a:endParaRPr lang="it-IT" dirty="0"/>
          </a:p>
        </p:txBody>
      </p:sp>
      <p:pic>
        <p:nvPicPr>
          <p:cNvPr id="4" name="Immagine 3" descr="Immagine che contiene elettronica, circuito&#10;&#10;Descrizione generata automaticamente">
            <a:extLst>
              <a:ext uri="{FF2B5EF4-FFF2-40B4-BE49-F238E27FC236}">
                <a16:creationId xmlns:a16="http://schemas.microsoft.com/office/drawing/2014/main" id="{4BBD8D35-3FCF-1FCB-8BC0-F8FE569ACD3E}"/>
              </a:ext>
            </a:extLst>
          </p:cNvPr>
          <p:cNvPicPr>
            <a:picLocks noChangeAspect="1"/>
          </p:cNvPicPr>
          <p:nvPr/>
        </p:nvPicPr>
        <p:blipFill>
          <a:blip r:embed="rId2"/>
          <a:stretch>
            <a:fillRect/>
          </a:stretch>
        </p:blipFill>
        <p:spPr>
          <a:xfrm>
            <a:off x="825119" y="2954918"/>
            <a:ext cx="2619375" cy="1743075"/>
          </a:xfrm>
          <a:prstGeom prst="rect">
            <a:avLst/>
          </a:prstGeom>
        </p:spPr>
      </p:pic>
    </p:spTree>
    <p:extLst>
      <p:ext uri="{BB962C8B-B14F-4D97-AF65-F5344CB8AC3E}">
        <p14:creationId xmlns:p14="http://schemas.microsoft.com/office/powerpoint/2010/main" val="35940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90843" y="1406166"/>
            <a:ext cx="11005115"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Perché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validatori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dovrebbero rischiare le proprie risorse? Beh, c'è anche una ricompensa in palio. Questa consiste solitamente nella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protocollo ed è composta dalle commissioni pagate da altri utenti, unità di criptovaluta appena generate o entrambi.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Funzionamento degli Algoritmi di consenso</a:t>
            </a:r>
            <a:endParaRPr lang="it-IT" dirty="0"/>
          </a:p>
        </p:txBody>
      </p:sp>
      <p:pic>
        <p:nvPicPr>
          <p:cNvPr id="5" name="Immagine 4" descr="Immagine che contiene testo, orologio&#10;&#10;Descrizione generata automaticamente">
            <a:extLst>
              <a:ext uri="{FF2B5EF4-FFF2-40B4-BE49-F238E27FC236}">
                <a16:creationId xmlns:a16="http://schemas.microsoft.com/office/drawing/2014/main" id="{494E9DE6-B00C-99E2-6B6C-68303632649F}"/>
              </a:ext>
            </a:extLst>
          </p:cNvPr>
          <p:cNvPicPr>
            <a:picLocks noChangeAspect="1"/>
          </p:cNvPicPr>
          <p:nvPr/>
        </p:nvPicPr>
        <p:blipFill>
          <a:blip r:embed="rId2"/>
          <a:stretch>
            <a:fillRect/>
          </a:stretch>
        </p:blipFill>
        <p:spPr>
          <a:xfrm>
            <a:off x="7147242" y="3724454"/>
            <a:ext cx="4219639" cy="2373547"/>
          </a:xfrm>
          <a:prstGeom prst="rect">
            <a:avLst/>
          </a:prstGeom>
        </p:spPr>
      </p:pic>
      <p:sp>
        <p:nvSpPr>
          <p:cNvPr id="9" name="CasellaDiTesto 8">
            <a:extLst>
              <a:ext uri="{FF2B5EF4-FFF2-40B4-BE49-F238E27FC236}">
                <a16:creationId xmlns:a16="http://schemas.microsoft.com/office/drawing/2014/main" id="{F5DF5435-BE14-7EB4-A07E-139D3CA23AB3}"/>
              </a:ext>
            </a:extLst>
          </p:cNvPr>
          <p:cNvSpPr txBox="1"/>
          <p:nvPr/>
        </p:nvSpPr>
        <p:spPr>
          <a:xfrm>
            <a:off x="877221" y="3429000"/>
            <a:ext cx="5983644" cy="3046988"/>
          </a:xfrm>
          <a:prstGeom prst="rect">
            <a:avLst/>
          </a:prstGeom>
          <a:noFill/>
        </p:spPr>
        <p:txBody>
          <a:bodyPr wrap="square">
            <a:spAutoFit/>
          </a:bodyPr>
          <a:lstStyle/>
          <a:p>
            <a:r>
              <a:rPr lang="it-IT" sz="2400">
                <a:latin typeface="Tahoma" panose="020B0604030504040204" pitchFamily="34" charset="0"/>
                <a:ea typeface="Tahoma" panose="020B0604030504040204" pitchFamily="34" charset="0"/>
                <a:cs typeface="Tahoma" panose="020B0604030504040204" pitchFamily="34" charset="0"/>
              </a:rPr>
              <a:t>L'ultimo elemento di cui abbiamo bisogno è la </a:t>
            </a:r>
            <a:r>
              <a:rPr lang="it-IT" sz="2400" b="1">
                <a:latin typeface="Tahoma" panose="020B0604030504040204" pitchFamily="34" charset="0"/>
                <a:ea typeface="Tahoma" panose="020B0604030504040204" pitchFamily="34" charset="0"/>
                <a:cs typeface="Tahoma" panose="020B0604030504040204" pitchFamily="34" charset="0"/>
              </a:rPr>
              <a:t>trasparenza</a:t>
            </a:r>
            <a:r>
              <a:rPr lang="it-IT" sz="2400">
                <a:latin typeface="Tahoma" panose="020B0604030504040204" pitchFamily="34" charset="0"/>
                <a:ea typeface="Tahoma" panose="020B0604030504040204" pitchFamily="34" charset="0"/>
                <a:cs typeface="Tahoma" panose="020B0604030504040204" pitchFamily="34" charset="0"/>
              </a:rPr>
              <a:t>. Dobbiamo essere in grado di scoprire quando qualcuno sta imbrogliando. Idealmente, dovrebbe essere costoso produrre </a:t>
            </a:r>
            <a:r>
              <a:rPr lang="it-IT" sz="2400" b="1">
                <a:latin typeface="Tahoma" panose="020B0604030504040204" pitchFamily="34" charset="0"/>
                <a:ea typeface="Tahoma" panose="020B0604030504040204" pitchFamily="34" charset="0"/>
                <a:cs typeface="Tahoma" panose="020B0604030504040204" pitchFamily="34" charset="0"/>
              </a:rPr>
              <a:t>blocchi </a:t>
            </a:r>
            <a:r>
              <a:rPr lang="it-IT" sz="2400">
                <a:latin typeface="Tahoma" panose="020B0604030504040204" pitchFamily="34" charset="0"/>
                <a:ea typeface="Tahoma" panose="020B0604030504040204" pitchFamily="34" charset="0"/>
                <a:cs typeface="Tahoma" panose="020B0604030504040204" pitchFamily="34" charset="0"/>
              </a:rPr>
              <a:t>ma economico per chiunque verificarli. Ciò garantisce che i </a:t>
            </a:r>
            <a:r>
              <a:rPr lang="it-IT" sz="2400" b="1">
                <a:latin typeface="Tahoma" panose="020B0604030504040204" pitchFamily="34" charset="0"/>
                <a:ea typeface="Tahoma" panose="020B0604030504040204" pitchFamily="34" charset="0"/>
                <a:cs typeface="Tahoma" panose="020B0604030504040204" pitchFamily="34" charset="0"/>
              </a:rPr>
              <a:t>validatori</a:t>
            </a:r>
            <a:r>
              <a:rPr lang="it-IT" sz="2400">
                <a:latin typeface="Tahoma" panose="020B0604030504040204" pitchFamily="34" charset="0"/>
                <a:ea typeface="Tahoma" panose="020B0604030504040204" pitchFamily="34" charset="0"/>
                <a:cs typeface="Tahoma" panose="020B0604030504040204" pitchFamily="34" charset="0"/>
              </a:rPr>
              <a:t> sono tenuti sotto controllo dagli utenti regolari.</a:t>
            </a:r>
          </a:p>
        </p:txBody>
      </p:sp>
    </p:spTree>
    <p:extLst>
      <p:ext uri="{BB962C8B-B14F-4D97-AF65-F5344CB8AC3E}">
        <p14:creationId xmlns:p14="http://schemas.microsoft.com/office/powerpoint/2010/main" val="62062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62819" y="1406166"/>
            <a:ext cx="5523914"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 of Work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padrino degli algoritmi di consenso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stato implementato per la prima volta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 il concetto è in circolazione da ben prima. Nella Proof of Work,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validatori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(denominati miner) elaborano tramite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hash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che vogliono aggiungere fino a quando non producono una soluzione specifica.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Tipi di Algoritmi di consenso</a:t>
            </a:r>
            <a:endParaRPr lang="it-IT" dirty="0"/>
          </a:p>
        </p:txBody>
      </p:sp>
      <p:pic>
        <p:nvPicPr>
          <p:cNvPr id="4" name="Immagine 3" descr="Immagine che contiene testo, contenitore, cestino&#10;&#10;Descrizione generata automaticamente">
            <a:extLst>
              <a:ext uri="{FF2B5EF4-FFF2-40B4-BE49-F238E27FC236}">
                <a16:creationId xmlns:a16="http://schemas.microsoft.com/office/drawing/2014/main" id="{43CFC3F0-8C7E-FF01-C291-EA4F72DAEC1B}"/>
              </a:ext>
            </a:extLst>
          </p:cNvPr>
          <p:cNvPicPr>
            <a:picLocks noChangeAspect="1"/>
          </p:cNvPicPr>
          <p:nvPr/>
        </p:nvPicPr>
        <p:blipFill>
          <a:blip r:embed="rId3"/>
          <a:stretch>
            <a:fillRect/>
          </a:stretch>
        </p:blipFill>
        <p:spPr>
          <a:xfrm>
            <a:off x="6787982" y="2127855"/>
            <a:ext cx="4942849" cy="2949233"/>
          </a:xfrm>
          <a:prstGeom prst="rect">
            <a:avLst/>
          </a:prstGeom>
        </p:spPr>
      </p:pic>
    </p:spTree>
    <p:extLst>
      <p:ext uri="{BB962C8B-B14F-4D97-AF65-F5344CB8AC3E}">
        <p14:creationId xmlns:p14="http://schemas.microsoft.com/office/powerpoint/2010/main" val="338222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62818" y="1406166"/>
            <a:ext cx="5017477"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hash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stringa apparentemente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casuale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lettere e numeri generata dall'elaborazione di dati attraverso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funzione di hash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Tuttavia, elaborando gli stessi dati nella stessa funzione, si otterrà lo stesso output. Cambiando anche un solo dettaglio, però, porterà a una hash completamente differente.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Tipi di Algoritmi di consenso</a:t>
            </a:r>
            <a:endParaRPr lang="it-IT" dirty="0"/>
          </a:p>
        </p:txBody>
      </p:sp>
      <p:pic>
        <p:nvPicPr>
          <p:cNvPr id="4" name="Immagine 3" descr="Immagine che contiene diagramma&#10;&#10;Descrizione generata automaticamente">
            <a:extLst>
              <a:ext uri="{FF2B5EF4-FFF2-40B4-BE49-F238E27FC236}">
                <a16:creationId xmlns:a16="http://schemas.microsoft.com/office/drawing/2014/main" id="{FC005BA0-6AD9-EA7F-86E8-3F5EE91FAB94}"/>
              </a:ext>
            </a:extLst>
          </p:cNvPr>
          <p:cNvPicPr>
            <a:picLocks noChangeAspect="1"/>
          </p:cNvPicPr>
          <p:nvPr/>
        </p:nvPicPr>
        <p:blipFill>
          <a:blip r:embed="rId2"/>
          <a:stretch>
            <a:fillRect/>
          </a:stretch>
        </p:blipFill>
        <p:spPr>
          <a:xfrm>
            <a:off x="6713354" y="2435688"/>
            <a:ext cx="5017477" cy="2628681"/>
          </a:xfrm>
          <a:prstGeom prst="rect">
            <a:avLst/>
          </a:prstGeom>
        </p:spPr>
      </p:pic>
    </p:spTree>
    <p:extLst>
      <p:ext uri="{BB962C8B-B14F-4D97-AF65-F5344CB8AC3E}">
        <p14:creationId xmlns:p14="http://schemas.microsoft.com/office/powerpoint/2010/main" val="256398826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459159c4-d20a-4ff3-9b11-fbd127bd52e5"/>
    <ds:schemaRef ds:uri="c58f2efd-82a8-4ecf-b395-8c25e928921d"/>
    <ds:schemaRef ds:uri="http://purl.org/dc/elements/1.1/"/>
    <ds:schemaRef ds:uri="http://schemas.microsoft.com/office/infopath/2007/PartnerControls"/>
    <ds:schemaRef ds:uri="679261c3-551f-4e86-913f-177e0e529669"/>
    <ds:schemaRef ds:uri="http://www.w3.org/XML/1998/namespace"/>
    <ds:schemaRef ds:uri="http://purl.org/dc/dcmitype/"/>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D9296C4F-9DE9-4B43-AA80-1FC85656CFF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18862</TotalTime>
  <Words>1598</Words>
  <Application>Microsoft Office PowerPoint</Application>
  <PresentationFormat>Widescreen</PresentationFormat>
  <Paragraphs>92</Paragraphs>
  <Slides>20</Slides>
  <Notes>1</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20</vt:i4>
      </vt:variant>
    </vt:vector>
  </HeadingPairs>
  <TitlesOfParts>
    <vt:vector size="31" baseType="lpstr">
      <vt:lpstr>Arial</vt:lpstr>
      <vt:lpstr>Arial Narrow</vt:lpstr>
      <vt:lpstr>Binance Plex</vt:lpstr>
      <vt:lpstr>Calibri</vt:lpstr>
      <vt:lpstr>Courier New</vt:lpstr>
      <vt:lpstr>Gill Sans MT</vt:lpstr>
      <vt:lpstr>Open Sans</vt:lpstr>
      <vt:lpstr>Tahoma</vt:lpstr>
      <vt:lpstr>Wingdings</vt:lpstr>
      <vt:lpstr>Wingdings 2</vt:lpstr>
      <vt:lpstr>elenco puntato</vt:lpstr>
      <vt:lpstr>Algoritmi di consenso distribuito</vt:lpstr>
      <vt:lpstr>Algoritmi di consenso distribuito </vt:lpstr>
      <vt:lpstr>Algoritmi di consenso distribuito </vt:lpstr>
      <vt:lpstr>Algoritmi di consenso distribuito </vt:lpstr>
      <vt:lpstr>Algoritmi di consenso e criptovalute</vt:lpstr>
      <vt:lpstr>Funzionamento degli Algoritmi di consenso</vt:lpstr>
      <vt:lpstr>Funzionamento degli Algoritmi di consenso</vt:lpstr>
      <vt:lpstr>Tipi di Algoritmi di consenso</vt:lpstr>
      <vt:lpstr>Tipi di Algoritmi di consenso</vt:lpstr>
      <vt:lpstr>Algoritmo Proof-of-Work (PoW)</vt:lpstr>
      <vt:lpstr>Algoritmo Proof-of-Work (PoW)</vt:lpstr>
      <vt:lpstr>Algoritmo Proof-of-Work (PoW)</vt:lpstr>
      <vt:lpstr>Algoritmo Proof-of-Work (PoW)</vt:lpstr>
      <vt:lpstr>Algoritmo Proof-of-Work (PoW)</vt:lpstr>
      <vt:lpstr>Algoritmo Proof-of-Work (PoW)</vt:lpstr>
      <vt:lpstr>Algoritmo Proof-of-Work (PoW)</vt:lpstr>
      <vt:lpstr>Algoritmo Proof-of-Work (PoW)</vt:lpstr>
      <vt:lpstr>Attacchi 51% </vt:lpstr>
      <vt:lpstr>Algoritmo Proof-of-Work (PoW)</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544</cp:revision>
  <dcterms:created xsi:type="dcterms:W3CDTF">2020-06-26T06:32:12Z</dcterms:created>
  <dcterms:modified xsi:type="dcterms:W3CDTF">2023-03-23T23:51:54Z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