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55"/>
  </p:notesMasterIdLst>
  <p:sldIdLst>
    <p:sldId id="256" r:id="rId6"/>
    <p:sldId id="319" r:id="rId7"/>
    <p:sldId id="340" r:id="rId8"/>
    <p:sldId id="341" r:id="rId9"/>
    <p:sldId id="342" r:id="rId10"/>
    <p:sldId id="344" r:id="rId11"/>
    <p:sldId id="345" r:id="rId12"/>
    <p:sldId id="346" r:id="rId13"/>
    <p:sldId id="347" r:id="rId14"/>
    <p:sldId id="348" r:id="rId15"/>
    <p:sldId id="349" r:id="rId16"/>
    <p:sldId id="351" r:id="rId17"/>
    <p:sldId id="352" r:id="rId18"/>
    <p:sldId id="353" r:id="rId19"/>
    <p:sldId id="355" r:id="rId20"/>
    <p:sldId id="356" r:id="rId21"/>
    <p:sldId id="336" r:id="rId22"/>
    <p:sldId id="359" r:id="rId23"/>
    <p:sldId id="338" r:id="rId24"/>
    <p:sldId id="337" r:id="rId25"/>
    <p:sldId id="360" r:id="rId26"/>
    <p:sldId id="363" r:id="rId27"/>
    <p:sldId id="364" r:id="rId28"/>
    <p:sldId id="365" r:id="rId29"/>
    <p:sldId id="366" r:id="rId30"/>
    <p:sldId id="367" r:id="rId31"/>
    <p:sldId id="376" r:id="rId32"/>
    <p:sldId id="377" r:id="rId33"/>
    <p:sldId id="361" r:id="rId34"/>
    <p:sldId id="378" r:id="rId35"/>
    <p:sldId id="379" r:id="rId36"/>
    <p:sldId id="380" r:id="rId37"/>
    <p:sldId id="381" r:id="rId38"/>
    <p:sldId id="382" r:id="rId39"/>
    <p:sldId id="383" r:id="rId40"/>
    <p:sldId id="384" r:id="rId41"/>
    <p:sldId id="385" r:id="rId42"/>
    <p:sldId id="357" r:id="rId43"/>
    <p:sldId id="362" r:id="rId44"/>
    <p:sldId id="368" r:id="rId45"/>
    <p:sldId id="369" r:id="rId46"/>
    <p:sldId id="370" r:id="rId47"/>
    <p:sldId id="371" r:id="rId48"/>
    <p:sldId id="372" r:id="rId49"/>
    <p:sldId id="373" r:id="rId50"/>
    <p:sldId id="374" r:id="rId51"/>
    <p:sldId id="375" r:id="rId52"/>
    <p:sldId id="358" r:id="rId53"/>
    <p:sldId id="343" r:id="rId5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62" d="100"/>
          <a:sy n="62" d="100"/>
        </p:scale>
        <p:origin x="828"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Lake: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colleziona e riunisce dati grezzi da sorgenti multiple di dati verso un repository centrale, strutturato usando uno schema predefinito di dati espressamente progettato per l'analisi dei dati. Mentre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Lake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 warehouse senza uno schema predefinito. Come risultato, il data lake permette più tipi di analisi che un data warehouse semplice. I data lake sono comunemente costruiti su piattaforme di Big Data come Apache Hadoop.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sottoinsieme di un data warehouse che contiene dati specifici per una particolare linea di business o dipartimento. Dal momento che il data mart contiene un più piccolo sottoinsieme di dati, i data mart permettono ai dipartimenti o linee di business di scoprire informazioni di valore più focalizzati e più rapidamente di quanto sia possibile lavorando con un dataset più ampio presente in un data warehouse.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spTree>
    <p:extLst>
      <p:ext uri="{BB962C8B-B14F-4D97-AF65-F5344CB8AC3E}">
        <p14:creationId xmlns:p14="http://schemas.microsoft.com/office/powerpoint/2010/main" val="36841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49686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è costruito principalmente per soddisfare rapide query ed elaborazioni di transazioni, non per fare analytics.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tipicamente viene utilizzato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store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focalizzato ad una specifica applicazione, mentre un data warehouse immagazzina dati provenienti da qualsiasi applicazione o persino tutte quelle appartenenti in una organizzazione.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si focalizza su aggiornamento dati in tempo reale mentre un data warehouse ha un obiettivo più ampio, catturando serie storiche di dati o correnti per effettuare analisi predittiva, machine learning e altri tipi di analisi avanzate.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pic>
        <p:nvPicPr>
          <p:cNvPr id="10" name="Immagine 9">
            <a:extLst>
              <a:ext uri="{FF2B5EF4-FFF2-40B4-BE49-F238E27FC236}">
                <a16:creationId xmlns:a16="http://schemas.microsoft.com/office/drawing/2014/main" id="{55DADB23-2FB4-6246-4F80-2154F77B792A}"/>
              </a:ext>
            </a:extLst>
          </p:cNvPr>
          <p:cNvPicPr>
            <a:picLocks noChangeAspect="1"/>
          </p:cNvPicPr>
          <p:nvPr/>
        </p:nvPicPr>
        <p:blipFill>
          <a:blip r:embed="rId2"/>
          <a:stretch>
            <a:fillRect/>
          </a:stretch>
        </p:blipFill>
        <p:spPr>
          <a:xfrm>
            <a:off x="8633053" y="3065445"/>
            <a:ext cx="3105150" cy="1466850"/>
          </a:xfrm>
          <a:prstGeom prst="rect">
            <a:avLst/>
          </a:prstGeom>
        </p:spPr>
      </p:pic>
    </p:spTree>
    <p:extLst>
      <p:ext uri="{BB962C8B-B14F-4D97-AF65-F5344CB8AC3E}">
        <p14:creationId xmlns:p14="http://schemas.microsoft.com/office/powerpoint/2010/main" val="351833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51290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su Cloud: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Cloud Data Watehouse è un data warehouse specificatamente costruito per essere eseguito su cloud, e viene offerto ai clienti come un servizio gestito dal cloud. I data warehouse basati su cloud sono divenuti sempre più popolare negli ultimi 5 anni dal momento che molte compagnie usano servizi cloud per cercare di ridurre sempre più l'impatto dei loro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center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 on premise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(od on premises, come sarebbe più corretto) si fa riferimento alla fornitura di programmi informatici installati e gestiti attraverso computer locali. Deriva dall'inglese “on the premises”: nelle sedi, nei locali (del titolare della licenza).</a:t>
            </a:r>
          </a:p>
          <a:p>
            <a:pPr marL="342900" indent="-342900" algn="just">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488E71E0-EBA0-4C2D-4040-1DEAF4CD9E13}"/>
              </a:ext>
            </a:extLst>
          </p:cNvPr>
          <p:cNvPicPr>
            <a:picLocks noChangeAspect="1"/>
          </p:cNvPicPr>
          <p:nvPr/>
        </p:nvPicPr>
        <p:blipFill>
          <a:blip r:embed="rId2"/>
          <a:stretch>
            <a:fillRect/>
          </a:stretch>
        </p:blipFill>
        <p:spPr>
          <a:xfrm>
            <a:off x="8979628" y="2028825"/>
            <a:ext cx="2886075" cy="1581150"/>
          </a:xfrm>
          <a:prstGeom prst="rect">
            <a:avLst/>
          </a:prstGeom>
        </p:spPr>
      </p:pic>
    </p:spTree>
    <p:extLst>
      <p:ext uri="{BB962C8B-B14F-4D97-AF65-F5344CB8AC3E}">
        <p14:creationId xmlns:p14="http://schemas.microsoft.com/office/powerpoint/2010/main" val="348170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037029"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Software (on-premises / su licenza):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organizzazione può acquistare un data warehouse sotto licenza e poi deployare il data warehouse sulla propria infrastruttura on-premises. Sebbene questo sia tipicamente più costoso di un servizio di data warehouse su cloud, può essere una scelta migliore per entità governative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istituzione finanziarie o altre organizzazioni che vogliono avere più controllo sui loro dati o anno la necessità di soddisfare rigide norme di sicurezza o standard di privacy dei dati o regolamentazioni varie.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E8AC2029-301A-C036-3BD8-0FC31B527690}"/>
              </a:ext>
            </a:extLst>
          </p:cNvPr>
          <p:cNvPicPr>
            <a:picLocks noChangeAspect="1"/>
          </p:cNvPicPr>
          <p:nvPr/>
        </p:nvPicPr>
        <p:blipFill>
          <a:blip r:embed="rId2"/>
          <a:stretch>
            <a:fillRect/>
          </a:stretch>
        </p:blipFill>
        <p:spPr>
          <a:xfrm>
            <a:off x="7238498" y="2217358"/>
            <a:ext cx="4839214" cy="2146095"/>
          </a:xfrm>
          <a:prstGeom prst="rect">
            <a:avLst/>
          </a:prstGeom>
        </p:spPr>
      </p:pic>
    </p:spTree>
    <p:extLst>
      <p:ext uri="{BB962C8B-B14F-4D97-AF65-F5344CB8AC3E}">
        <p14:creationId xmlns:p14="http://schemas.microsoft.com/office/powerpoint/2010/main" val="333755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8199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Apparati di Data Warehouse (Data Warehouse Appliance):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Un'apparato di Data Warehouse è un insieme di sistemi hardware e software come CPU, storage, sistema operativo e data warehouse software che un'organizzaione può connettere alla sua rete e usarla come parte di essa. Un data warehouse appliance si colloca tra il cloud e le implementazioni on-premises in termini di costi, velocità di deployment, scalabilità, e controllo di gestione.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BF1B211A-CB4B-DCE1-3F6C-CC4BA6C6926A}"/>
              </a:ext>
            </a:extLst>
          </p:cNvPr>
          <p:cNvPicPr>
            <a:picLocks noChangeAspect="1"/>
          </p:cNvPicPr>
          <p:nvPr/>
        </p:nvPicPr>
        <p:blipFill>
          <a:blip r:embed="rId2"/>
          <a:stretch>
            <a:fillRect/>
          </a:stretch>
        </p:blipFill>
        <p:spPr>
          <a:xfrm>
            <a:off x="5875671" y="1876425"/>
            <a:ext cx="6600160" cy="3481638"/>
          </a:xfrm>
          <a:prstGeom prst="rect">
            <a:avLst/>
          </a:prstGeom>
        </p:spPr>
      </p:pic>
    </p:spTree>
    <p:extLst>
      <p:ext uri="{BB962C8B-B14F-4D97-AF65-F5344CB8AC3E}">
        <p14:creationId xmlns:p14="http://schemas.microsoft.com/office/powerpoint/2010/main" val="40988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Migliore qualità dei dati: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centralizza i dati da una varietà di sorgenti di dati, come sistemi transazionali, database operazionali, e file piatti. Dunque, ripulisce i dati, elimina i duplicati e li standardizzato per creare un unica sorgente di dati.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veloce e informazioni di business: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provenienti da disparate sorgenti limitano il potere decisionale dei decision makers per avviare strategie di business con una certa affidabilità. I data warehouse permettono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Dati), permettendo agli utenti del business di estrarre tutte le informazione necessarie dai dati della compagnia durante ciascuna decisione di business.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4" name="Immagine 3">
            <a:extLst>
              <a:ext uri="{FF2B5EF4-FFF2-40B4-BE49-F238E27FC236}">
                <a16:creationId xmlns:a16="http://schemas.microsoft.com/office/drawing/2014/main" id="{799FBDB4-3925-B8DF-A734-3893D22091BD}"/>
              </a:ext>
            </a:extLst>
          </p:cNvPr>
          <p:cNvPicPr>
            <a:picLocks noChangeAspect="1"/>
          </p:cNvPicPr>
          <p:nvPr/>
        </p:nvPicPr>
        <p:blipFill>
          <a:blip r:embed="rId2"/>
          <a:stretch>
            <a:fillRect/>
          </a:stretch>
        </p:blipFill>
        <p:spPr>
          <a:xfrm>
            <a:off x="9348787" y="2543337"/>
            <a:ext cx="2638425" cy="1733550"/>
          </a:xfrm>
          <a:prstGeom prst="rect">
            <a:avLst/>
          </a:prstGeom>
        </p:spPr>
      </p:pic>
    </p:spTree>
    <p:extLst>
      <p:ext uri="{BB962C8B-B14F-4D97-AF65-F5344CB8AC3E}">
        <p14:creationId xmlns:p14="http://schemas.microsoft.com/office/powerpoint/2010/main" val="187942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Decision-making più intelligente: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supporta funzioni di Business Intelligence ad ampia scala come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mining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cerca pattern e relazioni nei dati), intelligenza artificiale e machine learning. I professionisti e i leader di business possono usare i dati per prendere decisioni smart in virtualmente ogni area dell'organizzazione, dai processi di business al management finanziario all'inventory management. </a:t>
            </a:r>
          </a:p>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Guadagnare e far crescere un vantaggio competitivo: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benefici visti si combinano per aiutare un organizzazione a trovare più opportunità nei dati, più rapidamente di quanto sia possibile con data store displocati in luoghi diversi e disparati.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6" name="Immagine 5">
            <a:extLst>
              <a:ext uri="{FF2B5EF4-FFF2-40B4-BE49-F238E27FC236}">
                <a16:creationId xmlns:a16="http://schemas.microsoft.com/office/drawing/2014/main" id="{FB5C5DAA-01A8-A3BE-1292-7242E827297E}"/>
              </a:ext>
            </a:extLst>
          </p:cNvPr>
          <p:cNvPicPr>
            <a:picLocks noChangeAspect="1"/>
          </p:cNvPicPr>
          <p:nvPr/>
        </p:nvPicPr>
        <p:blipFill>
          <a:blip r:embed="rId2"/>
          <a:stretch>
            <a:fillRect/>
          </a:stretch>
        </p:blipFill>
        <p:spPr>
          <a:xfrm>
            <a:off x="8951495" y="2610012"/>
            <a:ext cx="2857500" cy="1600200"/>
          </a:xfrm>
          <a:prstGeom prst="rect">
            <a:avLst/>
          </a:prstGeom>
        </p:spPr>
      </p:pic>
    </p:spTree>
    <p:extLst>
      <p:ext uri="{BB962C8B-B14F-4D97-AF65-F5344CB8AC3E}">
        <p14:creationId xmlns:p14="http://schemas.microsoft.com/office/powerpoint/2010/main" val="416579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può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per migliorarne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5"/>
            <a:ext cx="5211474" cy="4833033"/>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sistema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legacy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informatica, è un sistema informatico, un'applicazione o un componente obsoleto, che continua ad essere usato poiché l'utente (di solito un'organizzazione) non intende o non può rimpiazzarlo. Legacy equivale a versione "retrodatata" (rispetto ai sistemi/tecnologie correnti). Un esempio sono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Cobol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Mainframes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sistemi bancari. </a:t>
            </a:r>
            <a:endPar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a:t>
            </a:r>
            <a:r>
              <a:rPr lang="it-IT" altLang="it-IT"/>
              <a:t>– Sistemi Legacy</a:t>
            </a:r>
            <a:endParaRPr lang="it-IT" dirty="0"/>
          </a:p>
        </p:txBody>
      </p:sp>
      <p:pic>
        <p:nvPicPr>
          <p:cNvPr id="4" name="Immagine 3" descr="Immagine che contiene testo&#10;&#10;Descrizione generata automaticamente">
            <a:extLst>
              <a:ext uri="{FF2B5EF4-FFF2-40B4-BE49-F238E27FC236}">
                <a16:creationId xmlns:a16="http://schemas.microsoft.com/office/drawing/2014/main" id="{896F346A-0787-3D66-A5EE-BEB1A8B561FA}"/>
              </a:ext>
            </a:extLst>
          </p:cNvPr>
          <p:cNvPicPr>
            <a:picLocks noChangeAspect="1"/>
          </p:cNvPicPr>
          <p:nvPr/>
        </p:nvPicPr>
        <p:blipFill>
          <a:blip r:embed="rId2"/>
          <a:stretch>
            <a:fillRect/>
          </a:stretch>
        </p:blipFill>
        <p:spPr>
          <a:xfrm>
            <a:off x="6095999" y="1944396"/>
            <a:ext cx="5666731" cy="3531730"/>
          </a:xfrm>
          <a:prstGeom prst="rect">
            <a:avLst/>
          </a:prstGeom>
        </p:spPr>
      </p:pic>
    </p:spTree>
    <p:extLst>
      <p:ext uri="{BB962C8B-B14F-4D97-AF65-F5344CB8AC3E}">
        <p14:creationId xmlns:p14="http://schemas.microsoft.com/office/powerpoint/2010/main" val="274878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cambiamento del formato, struttura, e valori dei dati. Per i progetti di data analytics, i dati possono essere trasformati a due livelli della pipeline dei dati. Le organizzazioni che usano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generalmente usano un processo ETL, in cui la trasformazione dei dati è il processo intermedio. Oggigiorno, la maggior parte delle organizzazioni usano i data warehouse basati su cloud, i quali possono scalare le risorse di computazione e di storage con una latenza misurata in secondi o minuti.  </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scalabilità delle piattaforme di cloud permette alle organizzazioni di evitare delle trasformazioni precaricate e di caricare i dati grezzi all'interno del data warehouse, per poi trasformarli in una query successiva, si tratta del modello chiamato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in pratica la trasformazione viene postposta rispetto all'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ETL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seguenti processi implicano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Migration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Warehousing</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Wrangling</a:t>
            </a:r>
          </a:p>
          <a:p>
            <a:pPr marL="1828800" lvl="3" indent="-457200">
              <a:buFont typeface="+mj-lt"/>
              <a:buAutoNum type="arabicPeriod"/>
            </a:pPr>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737988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783288"/>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la combinazione di processi tecnici ed economici usati per combinare dati da diverse sorgenti verso una informazione significativa e preziosa.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soluzione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completa fornisce dati affidabili provenienti da varie sorgenti.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combina dati da multipli sistemi distinti in una vista unificata. Questa vista unificata è tipicamente immagazzinata in un repository centrale di dati conosciuto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spesso un prerequisito per altri processi che includono, analisi, reportistica e predizione.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2936075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supporta l'elaborazione analitica di grandi dataset mediante allineamento, combinazione e presentazione dei data set provenienti da dipartimenti organizzativi e sorgenti esterne remote al fine di soddisfare gli obiettivi dell'integrazione.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un data set completo appartenente ad un utente potrebbe includere dati estratti e combinati dai reparti di marketing, vendite e operazioni in generale. Questo dataset può essere combinato in un modo tale che esso può essere reso consistente, completo, aggiornato e con informazioni corrette per la reportistica di business e analisi.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sistemi sorgente possono essere vari tipi dispositivi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sorgente possono essere di vari formati differenti.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407378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selezione, preparazione, estrazione, trasformazione e trasferimento permanente dei dati da uno storage di un computer ad un altro.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implica la collezione dei dati da sorgenti differenti fuori da un organizzazione di analisi, la migrazione si riferisce allo spostamento di dati già immagazzinati all'interno di diversi sistemi.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società tipicamente migrano i dati quando devono implementare un nuovo sistema o devono fondere il vecchio con un nuovo ambiente. Le tecniche di migraizone sono spesso eseguite da un insieme di programmi o script automatizzati che automaticamente trasferiscono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180622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833458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per completezza e il decomissionamento dei data storage di tipo legacy (obsoleti) sono considerati fasi integranti del processo di migrazione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trasferire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è il solo aspetto della metodologia di migrazione dei dati. Se il dato è vario e diversificato, il processo di migrazione include anche operazioni di mapping e trasformazione tra sorgente dei dati e destinazione.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tasso di successo di qualsiasi progetto di migrazione dati è direttamente dipendente dalla diversità, volume e qualità dei dati che devono essere trasferiti.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pic>
        <p:nvPicPr>
          <p:cNvPr id="4" name="Immagine 3" descr="Immagine che contiene testo, stanza, bisca, scena&#10;&#10;Descrizione generata automaticamente">
            <a:extLst>
              <a:ext uri="{FF2B5EF4-FFF2-40B4-BE49-F238E27FC236}">
                <a16:creationId xmlns:a16="http://schemas.microsoft.com/office/drawing/2014/main" id="{D1D1CE7B-9AEE-2EFA-FCA2-464FC2788C9B}"/>
              </a:ext>
            </a:extLst>
          </p:cNvPr>
          <p:cNvPicPr>
            <a:picLocks noChangeAspect="1"/>
          </p:cNvPicPr>
          <p:nvPr/>
        </p:nvPicPr>
        <p:blipFill>
          <a:blip r:embed="rId2"/>
          <a:stretch>
            <a:fillRect/>
          </a:stretch>
        </p:blipFill>
        <p:spPr>
          <a:xfrm>
            <a:off x="8022208" y="2122220"/>
            <a:ext cx="4041455" cy="2273318"/>
          </a:xfrm>
          <a:prstGeom prst="rect">
            <a:avLst/>
          </a:prstGeom>
        </p:spPr>
      </p:pic>
    </p:spTree>
    <p:extLst>
      <p:ext uri="{BB962C8B-B14F-4D97-AF65-F5344CB8AC3E}">
        <p14:creationId xmlns:p14="http://schemas.microsoft.com/office/powerpoint/2010/main" val="404763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65151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processi di migrazione dati avvengono attraverso 5 fasi: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si rimuovono i dati la sistema corrente per iniziare a lavorare su di essi</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Trasformazione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convertire i dati nelle sue nuove forme assicurandosi che i metadata riflettano i dati in ciascun campo.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Pulizia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rimozione duplicati, avvio di test, e gestione di qualsiasi tipi di dato corrotto.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testa e ritesta che spostando i dati alla locazione di target fornisca la risposta attesa.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Caricamento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trasferimento dei dati dentro un nuovo sistema e revisione degli errori nuovamente.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89075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65151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processio di collezione, selezione e trasformazione dei dti che risponde ad una domanda analitica. Anche conosciuto come processo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Cleaning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munging»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(cambio formato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Secondo una ricerca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Elder Research</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sembra che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richieda costi analitici pari al 80% del tempo, lasciando solo il 20%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all’esplorazione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si vuole creare una pipeline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efficiente o creare una bella Data Visualization, è necssare fare molto data wrangling.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sostanza è il processo di trasformazione dei dati in un formato che lo renda più facile lavorarci. Questo potrebbe significare trasformare tutti i valori di una data colonna in un certo modo o fondendo colonne multiple insieme.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Wrangling</a:t>
            </a:r>
            <a:endParaRPr lang="it-IT" dirty="0"/>
          </a:p>
        </p:txBody>
      </p:sp>
    </p:spTree>
    <p:extLst>
      <p:ext uri="{BB962C8B-B14F-4D97-AF65-F5344CB8AC3E}">
        <p14:creationId xmlns:p14="http://schemas.microsoft.com/office/powerpoint/2010/main" val="282021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655783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necessità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spesso dipendente dal dominio o dal prodotto, di dati collezionati o presentati.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vengono manualmente introdotti da umani e sono spesso caricati con errori.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collezionati dai siti web sono spesso ottimizzati per essere visualizzati sui siti web, non per essere ordinati o aggregati.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lavoriamo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regolarmente, abbiamo la necessità di diventare forti con queste capacità di data wrangling.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Wrangling</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595" y="2214562"/>
            <a:ext cx="4302500" cy="3038756"/>
          </a:xfrm>
          <a:prstGeom prst="rect">
            <a:avLst/>
          </a:prstGeom>
        </p:spPr>
      </p:pic>
    </p:spTree>
    <p:extLst>
      <p:ext uri="{BB962C8B-B14F-4D97-AF65-F5344CB8AC3E}">
        <p14:creationId xmlns:p14="http://schemas.microsoft.com/office/powerpoint/2010/main" val="374967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può essere:</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costruttiva:</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 aggiungere, copiare e replicare i dati.</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distruttiva: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cancellare campi e 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estetica: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standardizzare i nomi delle strade</a:t>
            </a:r>
          </a:p>
          <a:p>
            <a:pPr marL="1371600" lvl="2" indent="-457200">
              <a:buFont typeface="+mj-lt"/>
              <a:buAutoNum type="arabicPeriod"/>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strutturale: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rinominare, spostare e combinare più colonne in un DB</a:t>
            </a:r>
          </a:p>
          <a:p>
            <a:pPr marL="1371600" lvl="2" indent="-457200">
              <a:buFont typeface="+mj-lt"/>
              <a:buAutoNum type="arabicPeriod"/>
            </a:pP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Un’organizzazione può scegliere tra una varietà elevata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tool per ETL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automatizzino il processo della trasformazione dei dati. Gli analisti dei dati, gli ingegneri dei dati, e i data scientist trasformano i dati anche usando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script in Python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linguaggi specifici del dominio come 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1371600" lvl="2" indent="-457200">
              <a:buFont typeface="+mj-lt"/>
              <a:buAutoNum type="arabicPeriod"/>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197264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222470"/>
            <a:ext cx="8650511"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produce i seguenti benefici: </a:t>
            </a:r>
          </a:p>
          <a:p>
            <a:pPr marL="1371600" lvl="2" indent="-457200">
              <a:buFont typeface="+mj-lt"/>
              <a:buAutoNum type="arabicPeriod"/>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Il dato è trasformato per essere meglio organizzato. I Dati Trasformati possono essere più facili da interpretare sia per umani che per i computer. </a:t>
            </a:r>
          </a:p>
          <a:p>
            <a:pPr marL="1371600" lvl="2" indent="-457200">
              <a:buFont typeface="+mj-lt"/>
              <a:buAutoNum type="arabicPeriod"/>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Appropriatamente formattati e validati i dati migliorano la qualità dei dati e proteggono le applicazioni da problemi potenziali come: valori nulli, duplicati inattesi, indicizzazione errata e formati incompatibili. </a:t>
            </a:r>
          </a:p>
          <a:p>
            <a:pPr marL="1371600" lvl="2" indent="-457200">
              <a:buFont typeface="+mj-lt"/>
              <a:buAutoNum type="arabicPeriod"/>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 Trasformazione dei Dati facilità la compatibilità tra applicazioni, sistemi e tipi di dati. I dati usati per scopi multipli potrebbero avere bisogno di essere trasformati in differenti modi.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a:t>Benefici e Sfide della Trasformazione </a:t>
            </a:r>
            <a:r>
              <a:rPr lang="it-IT" altLang="it-IT" dirty="0"/>
              <a:t>dei Dati (Data </a:t>
            </a:r>
            <a:r>
              <a:rPr lang="it-IT" altLang="it-IT" dirty="0" err="1"/>
              <a:t>Transformation</a:t>
            </a:r>
            <a:r>
              <a:rPr lang="it-IT" altLang="it-IT" dirty="0"/>
              <a:t>)</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593" y="2556588"/>
            <a:ext cx="2848610" cy="2687216"/>
          </a:xfrm>
          <a:prstGeom prst="rect">
            <a:avLst/>
          </a:prstGeom>
        </p:spPr>
      </p:pic>
    </p:spTree>
    <p:extLst>
      <p:ext uri="{BB962C8B-B14F-4D97-AF65-F5344CB8AC3E}">
        <p14:creationId xmlns:p14="http://schemas.microsoft.com/office/powerpoint/2010/main" val="1477021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75923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invece deve affrontare le seguenti sfide: </a:t>
            </a:r>
          </a:p>
          <a:p>
            <a:pPr marL="457200" indent="-4572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molto costosa. Il costo è dipendente dalla infrastruttura specifica, dal software e dagli strumenti per elaborare i dati.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richiedere un numero elevato di risorse. Le trasformazioni che vengono eseguite nei data warehouse on-premises dopo il caricamento dei dati e prima di immetterli i alcune applicazioni, possono creare un carico computazionale che rallenta le altre operazioni. Se si usa un data warehouse basato su cloud, è possibile effettuare le trasformazioni solo dopo aver fatto il caricamento dei dati perchè la piattaforma di cloud può scalare espandendosi per incontrare le esigenze della domanda di risorse. </a:t>
            </a:r>
          </a:p>
          <a:p>
            <a:pPr marL="457200" indent="-4572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a:t>Benefici e Sfide della Trasformazione </a:t>
            </a:r>
            <a:r>
              <a:rPr lang="it-IT" altLang="it-IT" dirty="0"/>
              <a:t>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144182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75923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Mancanza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expertise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non curanza possono introdurre problemi durante la data transformation. Gli analisti dei dati senza appropriata conoscenza della materia in oggetto meno probabilmente noterano errori di digitazione o dati incorretti perchè non sono esperti di dominio e quindi hanno meno familiarità con gli intervalli dei valori che sono considerati accurati e permessi. Per esempio, qualcuno che lavora su dati medici che non è abituato a termini potrebbe sbagliare nell’etichettare nomi di malattie che potrebbero essere mappate su un singolo valore.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imprese possono eseguire trasformazioni che non si adattano ai loro bisogni. Un’attività potrebbe cambiare informazione a uno specifico formato per un’applicazione solo per reinvertire poi l’informazione a formato orginale per una differente applicazione.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a:t>Benefici e Sfide della Trasformazione </a:t>
            </a:r>
            <a:r>
              <a:rPr lang="it-IT" altLang="it-IT" dirty="0"/>
              <a:t>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2778842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446404"/>
            <a:ext cx="1161081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incrementare l'efficienza dei processi di business e analitici ed rendere capaci di un migliore decision-making orientato ai dati.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prima fase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dovrebbe includere cose come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conversione di tipi di dati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l'appiattimento (flattening) dei dati gerarchici. Queste operazioni modellano i dati in modo da incrementarne la compatibilità con i sistemi di analisi.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analisti dei dati 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Scientist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possono implementare ulteriori trasformazioni aggiungendo alla bisogna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processo a strati individuali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avviene per il software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Ciascuno strato di elaborazione dovrebbe essere progettato per eseguire uno specifico set di task che va incontro ad un'attività conosciuta o una richiesta tecnica. </a:t>
            </a:r>
          </a:p>
          <a:p>
            <a:pPr marL="457200" indent="-4572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Come trasformare i dati con la Data Transformation</a:t>
            </a:r>
            <a:endParaRPr lang="it-IT" dirty="0"/>
          </a:p>
        </p:txBody>
      </p:sp>
    </p:spTree>
    <p:extLst>
      <p:ext uri="{BB962C8B-B14F-4D97-AF65-F5344CB8AC3E}">
        <p14:creationId xmlns:p14="http://schemas.microsoft.com/office/powerpoint/2010/main" val="318335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610810"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che fornisce una piattaforma unificata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Data Integrity e Data Governance.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offre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delivery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tempo reale.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inoltre una compagnia privata Data Driven che fornisce soluzioni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ottenere valore istantaneo dai dati e per distribuirli in tempo e renderli di facile accesso a tutti.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viene eseguito nativamente su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Hadoop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usando le ultime innovazioni dell'ecosistema Apache.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combina componenti di di big data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Hadoop MapReduce 2.0 (YARN), Hadoop, HBase, HCatalog, Sqoop, Hive, Oozie e Pig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verso ambiente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Open Source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unificato, per elaborare enormi quantità di dati rapidamente. </a:t>
            </a:r>
          </a:p>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prodotti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di Talend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disponibili sulla base di sottoscrizioni con free trial. La compagnia offre anche consulenza e supporto.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Talend</a:t>
            </a:r>
            <a:endParaRPr lang="it-IT" dirty="0"/>
          </a:p>
        </p:txBody>
      </p:sp>
    </p:spTree>
    <p:extLst>
      <p:ext uri="{BB962C8B-B14F-4D97-AF65-F5344CB8AC3E}">
        <p14:creationId xmlns:p14="http://schemas.microsoft.com/office/powerpoint/2010/main" val="2997385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446404"/>
            <a:ext cx="11610810"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Estrazione e Parsing (Extraction and Parsing):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nei processi moderni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Ingestion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inizia con l'estrazione di informazione da una sorgente dati, seguita da una copia dei dati nella sua destinazione. Le trasformazioni iniziali sono focalizzate sulla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modellazione del formato e della struttura dei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assicurare la sua compatibilità sia con i sistemi di destinazione ma anche con i dati giù presenti li. Per esempio, parsare i campi all'interno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dati di log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separati da virgola (CSV) per trasferirli su un database relazionale è un chiaro caso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appartenente a questa fase di estrazione e parsing.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Traduzione e Mapping (Translation and Mapping):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Alcune delle trasformazioni dei dati di base riguardano il mapping e translation dei dati. Per esempio una colonna contentente interi che rappresentano codici di errore può essere mappata nelle relative descrizioni di errori rilevanti, facendo si che la colonna più facile da comprendere è anche la più utile da visualizzazione.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Funzioni della Data Transformation</a:t>
            </a:r>
            <a:endParaRPr lang="it-IT" dirty="0"/>
          </a:p>
        </p:txBody>
      </p:sp>
    </p:spTree>
    <p:extLst>
      <p:ext uri="{BB962C8B-B14F-4D97-AF65-F5344CB8AC3E}">
        <p14:creationId xmlns:p14="http://schemas.microsoft.com/office/powerpoint/2010/main" val="73364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7391737"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Filtraggio, aggregazione e sintesi (Filtering, aggregation e summarization):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spesso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a che fare con sminuzzamento dei dati in modo da renderli più maneggevoli in un secondo momento. I dati possono essere consolidati filtrandoli dai campi, colonne e record non necessari. I dati omessi potrebbero includere indici numerici nei dati intesi per i grafi e le dashboard o i record provenienti da regioni di attività che non sono di interesse per un determinato studio. I dati potrebbero anche essere aggregati e sintetizzati attraverso per esempio la trasformazione di una serie storica di clienti in conteggi giornalieri o a ore. </a:t>
            </a:r>
          </a:p>
          <a:p>
            <a:pPr marL="457200" indent="-4572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Funzioni della Data Transformation</a:t>
            </a:r>
            <a:endParaRPr lang="it-IT" dirty="0"/>
          </a:p>
        </p:txBody>
      </p:sp>
    </p:spTree>
    <p:extLst>
      <p:ext uri="{BB962C8B-B14F-4D97-AF65-F5344CB8AC3E}">
        <p14:creationId xmlns:p14="http://schemas.microsoft.com/office/powerpoint/2010/main" val="2092245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610810" cy="4392612"/>
          </a:xfrm>
        </p:spPr>
        <p:txBody>
          <a:bodyPr/>
          <a:lstStyle/>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Arricchimento e Imputazione (Enrichment e Imputatiom):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provenienti da diverse sorgenti possono essere mergiati per creare un informazione arricchita e denormalizzata. Le transazioni dei clienti possono essere arrotolate in una globale e fornite all'utente sottoforma di tabella informativa. Campi lunghi o a forma libera possono essere divisi in colonne multiple e i valori mancanti possono essere imputati e i dati corrotti possono essere rimpiazzati come risultato di queste trasformazioni. </a:t>
            </a:r>
          </a:p>
          <a:p>
            <a:pPr marL="457200" indent="-4572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Indicizzazione e ordinamento (Indexing e Ordering): </a:t>
            </a:r>
          </a:p>
          <a:p>
            <a:pPr marL="457200" indent="-4572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Funzioni della Data Transformation</a:t>
            </a:r>
            <a:endParaRPr lang="it-IT" dirty="0"/>
          </a:p>
        </p:txBody>
      </p:sp>
    </p:spTree>
    <p:extLst>
      <p:ext uri="{BB962C8B-B14F-4D97-AF65-F5344CB8AC3E}">
        <p14:creationId xmlns:p14="http://schemas.microsoft.com/office/powerpoint/2010/main" val="3920322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566732"/>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W3C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Interoperabilità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capacità di due o più sistemi, reti, mezzi, applicazioni o componenti, di scambiarsi informazioni e di essere poi in grado di utilizzarle. In ambito informatico è la capacità di un sistema o di un prodotto informatico di cooperare e di scambiare informazioni o servizi con altri sistemi o prodotti in maniera più o meno completa e priva di errori, con affidabilità e con ottimizzazione delle risorse. Obiettivo dell'interoperabilità è dunque quello di facilitare l'interazione tra sistemi differenti, nonchè lo scambio e il riutilizzo delle informazioni anche fra sistemi informativi non omogenei (sia per software che per hardware).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2116990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costituito da due componenti: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Model and Syntax: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che espone la struttura del modello RDF e descrive una possibile sintassi.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espone la sintassi per definire schemi e vocabolari per i metadati. </a:t>
            </a:r>
            <a:endParaRPr lang="en-US" sz="2200" b="0" dirty="0">
              <a:solidFill>
                <a:srgbClr val="555555"/>
              </a:solidFill>
              <a:latin typeface="PT Sans" panose="020B050302020302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Data Model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basa su 3 principi chiave: 1) Qualunque cosa può essere identificata da un URI (Uniform Resource Identifier); 2) The least power, ovvero utilizzare il linguaggio meno espressivo possibile per definire qualunque cosa; 3) Qualunque cosa può dire qualunque cosa su qualunque cosa.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196123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0" i="0">
                <a:solidFill>
                  <a:srgbClr val="202124"/>
                </a:solidFill>
                <a:effectLst/>
                <a:latin typeface="arial" panose="020B0604020202020204" pitchFamily="34" charset="0"/>
              </a:rPr>
              <a:t>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può essere classificato come qualcosa che definisce posizioni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o nomi (URN) o entrambi. Un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(Uniform Resource Locator) </a:t>
            </a:r>
            <a:r>
              <a:rPr lang="it-IT" sz="2400" i="0">
                <a:solidFill>
                  <a:srgbClr val="202124"/>
                </a:solidFill>
                <a:effectLst/>
                <a:latin typeface="arial" panose="020B0604020202020204" pitchFamily="34" charset="0"/>
              </a:rPr>
              <a:t>è 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che identifica una risorsa tramite la sua "collocazione" ("location") in un grafo. Di fatto, non identifica la risorsa per nome, ma con il modo con cui la si può reperire.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Qualunque cosa descritta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detta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risorsa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Una risorsa è sostanzialmente reperibile su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RDF può descrivere anche risorse che non si trovano direttamente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Ogni risorsa è identificata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modello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formato da risorse, proprietà e valori: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 proprietà: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delle relazioni che legano tra loro risorse e valori e sono anche esse identificate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tipo di dato primitivo, che può essere una stringa contenente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una risorsa.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0" i="0">
              <a:solidFill>
                <a:srgbClr val="202124"/>
              </a:solidFill>
              <a:effectLst/>
              <a:latin typeface="arial" panose="020B0604020202020204" pitchFamily="34" charset="0"/>
            </a:endParaRPr>
          </a:p>
          <a:p>
            <a:pPr marL="342900" indent="-342900">
              <a:buFont typeface="Wingdings" panose="05000000000000000000" pitchFamily="2" charset="2"/>
              <a:buChar char="ü"/>
            </a:pPr>
            <a:endParaRPr lang="it-IT" sz="2400">
              <a:solidFill>
                <a:srgbClr val="202124"/>
              </a:solidFill>
              <a:latin typeface="arial" panose="020B0604020202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spTree>
    <p:extLst>
      <p:ext uri="{BB962C8B-B14F-4D97-AF65-F5344CB8AC3E}">
        <p14:creationId xmlns:p14="http://schemas.microsoft.com/office/powerpoint/2010/main" val="1183596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221802" cy="4392612"/>
          </a:xfrm>
        </p:spPr>
        <p:txBody>
          <a:bodyPr/>
          <a:lstStyle/>
          <a:p>
            <a:pPr marL="342900" indent="-342900">
              <a:buFont typeface="Wingdings" panose="05000000000000000000" pitchFamily="2" charset="2"/>
              <a:buChar char="ü"/>
            </a:pP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L'unità di base per rappresentare un'informazione in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lo statement. Uno statement è una tripla del tipo </a:t>
            </a:r>
            <a:r>
              <a:rPr lang="it-IT" sz="2400" b="1">
                <a:solidFill>
                  <a:srgbClr val="202124"/>
                </a:solidFill>
                <a:effectLst/>
                <a:latin typeface="Tahoma" panose="020B0604030504040204" pitchFamily="34" charset="0"/>
                <a:ea typeface="Tahoma" panose="020B0604030504040204" pitchFamily="34" charset="0"/>
                <a:cs typeface="Tahoma" panose="020B0604030504040204" pitchFamily="34" charset="0"/>
              </a:rPr>
              <a:t>Soggetto-Predicato-Oggetto, </a:t>
            </a:r>
            <a:r>
              <a:rPr lang="it-IT" sz="2400">
                <a:solidFill>
                  <a:srgbClr val="202124"/>
                </a:solidFill>
                <a:effectLst/>
                <a:latin typeface="Tahoma" panose="020B0604030504040204" pitchFamily="34" charset="0"/>
                <a:ea typeface="Tahoma" panose="020B0604030504040204" pitchFamily="34" charset="0"/>
                <a:cs typeface="Tahoma" panose="020B0604030504040204" pitchFamily="34" charset="0"/>
              </a:rPr>
              <a:t>dove il soggetto è una risorsa, il predicato è una proprietà e l'oggetto è un valore (e quindi anche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URI</a:t>
            </a: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 che punta ad un'altra risorsa).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Il data model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permette di definire un modello semplice per descrivere le relazioni tra le risorse, in termini di proprietà identificate da un nome e relativi valori.</a:t>
            </a:r>
          </a:p>
          <a:p>
            <a:pPr marL="342900" indent="-342900" algn="just">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non fornisce nessun meccanismo per dichiarare queste proprietà, nè per definire le relazioni tra queste proprietà ed altre risorse. Tale compito è definito da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pic>
        <p:nvPicPr>
          <p:cNvPr id="4" name="Immagine 3">
            <a:extLst>
              <a:ext uri="{FF2B5EF4-FFF2-40B4-BE49-F238E27FC236}">
                <a16:creationId xmlns:a16="http://schemas.microsoft.com/office/drawing/2014/main" id="{BD6B8987-64FD-8A07-D0DC-F533F24CD87A}"/>
              </a:ext>
            </a:extLst>
          </p:cNvPr>
          <p:cNvPicPr>
            <a:picLocks noChangeAspect="1"/>
          </p:cNvPicPr>
          <p:nvPr/>
        </p:nvPicPr>
        <p:blipFill>
          <a:blip r:embed="rId2"/>
          <a:stretch>
            <a:fillRect/>
          </a:stretch>
        </p:blipFill>
        <p:spPr>
          <a:xfrm>
            <a:off x="8129215" y="2780632"/>
            <a:ext cx="3736488" cy="1935206"/>
          </a:xfrm>
          <a:prstGeom prst="rect">
            <a:avLst/>
          </a:prstGeom>
        </p:spPr>
      </p:pic>
    </p:spTree>
    <p:extLst>
      <p:ext uri="{BB962C8B-B14F-4D97-AF65-F5344CB8AC3E}">
        <p14:creationId xmlns:p14="http://schemas.microsoft.com/office/powerpoint/2010/main" val="228900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quando deve far riferimento a più di una risorsa, per esempio per descrivere il fatto che la risorsa è associata a più proprietà, definisce dei contenitori (container), ossia liste di risorse.</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Tre sono i tipi di contenitori: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Bag: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una lista non ordinata di risorse o costanti. Viene utilizzato per dichiarare che una proprietà ha valori multipli. Per esempio i componenti di un convegno.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Sequence: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differisce da Bag per il fatto che l'ordine delle risorse è significativo. Per esempio si vuole mantenere l'ordine alfabetico di un insieme di nomi, gli autori di un sito.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Alternative: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una lista di risorse che definiscono un'alternativa per il valore singolo di una proprietà. Per esempio per fornire titoli alternativi in varie lingue. </a:t>
            </a:r>
            <a:endPar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Container</a:t>
            </a:r>
            <a:endParaRPr lang="it-IT" dirty="0"/>
          </a:p>
        </p:txBody>
      </p:sp>
    </p:spTree>
    <p:extLst>
      <p:ext uri="{BB962C8B-B14F-4D97-AF65-F5344CB8AC3E}">
        <p14:creationId xmlns:p14="http://schemas.microsoft.com/office/powerpoint/2010/main" val="3724528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721324"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modello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rappresentato da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grafo</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 orientato sui cui nodi ci sono risorse o tipi primitivi e i cui archi rappresentano le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grafo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rappresentato fisicamente mediante una serializzazione.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Informatica, una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 processo per salvare un oggetto su un supporto di memorizzazione lineare (ad esempio, un file o un'area di memoria) o per trasmetterlo attraverso una connessione di rete. La serializzazione può essere in forma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binaria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 può utilizzare codifiche testuali (ad esempio il formato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direttamente leggibili dagli esseri umani. Lo scopo della serializzazione è quello di trasmettere l'intero stato dell'oggetto in modo che esso possa essere successivamente ricreato nello stesso identico stato dal processo inverso, chiamato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deserializzazione.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 vantaggi della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poter usare gli oggetti persistenti, fare chiamate di procedura remota (rpc) o distribuire oggetti con software come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CORBA (Common Object Request Broker Architecture).</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spTree>
    <p:extLst>
      <p:ext uri="{BB962C8B-B14F-4D97-AF65-F5344CB8AC3E}">
        <p14:creationId xmlns:p14="http://schemas.microsoft.com/office/powerpoint/2010/main" val="1064940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641114" cy="4392612"/>
          </a:xfrm>
        </p:spPr>
        <p:txBody>
          <a:bodyPr/>
          <a:lstStyle/>
          <a:p>
            <a:pPr marL="342900" indent="-342900">
              <a:buFont typeface="Wingdings" panose="05000000000000000000" pitchFamily="2" charset="2"/>
              <a:buChar char="ü"/>
            </a:pPr>
            <a:r>
              <a:rPr lang="it-IT" sz="2400" b="0" i="0">
                <a:solidFill>
                  <a:srgbClr val="202122"/>
                </a:solidFill>
                <a:effectLst/>
                <a:latin typeface="Arial" panose="020B0604020202020204" pitchFamily="34" charset="0"/>
              </a:rPr>
              <a:t>Si supponga di voler serializzare la frase "Mario_Rossi" "è_autore_di" "Rosso_di_sera_bel_tempo_si_spera": il risultato in </a:t>
            </a:r>
            <a:r>
              <a:rPr lang="it-IT" sz="2400" b="1" i="0">
                <a:solidFill>
                  <a:srgbClr val="202122"/>
                </a:solidFill>
                <a:effectLst/>
                <a:latin typeface="Arial" panose="020B0604020202020204" pitchFamily="34" charset="0"/>
              </a:rPr>
              <a:t>RDF/XML</a:t>
            </a:r>
            <a:r>
              <a:rPr lang="it-IT" sz="2400" b="0" i="0">
                <a:solidFill>
                  <a:srgbClr val="202122"/>
                </a:solidFill>
                <a:effectLst/>
                <a:latin typeface="Arial" panose="020B0604020202020204" pitchFamily="34" charset="0"/>
              </a:rPr>
              <a:t> sarà:</a:t>
            </a: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Esempio</a:t>
            </a:r>
            <a:endParaRPr lang="it-IT" dirty="0"/>
          </a:p>
        </p:txBody>
      </p:sp>
      <p:pic>
        <p:nvPicPr>
          <p:cNvPr id="8" name="Immagine 7">
            <a:extLst>
              <a:ext uri="{FF2B5EF4-FFF2-40B4-BE49-F238E27FC236}">
                <a16:creationId xmlns:a16="http://schemas.microsoft.com/office/drawing/2014/main" id="{F2F09906-13A7-A11C-F35F-98B4611079D6}"/>
              </a:ext>
            </a:extLst>
          </p:cNvPr>
          <p:cNvPicPr>
            <a:picLocks noChangeAspect="1"/>
          </p:cNvPicPr>
          <p:nvPr/>
        </p:nvPicPr>
        <p:blipFill>
          <a:blip r:embed="rId2"/>
          <a:stretch>
            <a:fillRect/>
          </a:stretch>
        </p:blipFill>
        <p:spPr>
          <a:xfrm>
            <a:off x="1646793" y="1997165"/>
            <a:ext cx="9000122" cy="4400060"/>
          </a:xfrm>
          <a:prstGeom prst="rect">
            <a:avLst/>
          </a:prstGeom>
        </p:spPr>
      </p:pic>
    </p:spTree>
    <p:extLst>
      <p:ext uri="{BB962C8B-B14F-4D97-AF65-F5344CB8AC3E}">
        <p14:creationId xmlns:p14="http://schemas.microsoft.com/office/powerpoint/2010/main" val="2522191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Schema (RDFS)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predicato è in relazione con altri predicati e permette di dichiarare l'esistenza di proprietà di un concetto, che permettano di esprimere con metodo sistematico affermazioni simili su risorse simili. RDF Schema permette di definire nuovi tipi di classe, inoltre specificando il concetto di classe e sottoclasse, consente di definire gerarchiedi classi.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si possono rappresentare le risorse come istanze di classi e definire sottoclassi e tipi.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Classi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risorsa descritta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istanza della classe </a:t>
            </a:r>
            <a:r>
              <a:rPr lang="it-IT" sz="2400" b="0" i="1">
                <a:solidFill>
                  <a:srgbClr val="202122"/>
                </a:solidFill>
                <a:effectLst/>
                <a:latin typeface="Arial" panose="020B0604020202020204" pitchFamily="34" charset="0"/>
              </a:rPr>
              <a:t>rdfs:Resource</a:t>
            </a:r>
            <a:r>
              <a:rPr lang="it-IT" sz="2400" b="0" i="0">
                <a:solidFill>
                  <a:srgbClr val="202122"/>
                </a:solidFill>
                <a:effectLst/>
                <a:latin typeface="Arial" panose="020B0604020202020204" pitchFamily="34" charset="0"/>
              </a:rPr>
              <a:t>.</a:t>
            </a:r>
          </a:p>
          <a:p>
            <a:pPr marL="342900" indent="-342900">
              <a:buFont typeface="Wingdings" panose="05000000000000000000" pitchFamily="2" charset="2"/>
              <a:buChar char="ü"/>
            </a:pPr>
            <a:r>
              <a:rPr lang="it-IT" sz="2400">
                <a:solidFill>
                  <a:srgbClr val="202122"/>
                </a:solidFill>
                <a:ea typeface="Tahoma" panose="020B0604030504040204" pitchFamily="34" charset="0"/>
                <a:cs typeface="Tahoma" panose="020B0604030504040204" pitchFamily="34" charset="0"/>
              </a:rPr>
              <a:t>Le sottoclassi di </a:t>
            </a:r>
            <a:r>
              <a:rPr lang="it-IT" sz="2400" b="0" i="1">
                <a:solidFill>
                  <a:srgbClr val="202122"/>
                </a:solidFill>
                <a:effectLst/>
                <a:latin typeface="Arial" panose="020B0604020202020204" pitchFamily="34" charset="0"/>
              </a:rPr>
              <a:t>rdfs:Resource</a:t>
            </a:r>
            <a:r>
              <a:rPr lang="it-IT" sz="2400">
                <a:solidFill>
                  <a:srgbClr val="202122"/>
                </a:solidFill>
              </a:rPr>
              <a:t> sono: </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rdfs:Literal</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rappresenta un letterale, una stringa di testo</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rdfs:Property: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le proprietà</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rdf:Class: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una classe dei linguaggi orientati agli oggetti</a:t>
            </a:r>
            <a:endParaRPr lang="it-IT" sz="2400" b="1" i="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 </a:t>
            </a:r>
            <a:endParaRPr lang="it-IT" dirty="0"/>
          </a:p>
        </p:txBody>
      </p:sp>
    </p:spTree>
    <p:extLst>
      <p:ext uri="{BB962C8B-B14F-4D97-AF65-F5344CB8AC3E}">
        <p14:creationId xmlns:p14="http://schemas.microsoft.com/office/powerpoint/2010/main" val="4067594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0806924" cy="4392612"/>
          </a:xfrm>
        </p:spPr>
        <p:txBody>
          <a:bodyPr/>
          <a:lstStyle/>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Proprietà RDF:</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rdf:type</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risorsa è del tipo della classe che viene specificata.</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rdfs:subPropertyOf</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proprietà è una specializzazione di un'altra. </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rdfs:seeAlso:</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Specifica che la risorsa è danche descritta in altre parti.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a:t>
            </a:r>
            <a:endParaRPr lang="it-IT" dirty="0"/>
          </a:p>
        </p:txBody>
      </p:sp>
    </p:spTree>
    <p:extLst>
      <p:ext uri="{BB962C8B-B14F-4D97-AF65-F5344CB8AC3E}">
        <p14:creationId xmlns:p14="http://schemas.microsoft.com/office/powerpoint/2010/main" val="817454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309745"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Le principali serializzazioni adottabili con un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grafo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documento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serializzato in un file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N-Triples: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serializzazione del grafo come un insieme di triple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soggetto - predicato - oggetto.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Notation3: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serializzazione del grafo descrivendo, una per volta, una risorsa e tutte le sue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particolare la serializzazione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può avvenire secondo due metodi, quello classico e quello abbreviato, più leggibile per l'uomo. </a:t>
            </a:r>
          </a:p>
          <a:p>
            <a:pPr marL="342900" indent="-342900">
              <a:buFont typeface="Wingdings" panose="05000000000000000000" pitchFamily="2" charset="2"/>
              <a:buChar char="ü"/>
            </a:pP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pic>
        <p:nvPicPr>
          <p:cNvPr id="4" name="Immagine 3">
            <a:extLst>
              <a:ext uri="{FF2B5EF4-FFF2-40B4-BE49-F238E27FC236}">
                <a16:creationId xmlns:a16="http://schemas.microsoft.com/office/drawing/2014/main" id="{27D81560-A606-1873-0EC3-847B5ACCB0DD}"/>
              </a:ext>
            </a:extLst>
          </p:cNvPr>
          <p:cNvPicPr>
            <a:picLocks noChangeAspect="1"/>
          </p:cNvPicPr>
          <p:nvPr/>
        </p:nvPicPr>
        <p:blipFill>
          <a:blip r:embed="rId2"/>
          <a:stretch>
            <a:fillRect/>
          </a:stretch>
        </p:blipFill>
        <p:spPr>
          <a:xfrm>
            <a:off x="8186207" y="2496513"/>
            <a:ext cx="3679496" cy="2604587"/>
          </a:xfrm>
          <a:prstGeom prst="rect">
            <a:avLst/>
          </a:prstGeom>
        </p:spPr>
      </p:pic>
    </p:spTree>
    <p:extLst>
      <p:ext uri="{BB962C8B-B14F-4D97-AF65-F5344CB8AC3E}">
        <p14:creationId xmlns:p14="http://schemas.microsoft.com/office/powerpoint/2010/main" val="3460074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algn="l"/>
            <a:r>
              <a:rPr lang="en-US" sz="2400" b="0" i="0">
                <a:solidFill>
                  <a:srgbClr val="4E4B49"/>
                </a:solidFill>
                <a:effectLst/>
                <a:latin typeface="-apple-system"/>
              </a:rPr>
              <a:t>turtleDB is a framework for developers to build offline-first, collaborative web apps. It provides a user-friendly API for developers, empowering them with the ability to create apps with in-browser storage, effective server synchronization, document versioning, and flexible conflict resolution for any document data.</a:t>
            </a:r>
          </a:p>
          <a:p>
            <a:pPr algn="l"/>
            <a:r>
              <a:rPr lang="en-US" sz="2400" b="0" i="0">
                <a:solidFill>
                  <a:srgbClr val="4E4B49"/>
                </a:solidFill>
                <a:effectLst/>
                <a:latin typeface="-apple-system"/>
              </a:rPr>
              <a:t>Web applications will work seamlessly online or offline, and developers can leave the backend to turtleDB - it will handle all data synchronization and conflict resolution between users. Works with MongoDB out of the box!</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TurtleDB e Triplestore</a:t>
            </a:r>
            <a:endParaRPr lang="it-IT" dirty="0"/>
          </a:p>
        </p:txBody>
      </p:sp>
    </p:spTree>
    <p:extLst>
      <p:ext uri="{BB962C8B-B14F-4D97-AF65-F5344CB8AC3E}">
        <p14:creationId xmlns:p14="http://schemas.microsoft.com/office/powerpoint/2010/main" val="3360116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714582" cy="4392612"/>
          </a:xfrm>
        </p:spPr>
        <p:txBody>
          <a:bodyPr/>
          <a:lstStyle/>
          <a:p>
            <a:pPr marL="342900" indent="-342900">
              <a:buFont typeface="Wingdings" panose="05000000000000000000" pitchFamily="2" charset="2"/>
              <a:buChar char="ü"/>
            </a:pP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(Online Analytical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per eseguire analisi multidimensionali ad alta velocità su grandi volumi di dati provenienti da data store unificati e centralizzati come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(Online Transactional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abilita l’utente ad avere un’esecuzione in tempo reale su grandi numeri di transazioni su database effettuate da un gran numero di persone, tipicamente su Internet.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differenza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nome: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analitico per natura 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transazionale.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6" name="Immagine 5">
            <a:extLst>
              <a:ext uri="{FF2B5EF4-FFF2-40B4-BE49-F238E27FC236}">
                <a16:creationId xmlns:a16="http://schemas.microsoft.com/office/drawing/2014/main" id="{37E20231-CFBF-4B9E-AFA7-5B63E823BEFB}"/>
              </a:ext>
            </a:extLst>
          </p:cNvPr>
          <p:cNvPicPr>
            <a:picLocks noChangeAspect="1"/>
          </p:cNvPicPr>
          <p:nvPr/>
        </p:nvPicPr>
        <p:blipFill>
          <a:blip r:embed="rId2"/>
          <a:stretch>
            <a:fillRect/>
          </a:stretch>
        </p:blipFill>
        <p:spPr>
          <a:xfrm>
            <a:off x="7430148" y="1914522"/>
            <a:ext cx="4073067" cy="3418467"/>
          </a:xfrm>
          <a:prstGeom prst="rect">
            <a:avLst/>
          </a:prstGeom>
        </p:spPr>
      </p:pic>
    </p:spTree>
    <p:extLst>
      <p:ext uri="{BB962C8B-B14F-4D97-AF65-F5344CB8AC3E}">
        <p14:creationId xmlns:p14="http://schemas.microsoft.com/office/powerpoint/2010/main" val="10253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67520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tool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sono progettati per l’analisi multidimensionale dei dati all’interno di un Data Warehouse, il quale contiene sia dati storici che transazionali. I comuni usi di OLAP sono il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Mining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ed altre applicazioni di Business Intelligence, calcoli analitici complessi, scenari predittivi, come anche funzioni di reportistica di business come analisi finanziaria, budgeting e forecast plannig.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progettato per supportare applicaziomni orientate alle transazioni elaborando transazioni recenti il più rapidamente e accurato possibile. Comuni usi di OLTP includono ATMs, software e-commerce, elaboraziojni di pagamenti di carte di credito, prenotazioni online, sistemi di prenotazioni, strumenti di record-keeping, ecc.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4" name="Immagine 3">
            <a:extLst>
              <a:ext uri="{FF2B5EF4-FFF2-40B4-BE49-F238E27FC236}">
                <a16:creationId xmlns:a16="http://schemas.microsoft.com/office/drawing/2014/main" id="{B9F59AF6-8D18-EDC2-C068-3C5205D78037}"/>
              </a:ext>
            </a:extLst>
          </p:cNvPr>
          <p:cNvPicPr>
            <a:picLocks noChangeAspect="1"/>
          </p:cNvPicPr>
          <p:nvPr/>
        </p:nvPicPr>
        <p:blipFill>
          <a:blip r:embed="rId2"/>
          <a:stretch>
            <a:fillRect/>
          </a:stretch>
        </p:blipFill>
        <p:spPr>
          <a:xfrm>
            <a:off x="4480560" y="4723735"/>
            <a:ext cx="4503420" cy="1856052"/>
          </a:xfrm>
          <a:prstGeom prst="rect">
            <a:avLst/>
          </a:prstGeom>
        </p:spPr>
      </p:pic>
    </p:spTree>
    <p:extLst>
      <p:ext uri="{BB962C8B-B14F-4D97-AF65-F5344CB8AC3E}">
        <p14:creationId xmlns:p14="http://schemas.microsoft.com/office/powerpoint/2010/main" val="1785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Gli schemi sono i modi in cui i dati sono organizzati all’interno dei database o data ware house. Ci sono due principali strutture degli schemi: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star schema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snowflake</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che influenza il progetto del modello dei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Star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6" name="Immagine 5">
            <a:extLst>
              <a:ext uri="{FF2B5EF4-FFF2-40B4-BE49-F238E27FC236}">
                <a16:creationId xmlns:a16="http://schemas.microsoft.com/office/drawing/2014/main" id="{2D7A2375-F0D2-3FFF-438D-E06E0F92CA3C}"/>
              </a:ext>
            </a:extLst>
          </p:cNvPr>
          <p:cNvPicPr>
            <a:picLocks noChangeAspect="1"/>
          </p:cNvPicPr>
          <p:nvPr/>
        </p:nvPicPr>
        <p:blipFill>
          <a:blip r:embed="rId2"/>
          <a:stretch>
            <a:fillRect/>
          </a:stretch>
        </p:blipFill>
        <p:spPr>
          <a:xfrm>
            <a:off x="6560820" y="1671637"/>
            <a:ext cx="5057775" cy="3972557"/>
          </a:xfrm>
          <a:prstGeom prst="rect">
            <a:avLst/>
          </a:prstGeom>
        </p:spPr>
      </p:pic>
    </p:spTree>
    <p:extLst>
      <p:ext uri="{BB962C8B-B14F-4D97-AF65-F5344CB8AC3E}">
        <p14:creationId xmlns:p14="http://schemas.microsoft.com/office/powerpoint/2010/main" val="28704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Snowflake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non è ancora ampiamente usato, lo snowflake schema è un’altra organizzazione della struttura in un data warehouse. In questo caso la fact table è connessa a un numero normalizzato di dimension table. 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4" name="Immagine 3">
            <a:extLst>
              <a:ext uri="{FF2B5EF4-FFF2-40B4-BE49-F238E27FC236}">
                <a16:creationId xmlns:a16="http://schemas.microsoft.com/office/drawing/2014/main" id="{89C4403A-431E-C318-2642-210CD7815FF3}"/>
              </a:ext>
            </a:extLst>
          </p:cNvPr>
          <p:cNvPicPr>
            <a:picLocks noChangeAspect="1"/>
          </p:cNvPicPr>
          <p:nvPr/>
        </p:nvPicPr>
        <p:blipFill>
          <a:blip r:embed="rId2"/>
          <a:stretch>
            <a:fillRect/>
          </a:stretch>
        </p:blipFill>
        <p:spPr>
          <a:xfrm>
            <a:off x="6791675" y="1859249"/>
            <a:ext cx="4782912" cy="3101725"/>
          </a:xfrm>
          <a:prstGeom prst="rect">
            <a:avLst/>
          </a:prstGeom>
        </p:spPr>
      </p:pic>
    </p:spTree>
    <p:extLst>
      <p:ext uri="{BB962C8B-B14F-4D97-AF65-F5344CB8AC3E}">
        <p14:creationId xmlns:p14="http://schemas.microsoft.com/office/powerpoint/2010/main" val="330027327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3EF378BC-F4D0-4510-B4EC-07B6EFE18CF8}">
  <ds:schemaRefs>
    <ds:schemaRef ds:uri="http://schemas.microsoft.com/office/2006/documentManagement/types"/>
    <ds:schemaRef ds:uri="http://purl.org/dc/elements/1.1/"/>
    <ds:schemaRef ds:uri="679261c3-551f-4e86-913f-177e0e529669"/>
    <ds:schemaRef ds:uri="http://schemas.openxmlformats.org/package/2006/metadata/core-properties"/>
    <ds:schemaRef ds:uri="459159c4-d20a-4ff3-9b11-fbd127bd52e5"/>
    <ds:schemaRef ds:uri="c58f2efd-82a8-4ecf-b395-8c25e928921d"/>
    <ds:schemaRef ds:uri="http://schemas.microsoft.com/office/infopath/2007/PartnerControls"/>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17394</TotalTime>
  <Words>5596</Words>
  <Application>Microsoft Office PowerPoint</Application>
  <PresentationFormat>Widescreen</PresentationFormat>
  <Paragraphs>253</Paragraphs>
  <Slides>49</Slides>
  <Notes>0</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49</vt:i4>
      </vt:variant>
    </vt:vector>
  </HeadingPairs>
  <TitlesOfParts>
    <vt:vector size="62" baseType="lpstr">
      <vt:lpstr>-apple-system</vt:lpstr>
      <vt:lpstr>Arial</vt: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Data Warehouse – Comprendere OLAP e OLTP</vt:lpstr>
      <vt:lpstr>Data Warehouse – Comprendere OLAP e OLTP</vt:lpstr>
      <vt:lpstr>Data Warehouse –Schema</vt:lpstr>
      <vt:lpstr>Data Warehouse –Schema</vt:lpstr>
      <vt:lpstr>Data Warehouse vs Database, Data Lake, Data Mart</vt:lpstr>
      <vt:lpstr>Data Warehouse vs Database, Data Lake, Data Mart</vt:lpstr>
      <vt:lpstr>Tipi di Data Warehouse</vt:lpstr>
      <vt:lpstr>Tipi di Data Warehouse</vt:lpstr>
      <vt:lpstr>Tipi di Data Warehouse</vt:lpstr>
      <vt:lpstr>Benefici di un Data WarehouseTipi di Data Warehouse</vt:lpstr>
      <vt:lpstr>Benefici di un Data WarehouseTipi di Data Warehouse</vt:lpstr>
      <vt:lpstr>ETL – Extract, Transform and Load</vt:lpstr>
      <vt:lpstr>ETL – Sistemi Legacy</vt:lpstr>
      <vt:lpstr>ETL versus ELT</vt:lpstr>
      <vt:lpstr>Trasformazione dei Dati (Data Transformation)</vt:lpstr>
      <vt:lpstr>Trasformazione dei Dati (Data Transformation)</vt:lpstr>
      <vt:lpstr>Processi collegati alla Data Transformation: Data Integration</vt:lpstr>
      <vt:lpstr>Processi collegati alla Data Transformation: Data Integration</vt:lpstr>
      <vt:lpstr>Processi collegati alla Data Transformation: Data Migration</vt:lpstr>
      <vt:lpstr>Processi collegati alla Data Transformation: Data Migration</vt:lpstr>
      <vt:lpstr>Processi collegati alla Data Transformation: Data Migration</vt:lpstr>
      <vt:lpstr>Processi collegati alla Data Transformation: Data Wrangling</vt:lpstr>
      <vt:lpstr>Processi collegati alla Data Transformation: Data Wrangling</vt:lpstr>
      <vt:lpstr>Trasformazione dei Dati (Data Transformation)</vt:lpstr>
      <vt:lpstr>Benefici e Sfide della Trasformazione dei Dati (Data Transformation)</vt:lpstr>
      <vt:lpstr>Benefici e Sfide della Trasformazione dei Dati (Data Transformation)</vt:lpstr>
      <vt:lpstr>Benefici e Sfide della Trasformazione dei Dati (Data Transformation)</vt:lpstr>
      <vt:lpstr>Come trasformare i dati con la Data Transformation</vt:lpstr>
      <vt:lpstr>Talend</vt:lpstr>
      <vt:lpstr>Funzioni della Data Transformation</vt:lpstr>
      <vt:lpstr>Funzioni della Data Transformation</vt:lpstr>
      <vt:lpstr>Funzioni della Data Transformation</vt:lpstr>
      <vt:lpstr>RDF - Resource Description Framework</vt:lpstr>
      <vt:lpstr>RDF - Resource Description Framework</vt:lpstr>
      <vt:lpstr>RDF - Principi e modello dei dati</vt:lpstr>
      <vt:lpstr>RDF - Principi e modello dei dati</vt:lpstr>
      <vt:lpstr>RDF - Container</vt:lpstr>
      <vt:lpstr>RDF - Rappresentazione fisica del modello</vt:lpstr>
      <vt:lpstr>RDF - Esempio</vt:lpstr>
      <vt:lpstr>RDF Schema </vt:lpstr>
      <vt:lpstr>RDF Schema</vt:lpstr>
      <vt:lpstr>RDF - Rappresentazione fisica del modello</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501</cp:revision>
  <dcterms:created xsi:type="dcterms:W3CDTF">2020-06-26T06:32:12Z</dcterms:created>
  <dcterms:modified xsi:type="dcterms:W3CDTF">2022-07-06T14:41:54Z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