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7"/>
  </p:notesMasterIdLst>
  <p:sldIdLst>
    <p:sldId id="256" r:id="rId6"/>
    <p:sldId id="365" r:id="rId7"/>
    <p:sldId id="366" r:id="rId8"/>
    <p:sldId id="391" r:id="rId9"/>
    <p:sldId id="392" r:id="rId10"/>
    <p:sldId id="393" r:id="rId11"/>
    <p:sldId id="367" r:id="rId12"/>
    <p:sldId id="368" r:id="rId13"/>
    <p:sldId id="370" r:id="rId14"/>
    <p:sldId id="371" r:id="rId15"/>
    <p:sldId id="369" r:id="rId16"/>
    <p:sldId id="372" r:id="rId17"/>
    <p:sldId id="373" r:id="rId18"/>
    <p:sldId id="374" r:id="rId19"/>
    <p:sldId id="375" r:id="rId20"/>
    <p:sldId id="377" r:id="rId21"/>
    <p:sldId id="376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90" r:id="rId34"/>
    <p:sldId id="389" r:id="rId35"/>
    <p:sldId id="343" r:id="rId3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zerounoweb.it/software/blockchain/chi-mina-le-blockchain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16" y="1232694"/>
            <a:ext cx="10912856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2400">
                <a:solidFill>
                  <a:srgbClr val="5F5858"/>
                </a:solidFill>
                <a:latin typeface="Domine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Satoshi Nakamoto, personaggio attorno al quale tutt’oggi aleggia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nube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mistero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pubblica il protocollo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attraverso un white paper nel quale viene descritta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 a reggere la circolazione di bitcoin,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moneta digitale la cui implementazione si basa sui principi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convalidare le transazioni e la generazione di moneta stessa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moneta transita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liberamente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gli utenti senza costi sulle operazioni e senza il controllo di un organo centrale.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maiuscola indica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sono stati rilasciati dettagli e codice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2009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minuscola indica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cui prima emissione risale 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711" y="1232694"/>
            <a:ext cx="93042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regge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la fiducia distribuita è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grande rivoluzione, da un punto di vista teorico, sta proprio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nell’assenza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come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il libro contabile, il cosiddetto bank ledger, ossia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quale viene registrata tutta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 diventa in realtà un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accessibile da qualsiasi utente che effettui una transazione ed entri quindi a far parte della ‘catena di distribuzione’, cui è affidato il controllo dell’intero sistema o di una parte di esso (tutte le informazioni del ‘libro mastro’ sono distribuite e condivise da tutti i soggetti del network, cioè da coloro che partecipano alla Blockchain).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3BD3C40-D5B7-4378-9A31-5DEE467A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025748"/>
            <a:ext cx="2152358" cy="25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399" y="1232694"/>
            <a:ext cx="650557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Sebbene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Nakamoto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dato il via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(cioè l’infrastruttura che sottende alla circolazione della moneta criptata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in poco tempo il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preso il sopravvento.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stato dunque identificata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identificando appunto con esso il nome dell’infrastruttura e preferendo parlare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non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evitare che venga culturalmente associata solo alla moneta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FDE205-8211-F6E6-B1D7-A3A51945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27300"/>
            <a:ext cx="4368718" cy="24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72394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o meno dal 2013 che lo si utilizza per descrivere la piattaforma tecnologica che sta alla base di meccanismi di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che potrebbero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forme di scambio (di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ecc.) dove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più riposta in una 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tutti i partecipanti dello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b="1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lockchain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possiamo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dire. Bitcoin 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trovato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aldilà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promuove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l’anonymity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per la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4" y="5472053"/>
            <a:ext cx="1830516" cy="12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372394"/>
            <a:ext cx="708286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base del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rappresentano in realtà nulla di nuovo per il mondo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tratta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vanno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(tipo Napster) alla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particolare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chiave pubblica e privata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(algoritmi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asimmetrici o simmetrici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si basano sull’utilizzo di chiavi per cifrare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decifrare una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informazione)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83" y="2121617"/>
            <a:ext cx="4242754" cy="34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894115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algoritmo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arbitraria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(per esempio un messaggio) 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stringa binaria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unidirezionali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quindi difficili da invertire, motivo per cui sono utilizzati nelle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l’autenticazione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messaggi oppure proteggere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credenziali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utenti nell’accesso ai servizi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che appare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rivoluzionario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seppur con l’impiego di tecnologie già esistenti, è la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formare quella che appunto viene riconosciuta come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948" y="2835121"/>
            <a:ext cx="2423344" cy="16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70140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custodisce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un deposito di dati formalmente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una lista di record che continua a crescere, ma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eventuali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nel mondo finanziario potrebbe essere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banca) risiede su ogni singolo nodo (computer) e non è quindi governabile e manipolabile da un ente centrale.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93" y="1974133"/>
            <a:ext cx="4216501" cy="31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664041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differenti tipi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contengono i dati di un fatto o un’operazione) 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come le transazioni vengono inserite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rappresentano i veri e propri blocchi).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importante comprendere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blocchi perché è su di essa che si basa anche la diversità tra utenti/partecipanti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cosiddetti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miners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2190136"/>
            <a:ext cx="4442952" cy="29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33064"/>
            <a:ext cx="673873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 sono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vogliono effettuare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trasferire un bene ad un altro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secondi sono coloro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che inseriscono la transazione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(generalmente a fronte di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 il controllo effettuato sulla transazione, per non alimentare comportamenti illeciti che farebbero quindi cadere il meccanismo di fiducia della comunità).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72" y="2287536"/>
            <a:ext cx="4222628" cy="23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i contenitori di base dell’informazione all’interno di una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 solo dati della transazione. Una volta aggiunti alla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 non possono essere cambiati. I blocchi sono messi in sicurezza attraverso le tecniche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crittografiche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esattamente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bitcoin. Su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varietà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alter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(DLT)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400" b="1" i="0">
              <a:solidFill>
                <a:srgbClr val="525252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 teorica,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livello globale, sorretto da tecnologie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 mani di tutti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senza la possibilità che tale sistema possa essere corrotto, risulta a dir poco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dirompente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 rimanere sul fronte della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perché, in realtà, seppur i rischi di finire come in un film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fantascienza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intrappolati all’interno di un’anarchica prigione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cibernetica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remoti, i limiti oggettivi allo sviluppo di una tecnica liberatrice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applicata a qualsiasi contesto, sono tutt’altro che superabili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Rimanendo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 dei nostri confini, quelli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mostra evidenti difficoltà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 poter verificare un nuovo blocco o aggiungere una transazione all’interno della catena serve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dall’analisi fatta su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50% dell’intero network in realtà lavori per questo tipo di operazioni e per ogni singola verifica servano in media 10 minuti (cosa che porta ad avere, all’interno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“Paragonando questi dati alla media di 2500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Visa che può reggere fino a 40mila e più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ancora difficile pensare ad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scalabile”, ammette Martha Bennett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(Exchange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37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1168072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dall’analisi fatta su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analisti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dell’intero network in realtà lavori per questo tipo di operazioni e per ogni singola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servano in media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(cosa che porta ad avere, all’interno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Paragonando questi dati alla media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può reggere fino a 40mila e più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ancora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difficile pensare ad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ammette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Martha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Bennett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2010 ad oggi, attorno a algoritmi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17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63024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oggi, attorno a algoritmi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valeva già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miliardo di dollari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suddivise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83" y="2316665"/>
            <a:ext cx="4555016" cy="30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7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648408"/>
            <a:ext cx="866221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che 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aggiunte al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esse non possono essere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rimosse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vivranno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finchè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sequenziale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Uno ad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L’esatta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04" y="1285333"/>
            <a:ext cx="3215148" cy="52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1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 italiano: blocchi concatenati) è una struttura dati che consiste in elenchi crescenti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denominati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collegati tra loro in modo sicuro utilizzando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blocco contiene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blocco precedente,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Poiché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effettivamente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ogni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si collega a quelli precedenti. Di conseguenza, le transazioni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quanto, una volta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dati in un determinato blocco non possono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retroattivamente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alterare tutti i 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successivi.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rientra nella più ampia famiglia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registri distribuiti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ossia sistemi che si basano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replicato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sincronizzato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più soggetti presenti in molteplici luoghi, ma comunque appartenenti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medesima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85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che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coinvolti conoscano l'identità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reciproca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si fidino l'uno dell'altro perché, per garantire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copie, l'aggiunta di un nuovo blocco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l'aggiunta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nodo aggiorna la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natura stessa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dati garantisce l'assenza di una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manipolazione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futura.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accomunano i sistemi sviluppati con le tecnologie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 sono: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tracciabilità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trasferimenti,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trasparenza/verificabilità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2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71121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Grazie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considerata pertanto un'alternativa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affidabilità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ai registri gestiti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autorità riconosciute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regolamentate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amministrazioni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pagamento, ecc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 essenziali della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61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Immagazzinare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massima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delle priorità della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bisogno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 prima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prima come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memorizzati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84" y="3579243"/>
            <a:ext cx="8626578" cy="2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5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82937"/>
            <a:ext cx="7109718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guadagnato questo nome dal momento che si basano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pesantemente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hash.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determinate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SHA-256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prende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un’unica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14" y="1762857"/>
            <a:ext cx="4556386" cy="4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9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42583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funzione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serve a condensare gruppi di transazioni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collegare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ciascun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il successivo,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blocco.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infatti è spesso usato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transazione sulla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3" y="1465007"/>
            <a:ext cx="6855415" cy="5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5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l’header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costituiscono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catena,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 a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dell’obiettivo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aggiusta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casual di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“the nonce”.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Tutti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eccetto</a:t>
            </a:r>
            <a:r>
              <a:rPr lang="en-US" sz="2400" dirty="0" smtClean="0"/>
              <a:t> </a:t>
            </a:r>
            <a:r>
              <a:rPr lang="en-US" sz="2400" dirty="0" err="1"/>
              <a:t>l’ultimo</a:t>
            </a:r>
            <a:r>
              <a:rPr lang="en-US" sz="2400" dirty="0" smtClean="0"/>
              <a:t> di </a:t>
            </a:r>
            <a:r>
              <a:rPr lang="en-US" sz="2400" dirty="0" err="1" smtClean="0"/>
              <a:t>questi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elementi</a:t>
            </a:r>
            <a:r>
              <a:rPr lang="en-US" sz="2400" dirty="0" smtClean="0"/>
              <a:t> </a:t>
            </a:r>
            <a:r>
              <a:rPr lang="en-US" sz="2400" dirty="0" err="1" smtClean="0"/>
              <a:t>sono</a:t>
            </a:r>
            <a:r>
              <a:rPr lang="en-US" sz="2400" dirty="0" smtClean="0"/>
              <a:t> </a:t>
            </a:r>
            <a:r>
              <a:rPr lang="en-US" sz="2400" dirty="0" err="1" smtClean="0"/>
              <a:t>conosciuti</a:t>
            </a:r>
            <a:r>
              <a:rPr lang="en-US" sz="2400" dirty="0" smtClean="0"/>
              <a:t> in </a:t>
            </a:r>
            <a:r>
              <a:rPr lang="en-US" sz="2400" b="1" dirty="0" err="1" smtClean="0"/>
              <a:t>anticipo</a:t>
            </a:r>
            <a:r>
              <a:rPr lang="en-US" sz="2400" dirty="0" smtClean="0"/>
              <a:t> prima </a:t>
            </a:r>
            <a:r>
              <a:rPr lang="en-US" sz="2400" dirty="0" err="1" smtClean="0"/>
              <a:t>che</a:t>
            </a:r>
            <a:r>
              <a:rPr lang="en-US" sz="2400" dirty="0" smtClean="0"/>
              <a:t> un </a:t>
            </a:r>
            <a:r>
              <a:rPr lang="en-US" sz="2400" b="1" dirty="0" err="1" smtClean="0"/>
              <a:t>blocco</a:t>
            </a:r>
            <a:r>
              <a:rPr lang="en-US" sz="2400" dirty="0" smtClean="0"/>
              <a:t> </a:t>
            </a:r>
            <a:r>
              <a:rPr lang="en-US" sz="2400" dirty="0" err="1" smtClean="0"/>
              <a:t>sia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aggiunto</a:t>
            </a:r>
            <a:r>
              <a:rPr lang="en-US" sz="2400" dirty="0" smtClean="0"/>
              <a:t> </a:t>
            </a:r>
            <a:r>
              <a:rPr lang="en-US" sz="2400" dirty="0" err="1" smtClean="0"/>
              <a:t>alla</a:t>
            </a:r>
            <a:r>
              <a:rPr lang="en-US" sz="2400" dirty="0" smtClean="0"/>
              <a:t> </a:t>
            </a:r>
            <a:r>
              <a:rPr lang="en-US" sz="2400" b="1" dirty="0" smtClean="0"/>
              <a:t>catena</a:t>
            </a:r>
            <a:r>
              <a:rPr lang="en-US" sz="2400" dirty="0" smtClean="0"/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91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7F920-DCCD-CF89-645E-EE041C3494AA}"/>
              </a:ext>
            </a:extLst>
          </p:cNvPr>
          <p:cNvSpPr txBox="1"/>
          <p:nvPr/>
        </p:nvSpPr>
        <p:spPr>
          <a:xfrm>
            <a:off x="825119" y="1557338"/>
            <a:ext cx="1010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https://blog.osservatori.net/it_it/blockchain-spiegazione-significato-applicazioni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A09C18-D12E-BFB8-4B6E-19C2D19894CD}"/>
              </a:ext>
            </a:extLst>
          </p:cNvPr>
          <p:cNvSpPr txBox="1"/>
          <p:nvPr/>
        </p:nvSpPr>
        <p:spPr>
          <a:xfrm>
            <a:off x="825119" y="225350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https://www.zerounoweb.it/cio-innovation/blockchain-architettura-applicazioni-scenari-futuri/</a:t>
            </a:r>
          </a:p>
        </p:txBody>
      </p:sp>
      <p:sp>
        <p:nvSpPr>
          <p:cNvPr id="2" name="Rettangolo 1"/>
          <p:cNvSpPr/>
          <p:nvPr/>
        </p:nvSpPr>
        <p:spPr>
          <a:xfrm>
            <a:off x="825119" y="3226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https://www.fortuneita.com/2021/12/10/la-nuova-strada-del-crypto-il-mining-a-rate/</a:t>
            </a:r>
          </a:p>
        </p:txBody>
      </p:sp>
      <p:sp>
        <p:nvSpPr>
          <p:cNvPr id="8" name="Rettangolo 7"/>
          <p:cNvSpPr/>
          <p:nvPr/>
        </p:nvSpPr>
        <p:spPr>
          <a:xfrm>
            <a:off x="825119" y="4101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https://www.bitstamp.net/learn/crypto-101/what-are-blocks-in-the-blockchain/</a:t>
            </a:r>
          </a:p>
        </p:txBody>
      </p:sp>
      <p:sp>
        <p:nvSpPr>
          <p:cNvPr id="9" name="Rettangolo 8"/>
          <p:cNvSpPr/>
          <p:nvPr/>
        </p:nvSpPr>
        <p:spPr>
          <a:xfrm>
            <a:off x="825119" y="5010667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https://youngplatform.com/glossary/hash/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47251" y="5642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https://blog.osservatori.net/it_it/distributed-ledger-technology-significato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24" y="1213806"/>
            <a:ext cx="1155290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le tecnologie che abilitano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si fonda su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ingredienti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è ancora molta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significato dei termini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incluse nella più ampia famiglia delle tecnologie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cui aggiungono alcune funzionalità tipiche di altre tecnologie e soluzioni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a confronto</a:t>
            </a:r>
            <a:br>
              <a:rPr lang="it-IT" dirty="0" smtClean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44" y="4264484"/>
            <a:ext cx="4908985" cy="25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cosiddetti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tutti i nodi che possiedono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database possono consultarlo, ma devono passare da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(oppure più soggetti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modificarne i dati,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modifiche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regolate tramite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di raggiungere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versioni del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nonostante esse vengano aggiornate in maniera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indipendente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 partecipanti della rete. Oltre agli algoritmi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mantenere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l’immutabilità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fanno anche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ampio utilizzo della crittografia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a confronto</a:t>
            </a:r>
            <a:br>
              <a:rPr lang="it-IT" dirty="0" smtClean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87" y="5076118"/>
            <a:ext cx="2635045" cy="16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particolarità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modalità con cui la rete aggiorna il registro, le caratteristiche fondamentali che distinguono i vari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 di consenso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del </a:t>
            </a:r>
            <a:r>
              <a:rPr lang="it-IT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propriamente dette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quelle che si ispirano alla piattaforma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aggiungono due ulteriori caratteristiche che non necessariamente si trovano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trasferimenti 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269652"/>
            <a:ext cx="11269662" cy="1154162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</a:t>
            </a:r>
            <a:r>
              <a:rPr lang="it-IT" dirty="0">
                <a:solidFill>
                  <a:schemeClr val="tx1"/>
                </a:solidFill>
              </a:rPr>
              <a:t>delle 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Technology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713" y="1213806"/>
            <a:ext cx="729124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 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dunque incluse nella più ampia famiglia delle tecnologie di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 sistemi che si basano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può essere letto e modificato da più nodi di una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validare le modifiche da effettuare al registro, in assenza di un ente centrale, i nodi devono raggiungere il consenso.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cui si raggiunge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alcune delle caratteristiche che connotano le diverse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61E14583-8F41-08F0-5B7D-9E589C7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31300"/>
            <a:ext cx="3721543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una sottofamiglia di tecnologie, o come viene spesso precisato, un insieme di tecnologie, in cui il registro è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contenenti le transazioni e il consenso è distribuito su tutti i nodi della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 i nodi possono partecipare al processo di validazione delle transazioni da includere nel registro.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2093-7C83-3977-F993-5935797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1" y="2001402"/>
            <a:ext cx="4441414" cy="3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'custodisce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un deposito di dati formalmente costituito da una lista di record che continua a crescere, ma che resiste ad eventuali modifiche.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Tutto inizia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anno che tutti ricordiamo per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tracollo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ancora oggi sentiamo le conseguenze.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450B9E-1AC0-E05D-D153-8F5D24EB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75" y="1710925"/>
            <a:ext cx="4890955" cy="40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924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679261c3-551f-4e86-913f-177e0e529669"/>
    <ds:schemaRef ds:uri="http://schemas.openxmlformats.org/package/2006/metadata/core-properties"/>
    <ds:schemaRef ds:uri="459159c4-d20a-4ff3-9b11-fbd127bd52e5"/>
    <ds:schemaRef ds:uri="http://purl.org/dc/terms/"/>
    <ds:schemaRef ds:uri="c58f2efd-82a8-4ecf-b395-8c25e928921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19346</TotalTime>
  <Words>3146</Words>
  <Application>Microsoft Office PowerPoint</Application>
  <PresentationFormat>Widescreen</PresentationFormat>
  <Paragraphs>151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43" baseType="lpstr">
      <vt:lpstr>Arial</vt:lpstr>
      <vt:lpstr>Arial Narrow</vt:lpstr>
      <vt:lpstr>Calibri</vt:lpstr>
      <vt:lpstr>Courier New</vt:lpstr>
      <vt:lpstr>Domine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Distributed Ledger e Blockchain a confronto </vt:lpstr>
      <vt:lpstr>Distributed Ledger e Blockchain a confronto </vt:lpstr>
      <vt:lpstr>Caratteristiche delle Distributed Ledger Technology  </vt:lpstr>
      <vt:lpstr>Blockchain </vt:lpstr>
      <vt:lpstr>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più nel dettaglio </vt:lpstr>
      <vt:lpstr>Architetture di Blockchain più nel dettaglio </vt:lpstr>
      <vt:lpstr>Architetture di Blockchain più nel dettaglio </vt:lpstr>
      <vt:lpstr>Architetture di Blockchain più nel dettaglio </vt:lpstr>
      <vt:lpstr>Le parti di un Blocco </vt:lpstr>
      <vt:lpstr>Le parti di un Blocco </vt:lpstr>
      <vt:lpstr>Le parti di un Blocco </vt:lpstr>
      <vt:lpstr>Le parti di un Blocco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594</cp:revision>
  <dcterms:created xsi:type="dcterms:W3CDTF">2020-06-26T06:32:12Z</dcterms:created>
  <dcterms:modified xsi:type="dcterms:W3CDTF">2023-04-06T00:07:36Z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