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9" r:id="rId6"/>
    <p:sldId id="257" r:id="rId7"/>
    <p:sldId id="263" r:id="rId8"/>
    <p:sldId id="258" r:id="rId9"/>
    <p:sldId id="260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617D-D433-4674-1DF5-5AD1B0EBD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EDAC8-EF6B-9CF5-9630-2F86EB352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43AC-19E9-8719-256F-979B1F5D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A67-1E22-42A7-95D1-EBB12C3ABA8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8398B-46EF-06C7-4AAA-75575B78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631A6-5E46-27A1-0AA8-657A26BB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E9A2-1BCC-49BF-9F6A-D28BB46D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4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9671-1EF3-4325-9236-C7D7342E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BD0A3-506F-F4AB-C57D-F5D165CB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3DD99-CEDF-CBF6-57FE-164664EF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A67-1E22-42A7-95D1-EBB12C3ABA8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3F9E0-FF4F-DF97-FD73-D92AD360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E9DD9-DFD2-35C2-54BB-200D53FD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E9A2-1BCC-49BF-9F6A-D28BB46D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5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C2E28-8A08-5B6B-1511-B805E1862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859A3-FA9E-D097-83E3-FF01253CA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D1C23-F886-54BB-0C96-9D944023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A67-1E22-42A7-95D1-EBB12C3ABA8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24A01-0E12-1F12-47EB-BF47BE3C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7F2C9-0D08-8DA4-2F7A-CDF5A2D2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E9A2-1BCC-49BF-9F6A-D28BB46D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6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C0DE-8EE9-BCF2-27D4-713C0AB0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1327E-6DC4-45AE-F59A-2316268C2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9289-B810-DAB9-7307-315096B1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A67-1E22-42A7-95D1-EBB12C3ABA8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07662-394B-FFB4-1E1C-6C63E05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2D379-4F9C-F60D-70EC-1703B57F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E9A2-1BCC-49BF-9F6A-D28BB46D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0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A4BB-E1BB-DA4D-600E-DF8A34D7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64E8A-8DE7-2C26-90B7-057618D4E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913CD-9ADF-B2EA-43BC-81BF99C6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A67-1E22-42A7-95D1-EBB12C3ABA8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C3C5A-14BC-F820-6D6E-D60C96BC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4D123-081C-C213-ED03-17939D53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E9A2-1BCC-49BF-9F6A-D28BB46D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4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223A-C8AE-E9E8-9880-8F19DFE7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42F4F-61A0-CCB1-3BC8-11DE7F2CA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DB4E1-F716-54A5-7982-F3899AB54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90CD6-E05E-E496-B4F0-FEB48931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A67-1E22-42A7-95D1-EBB12C3ABA8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FEA6A-4088-080F-B670-EDC346FA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D3A6C-3978-200D-8B26-1FC0E379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E9A2-1BCC-49BF-9F6A-D28BB46D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6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32CC-3294-CF42-BC79-C7123E5E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7414C-63C7-54C1-A868-FFEF46594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52816-7A77-A8FD-087C-A7B1444A6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0B01B-28FB-3C10-C978-79419590F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F8C35-E860-BE5C-7A4D-A5DDBAA29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A233E-2C4A-2326-8CBE-468EEA8F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A67-1E22-42A7-95D1-EBB12C3ABA8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819B8-5FB0-ACCC-ED7F-E7150C3C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82876-BA84-2DEA-4A03-57391D2D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E9A2-1BCC-49BF-9F6A-D28BB46D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3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ED69-410F-8350-72E8-207BED9C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ECEFF-50C4-1D67-AE7D-C1DA94D1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A67-1E22-42A7-95D1-EBB12C3ABA8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04A44-68F6-C492-06E7-FE8E29E2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3056B-7DEE-2177-6C6F-D2F3BEEC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E9A2-1BCC-49BF-9F6A-D28BB46D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2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68693-FA1C-68A2-6636-2C5FB405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A67-1E22-42A7-95D1-EBB12C3ABA8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990F2-F8DA-FA6A-FAA8-85BD71E5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95F31-EF36-F7CB-22E3-6CEEA0A0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E9A2-1BCC-49BF-9F6A-D28BB46D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1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6B8C-68E1-5A98-7925-84A6B185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E64B3-07A0-4FE6-6487-64DADDD59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315BA-1D75-8D34-B823-46D983F7F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B8503-24FA-C368-460E-6BB31AEB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A67-1E22-42A7-95D1-EBB12C3ABA8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EB236-DF27-84D8-8311-FA72047C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AF97D-70D0-7E29-02FB-D717DE90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E9A2-1BCC-49BF-9F6A-D28BB46D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3649-FDF6-611A-D594-13C48CEC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D6B93-309D-BE90-B670-D8763EBB4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B9489-3498-BF2C-C478-8955204DE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102D6-28F6-B952-F7E8-FA26403E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A67-1E22-42A7-95D1-EBB12C3ABA8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2E218-6A8F-7248-5366-48831EFA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5DB43-CC06-61C6-B00D-A749EA2F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E9A2-1BCC-49BF-9F6A-D28BB46D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3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B0D42-A443-9E04-253D-56C44EA1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378C5-1D77-34B8-1971-21C587425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DA201-9362-B725-A6F8-4A3CCF7B1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8EA67-1E22-42A7-95D1-EBB12C3ABA8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36FA0-3886-77B9-F7AB-93DD855B5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0D2EE-9BC7-B7AF-0261-E0D0FC3FB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CBE9A2-1BCC-49BF-9F6A-D28BB46D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3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BA72-39A5-79EC-23C2-F992963B3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9/15/2025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2DDBC-ED68-3E2A-7020-4428764D6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D0AB9-BEAC-6FE4-5B65-74B262D11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4973D-8672-6C10-0413-412627FAD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47" y="2870498"/>
            <a:ext cx="9525825" cy="3810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6C89B9-A5B7-66F5-A6FF-0229C07057BC}"/>
              </a:ext>
            </a:extLst>
          </p:cNvPr>
          <p:cNvSpPr txBox="1"/>
          <p:nvPr/>
        </p:nvSpPr>
        <p:spPr>
          <a:xfrm>
            <a:off x="2328871" y="648065"/>
            <a:ext cx="3337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 Angle Based on Measured Knuckle Radius</a:t>
            </a:r>
          </a:p>
          <a:p>
            <a:pPr algn="ctr"/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745CE-DB4C-B14B-2629-DA7C587F2F34}"/>
              </a:ext>
            </a:extLst>
          </p:cNvPr>
          <p:cNvSpPr txBox="1"/>
          <p:nvPr/>
        </p:nvSpPr>
        <p:spPr>
          <a:xfrm>
            <a:off x="6818115" y="1704109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 Error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C3ABD-34AC-C5E0-7416-DA7A4D68F699}"/>
              </a:ext>
            </a:extLst>
          </p:cNvPr>
          <p:cNvSpPr txBox="1"/>
          <p:nvPr/>
        </p:nvSpPr>
        <p:spPr>
          <a:xfrm>
            <a:off x="598516" y="1162734"/>
            <a:ext cx="1084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raw </a:t>
            </a:r>
            <a:r>
              <a:rPr lang="en-US" dirty="0" err="1"/>
              <a:t>adc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B0D4B9-BCBB-8398-86F7-29C60948C19E}"/>
              </a:ext>
            </a:extLst>
          </p:cNvPr>
          <p:cNvCxnSpPr/>
          <p:nvPr/>
        </p:nvCxnSpPr>
        <p:spPr>
          <a:xfrm>
            <a:off x="1533698" y="1704109"/>
            <a:ext cx="407643" cy="328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3A7012-5091-241B-0447-D61E633FADD7}"/>
              </a:ext>
            </a:extLst>
          </p:cNvPr>
          <p:cNvSpPr txBox="1"/>
          <p:nvPr/>
        </p:nvSpPr>
        <p:spPr>
          <a:xfrm>
            <a:off x="5797840" y="1139752"/>
            <a:ext cx="125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Radius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79B004-9D2C-066A-A088-B666D87192B8}"/>
              </a:ext>
            </a:extLst>
          </p:cNvPr>
          <p:cNvCxnSpPr>
            <a:cxnSpLocks/>
          </p:cNvCxnSpPr>
          <p:nvPr/>
        </p:nvCxnSpPr>
        <p:spPr>
          <a:xfrm flipH="1">
            <a:off x="5033356" y="1338349"/>
            <a:ext cx="806335" cy="511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31E059-194E-4C7B-26FB-0C4643460BB2}"/>
                  </a:ext>
                </a:extLst>
              </p:cNvPr>
              <p:cNvSpPr txBox="1"/>
              <p:nvPr/>
            </p:nvSpPr>
            <p:spPr>
              <a:xfrm>
                <a:off x="793864" y="1669866"/>
                <a:ext cx="5965421" cy="1102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𝒏𝒐𝒓</m:t>
                      </m:r>
                      <m:sSub>
                        <m:sSubPr>
                          <m:ctrlPr>
                            <a:rPr lang="en-US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b="1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1" i="1"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1" i="1"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𝜶𝝅</m:t>
                                          </m:r>
                                        </m:num>
                                        <m:den>
                                          <m:r>
                                            <a:rPr lang="en-US" b="1" i="1"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  <m:sup/>
                          </m:sSup>
                        </m:num>
                        <m:den>
                          <m:f>
                            <m:fPr>
                              <m:ctrlP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d>
                            <m:dPr>
                              <m:ctrlP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𝜶𝝅</m:t>
                                  </m:r>
                                </m:num>
                                <m:den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31E059-194E-4C7B-26FB-0C4643460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64" y="1669866"/>
                <a:ext cx="5965421" cy="1102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56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2BF9-6687-C25C-9799-ACAA3CE9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Trial of Bending Finger AFAP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5C3D6-6909-79C7-7EF6-3029E0AA5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69" y="1882515"/>
            <a:ext cx="8087202" cy="442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4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019A6F-31FA-9B67-1A3B-BBEF76E56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49" y="2179872"/>
            <a:ext cx="9506774" cy="324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9BE3F-6BF2-8075-186E-7897E39D636E}"/>
              </a:ext>
            </a:extLst>
          </p:cNvPr>
          <p:cNvSpPr txBox="1"/>
          <p:nvPr/>
        </p:nvSpPr>
        <p:spPr>
          <a:xfrm>
            <a:off x="2169622" y="1523908"/>
            <a:ext cx="333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  <a:r>
              <a:rPr lang="en-US" b="1" dirty="0" err="1"/>
              <a:t>Autobender</a:t>
            </a:r>
            <a:r>
              <a:rPr lang="en-US" b="1" dirty="0"/>
              <a:t> Strain Calibration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5ACCA-180C-3102-0C52-97C90CB7327C}"/>
              </a:ext>
            </a:extLst>
          </p:cNvPr>
          <p:cNvSpPr txBox="1"/>
          <p:nvPr/>
        </p:nvSpPr>
        <p:spPr>
          <a:xfrm>
            <a:off x="6684820" y="1523908"/>
            <a:ext cx="389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Hand on Autodender Strain Calibration </a:t>
            </a:r>
          </a:p>
        </p:txBody>
      </p:sp>
    </p:spTree>
    <p:extLst>
      <p:ext uri="{BB962C8B-B14F-4D97-AF65-F5344CB8AC3E}">
        <p14:creationId xmlns:p14="http://schemas.microsoft.com/office/powerpoint/2010/main" val="342733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67B8D-7595-2F13-0635-97046E560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19" y="2062969"/>
            <a:ext cx="10021161" cy="356890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1776BE-A4B3-0BEE-87C1-51D53194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IMU’s on </a:t>
            </a:r>
            <a:r>
              <a:rPr lang="en-US" dirty="0" err="1"/>
              <a:t>Autobender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1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879B4D-7126-46A2-5E8D-7D365B8D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21" y="1939530"/>
            <a:ext cx="8116003" cy="455334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434DAE-0AB9-FCEB-DFB7-566E4038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IMU’s on </a:t>
            </a:r>
            <a:r>
              <a:rPr lang="en-US" dirty="0" err="1"/>
              <a:t>Autobender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2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C42EB-A3A7-5562-C896-49D7F7BD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77" y="1371083"/>
            <a:ext cx="9922355" cy="40363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1158B8-AC37-B8D3-0E0E-D0FD9A4EF02A}"/>
              </a:ext>
            </a:extLst>
          </p:cNvPr>
          <p:cNvSpPr txBox="1"/>
          <p:nvPr/>
        </p:nvSpPr>
        <p:spPr>
          <a:xfrm>
            <a:off x="2107277" y="465513"/>
            <a:ext cx="3337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  <a:r>
              <a:rPr lang="en-US" b="1" dirty="0" err="1"/>
              <a:t>Autobender</a:t>
            </a:r>
            <a:r>
              <a:rPr lang="en-US" b="1" dirty="0"/>
              <a:t> Strain Calibration Curve Fit of Raw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9B64D-40CB-19B4-0165-B77103915B83}"/>
              </a:ext>
            </a:extLst>
          </p:cNvPr>
          <p:cNvSpPr txBox="1"/>
          <p:nvPr/>
        </p:nvSpPr>
        <p:spPr>
          <a:xfrm>
            <a:off x="6798426" y="465512"/>
            <a:ext cx="3895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Hand on Autodender Strain Calibration </a:t>
            </a:r>
          </a:p>
          <a:p>
            <a:pPr algn="ctr"/>
            <a:r>
              <a:rPr lang="en-US" b="1" dirty="0"/>
              <a:t>Curve Fit of Raw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76971-902F-087E-B72F-3317B635429F}"/>
              </a:ext>
            </a:extLst>
          </p:cNvPr>
          <p:cNvSpPr txBox="1"/>
          <p:nvPr/>
        </p:nvSpPr>
        <p:spPr>
          <a:xfrm>
            <a:off x="1151313" y="5669280"/>
            <a:ext cx="1027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not including data between </a:t>
            </a:r>
            <a:r>
              <a:rPr lang="en-US" dirty="0" err="1"/>
              <a:t>autobender</a:t>
            </a:r>
            <a:r>
              <a:rPr lang="en-US" dirty="0"/>
              <a:t> jumps (data recorded continuously, unlike </a:t>
            </a:r>
            <a:r>
              <a:rPr lang="en-US" dirty="0" err="1"/>
              <a:t>autobender</a:t>
            </a:r>
            <a:r>
              <a:rPr lang="en-US" dirty="0"/>
              <a:t> studies last year where data only recorded every 15 </a:t>
            </a:r>
            <a:r>
              <a:rPr lang="en-US" dirty="0" err="1"/>
              <a:t>degs</a:t>
            </a:r>
            <a:r>
              <a:rPr lang="en-US" dirty="0"/>
              <a:t>), curve fit improves drastically.</a:t>
            </a:r>
          </a:p>
        </p:txBody>
      </p:sp>
    </p:spTree>
    <p:extLst>
      <p:ext uri="{BB962C8B-B14F-4D97-AF65-F5344CB8AC3E}">
        <p14:creationId xmlns:p14="http://schemas.microsoft.com/office/powerpoint/2010/main" val="33900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9198CD-4C67-387D-0E86-4C6820C48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45" y="1387165"/>
            <a:ext cx="7890572" cy="5287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75BCFC-C6B8-6E8F-DB99-DD2E9E0BA950}"/>
              </a:ext>
            </a:extLst>
          </p:cNvPr>
          <p:cNvSpPr txBox="1"/>
          <p:nvPr/>
        </p:nvSpPr>
        <p:spPr>
          <a:xfrm>
            <a:off x="192089" y="290946"/>
            <a:ext cx="1220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Autobender</a:t>
            </a:r>
            <a:r>
              <a:rPr lang="en-US" sz="2400" b="1" dirty="0"/>
              <a:t> Norm 0 to 1 model used to fit  Hand Norm 0 to 1 Data, as in previous data</a:t>
            </a:r>
          </a:p>
        </p:txBody>
      </p:sp>
    </p:spTree>
    <p:extLst>
      <p:ext uri="{BB962C8B-B14F-4D97-AF65-F5344CB8AC3E}">
        <p14:creationId xmlns:p14="http://schemas.microsoft.com/office/powerpoint/2010/main" val="103446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58DECE-E944-73FB-3B33-7243D697A5AC}"/>
                  </a:ext>
                </a:extLst>
              </p:cNvPr>
              <p:cNvSpPr txBox="1"/>
              <p:nvPr/>
            </p:nvSpPr>
            <p:spPr>
              <a:xfrm>
                <a:off x="802179" y="1283902"/>
                <a:ext cx="10403378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𝒘𝒉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𝒊𝒏𝒊𝒕𝒊𝒂𝒍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𝒓𝒆𝒔𝒊𝒔𝒕𝒂𝒏𝒄𝒆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58DECE-E944-73FB-3B33-7243D697A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79" y="1283902"/>
                <a:ext cx="10403378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F8F30-8824-DD5F-8F1D-5B0702E26D69}"/>
                  </a:ext>
                </a:extLst>
              </p:cNvPr>
              <p:cNvSpPr txBox="1"/>
              <p:nvPr/>
            </p:nvSpPr>
            <p:spPr>
              <a:xfrm>
                <a:off x="1394979" y="417140"/>
                <a:ext cx="10005926" cy="610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𝝐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𝜶𝜽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18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sz="18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𝒆𝒑𝒔𝒊𝒍𝒐𝒏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𝒔𝒕𝒓𝒂𝒊𝒏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𝒐𝒓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num>
                        <m:den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den>
                      </m:f>
                      <m:r>
                        <a:rPr lang="en-US" sz="1800" b="1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1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sz="1800" b="1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𝐤𝐧𝐮𝐜𝐤𝐥𝐞</m:t>
                      </m:r>
                      <m:r>
                        <a:rPr lang="en-US" sz="1800" b="1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𝐫𝐚𝐝𝐢𝐮𝐬</m:t>
                      </m:r>
                      <m:r>
                        <a:rPr lang="en-US" sz="1800" b="1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1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sz="1800" b="1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𝐬𝐚𝐦𝐩𝐥𝐞</m:t>
                      </m:r>
                      <m:r>
                        <a:rPr lang="en-US" sz="1800" b="1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𝐥𝐞𝐧𝐠𝐭𝐡</m:t>
                      </m:r>
                    </m:oMath>
                  </m:oMathPara>
                </a14:m>
                <a:endParaRPr lang="en-US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F8F30-8824-DD5F-8F1D-5B0702E26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79" y="417140"/>
                <a:ext cx="10005926" cy="6101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5F5C25E-EE46-42E6-B123-BB988453BB1D}"/>
              </a:ext>
            </a:extLst>
          </p:cNvPr>
          <p:cNvSpPr txBox="1"/>
          <p:nvPr/>
        </p:nvSpPr>
        <p:spPr>
          <a:xfrm>
            <a:off x="5638107" y="2971800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54B66A-E8D2-AFD1-0782-3D0AEDA5E07C}"/>
                  </a:ext>
                </a:extLst>
              </p:cNvPr>
              <p:cNvSpPr txBox="1"/>
              <p:nvPr/>
            </p:nvSpPr>
            <p:spPr>
              <a:xfrm>
                <a:off x="3246350" y="2249270"/>
                <a:ext cx="5515036" cy="1009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𝒏𝒐𝒓</m:t>
                      </m:r>
                      <m:sSub>
                        <m:sSubPr>
                          <m:ctrlP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  <m:r>
                            <a:rPr lang="en-US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b="1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1" i="1"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1" i="1"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𝜶𝝅</m:t>
                                          </m:r>
                                        </m:num>
                                        <m:den>
                                          <m:r>
                                            <a:rPr lang="en-US" b="1" i="1"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  <m:sup/>
                          </m:sSup>
                        </m:num>
                        <m:den>
                          <m:f>
                            <m:fPr>
                              <m:ctrlP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d>
                            <m:dPr>
                              <m:ctrlP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𝜶𝝅</m:t>
                                  </m:r>
                                </m:num>
                                <m:den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54B66A-E8D2-AFD1-0782-3D0AEDA5E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350" y="2249270"/>
                <a:ext cx="5515036" cy="1009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503AB5-5A00-A374-09C4-341B6361B9FC}"/>
                  </a:ext>
                </a:extLst>
              </p:cNvPr>
              <p:cNvSpPr txBox="1"/>
              <p:nvPr/>
            </p:nvSpPr>
            <p:spPr>
              <a:xfrm>
                <a:off x="3217344" y="3429000"/>
                <a:ext cx="3529941" cy="868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𝒏𝒐𝒓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503AB5-5A00-A374-09C4-341B6361B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344" y="3429000"/>
                <a:ext cx="3529941" cy="8688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326D54-97BD-9649-964D-5584A291E6EA}"/>
                  </a:ext>
                </a:extLst>
              </p:cNvPr>
              <p:cNvSpPr txBox="1"/>
              <p:nvPr/>
            </p:nvSpPr>
            <p:spPr>
              <a:xfrm>
                <a:off x="3217344" y="4733125"/>
                <a:ext cx="3529941" cy="723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𝒏𝒐𝒓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326D54-97BD-9649-964D-5584A291E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344" y="4733125"/>
                <a:ext cx="3529941" cy="7230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38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F48B2F-89C2-1C43-2BDD-D79E10CC8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3" y="1865935"/>
            <a:ext cx="5723116" cy="3867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0817F6-E30D-E960-927A-46AF24D4D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051" y="1999524"/>
            <a:ext cx="5782971" cy="35973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E21A19-5598-3DEF-D0A4-F8F6D822D2F2}"/>
              </a:ext>
            </a:extLst>
          </p:cNvPr>
          <p:cNvSpPr txBox="1"/>
          <p:nvPr/>
        </p:nvSpPr>
        <p:spPr>
          <a:xfrm>
            <a:off x="1125008" y="322694"/>
            <a:ext cx="1040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Theoretical Model used To Fit </a:t>
            </a:r>
            <a:r>
              <a:rPr lang="en-US" sz="2400" b="1" dirty="0" err="1"/>
              <a:t>Autobender</a:t>
            </a:r>
            <a:r>
              <a:rPr lang="en-US" sz="2400" b="1" dirty="0"/>
              <a:t> (Left) and Hand (Right)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03F4B-694E-900A-1ED4-BC05F95E5FE8}"/>
              </a:ext>
            </a:extLst>
          </p:cNvPr>
          <p:cNvSpPr txBox="1"/>
          <p:nvPr/>
        </p:nvSpPr>
        <p:spPr>
          <a:xfrm>
            <a:off x="1792251" y="1068775"/>
            <a:ext cx="333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  <a:r>
              <a:rPr lang="en-US" b="1" dirty="0" err="1"/>
              <a:t>Autobender</a:t>
            </a:r>
            <a:r>
              <a:rPr lang="en-US" b="1" dirty="0"/>
              <a:t> Theor Curve Fit of Raw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9FCF4-E110-424E-546E-C60753572157}"/>
              </a:ext>
            </a:extLst>
          </p:cNvPr>
          <p:cNvSpPr txBox="1"/>
          <p:nvPr/>
        </p:nvSpPr>
        <p:spPr>
          <a:xfrm>
            <a:off x="7208910" y="1062405"/>
            <a:ext cx="389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Hand on Autodender Theor </a:t>
            </a:r>
          </a:p>
          <a:p>
            <a:pPr algn="ctr"/>
            <a:r>
              <a:rPr lang="en-US" b="1" dirty="0"/>
              <a:t>Curve Fit of Raw Data</a:t>
            </a:r>
          </a:p>
        </p:txBody>
      </p:sp>
    </p:spTree>
    <p:extLst>
      <p:ext uri="{BB962C8B-B14F-4D97-AF65-F5344CB8AC3E}">
        <p14:creationId xmlns:p14="http://schemas.microsoft.com/office/powerpoint/2010/main" val="349178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BE491B-656F-3B54-68B8-2729B6D67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263" y="1353861"/>
            <a:ext cx="6110132" cy="415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4484</TotalTime>
  <Words>198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9/15/2025</vt:lpstr>
      <vt:lpstr>PowerPoint Presentation</vt:lpstr>
      <vt:lpstr>IMU’s on Autobender</vt:lpstr>
      <vt:lpstr>IMU’s on Autobender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 Trial of Bending Finger AFAP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Oppenheim, Tomas</dc:creator>
  <cp:lastModifiedBy>Oppenheim, Tomas</cp:lastModifiedBy>
  <cp:revision>27</cp:revision>
  <dcterms:created xsi:type="dcterms:W3CDTF">2025-09-11T21:48:38Z</dcterms:created>
  <dcterms:modified xsi:type="dcterms:W3CDTF">2025-09-15T17:42:40Z</dcterms:modified>
</cp:coreProperties>
</file>