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59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9299-656C-42CD-8770-958373ACCCA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9BFD-026E-4511-9FBE-D7EAB006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5/1.4031048" TargetMode="External"/><Relationship Id="rId2" Type="http://schemas.openxmlformats.org/officeDocument/2006/relationships/hyperlink" Target="https://doi.org/10.1016/j.eml.2016.11.0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2_6_2025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42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RsAAAIOCAYAAAA4B9oWAAAAOXRFWHRTb2Z0d2FyZQBNYXRwbG90bGliIHZlcnNpb24zLjcuMCwgaHR0cHM6Ly9tYXRwbG90bGliLm9yZy88F64QAAAACXBIWXMAAA9hAAAPYQGoP6dpAACelklEQVR4nOzdd3QU1fvH8c9CeggBAiQEISRIC70JhC69CQoCUiPql6LSRClKkyaoCIqCIlWkqBSp0kGRiBRBmghKlYQOoZNyf39wsj+WFLKwISy8X+fsgb1zZ/aZsrN3ntyZazHGGAEAAAAAAADAA8qQ3gEAAAAAAAAAeDyQbAQAAAAAAADgECQbAQAAAAAAADgEyUYAAAAAAAAADkGyEQAAAAAAAIBDkGwEAAAAAAAA4BAkGwEAAAAAAAA4BMlGAAAAAAAAAA5BshEAAAAAAACAQ5BshENMnz5dFovF+nJxcVGuXLnUunVrHTx4ML3Duy81atRQjRo1bMosFouGDBmSZp85cuRILVq0KFH5hg0bZLFYtGHDhjT7bHsltX1SK7n1fFC3bt1Sly5dlCtXLmXMmFGlSpVy+Gc40hdffKHp06endxgpSurYCw8PV758+WzqnT9/Xq1bt1bOnDllsVjUrFkzSdKRI0fUqFEjZcuWTRaLRT179nxosdtr9uzZGjduXHqHkeby5cun8PDw9A4DwBPmzrZiUu0ZY4yefvppWSyW+25fJOd+229HjhyRxWJJ1W/1H3/8oerVq8vX11cWi0Xjxo1L8jd0+fLlycaSVu0je9Zj7dq1KleunLy9vWWxWNIknifNg7TjN2/erCFDhujixYsOj8tR9u3bpyFDhujIkSPpHUoiD3K98rAknBvv3H5JtbUfVGq3RVqdh1IrueujhO/RDz/88PCDwn0h2QiHmjZtmiIiIrRmzRq98cYbWrx4sapUqaILFy6kd2gOERERoVdffTXNlp/cyb1MmTKKiIhQmTJl0uyzH6a0+hGbOHGivvzyS7377rvatGmTvvnmG4d/hiM5Q7IxKQMHDtTChQttyoYNG6aFCxfqk08+UUREhMaMGSNJ6tWrl7Zs2aKpU6cqIiJCvXr1So+QU+VJSTYCQHry8fHRlClTEpVv3LhR//zzj3x8fNIhqgfXqVMnRUZGau7cuYqIiFDr1q2TbL8tX75cQ4cOTXIZ6X2Rb4xRy5Yt5erqqsWLFysiIkLVq1dPt3hwO9k4dOjQRz7ZOHTo0Ecy2eiskmprPyzpfR5y1usjJOaS3gHg8VKsWDGVK1dO0u2/nsTFxWnw4MFatGiRXn755XSO7sFVrFgxXT43c+bM6fbZzmTPnj3y9PTUG2+8kWI9Y4xu3LghT0/PhxTZ4yV//vyJyvbs2aP8+fOrbdu2icqfeeYZa0/HB8W+AwDn1qpVK3377bf6/PPPlTlzZmv5lClTVKlSJUVHR6djdPdvz549eu2119SgQQObcmdqv508eVLnz5/X888/r1q1aqVY99q1a/Ly8npIkQFPlqTa2ng4OLc5Dj0bkaYSEo+nTp2yKd+2bZuee+45ZcuWTR4eHipdurS+++47mzpnzpxRt27dFBoaqkyZMilnzpx69tln9csvv9jUS7g1ZMyYMRoxYoTy5s0rDw8PlStXTmvXrrWpO2TIEFksFv3xxx964YUXlDlzZvn6+qpdu3Y6c+bMPdcnqdtw/vvvP/3vf/9Tnjx55ObmpsDAQLVo0cK6zjdu3NBbb72lUqVKydfXV9myZVOlSpX0448/Jlr21atXNWPGDOttRgld3ZO7/WLx4sWqVKmSvLy85OPjozp16igiIiLJdd67d69eeukl+fr6yt/fX506ddKlS5fuuc7GGI0ZM0ZBQUHy8PBQmTJltGLFikT1HLGeqd3nSbFYLPr66691/fp163IT/ipmsVj0xhtvaNKkSSpSpIjc3d01Y8YMSdKmTZtUq1Yt+fj4yMvLS2FhYVq2bJnNshNub1i3bp1ee+01+fn5KXPmzOrQoYOuXr2qqKgotWzZUlmyZFGuXLnUp08fxcTEpBhvvnz5tHfvXm3cuNEab758+WSMkb+/v15//XVr3bi4OGXNmlUZMmSw+S6NHTtWLi4uNn/tTs0xkZy//vpL9evXl5eXl7Jnz64uXbro8uXLierdeWtHwvdvzZo12r9/v80tchaLRYcOHdKKFSus5Ql/9Y6OjlafPn0UHBwsNzc35c6dWz179tTVq1dtPiulfXfw4EG1adNGOXPmlLu7u4oUKaLPP//cZv6EOObMmaN3331XgYGBypw5s2rXrq0DBw5Y69WoUUPLli3T0aNHbR4JkZJ169apRo0a8vPzk6enp/LmzavmzZvr2rVr1jpDhw5VhQoVlC1bNmXOnFllypTRlClTZIyxWVa+fPnUuHFjLV26VKVLl5anp6eKFCmipUuXSrp9DBYpUkTe3t565plntG3btkT7JFOmTNq7d69q1aolb29v5ciRQ2+88YZNPMlJ7f74/vvvVaFCBfn6+srLy0shISHq1KnTPZcPAAleeuklSdKcOXOsZZcuXdL8+fOTPZ+cP39e3bp1U+7cueXm5qaQkBC9++67unnzpk296Oho6+90pkyZVL9+ff39999JLjM1vyGpkdBGiI2N1cSJE21+P+5uv4WHh1s/487fmoTf0uTaR5IUFRWlzp0766mnnpKbm5uCg4M1dOhQxcbG2sRz8uRJtWzZUj4+PvL19VWrVq0UFRV1z/UYMmSInnrqKUlS3759re2ShGkWi0U7duxQixYtlDVrVmsy5MaNG+rfv7/N78frr7+eqCfeg/7OJWfPnj1q2rSpsmbNKg8PD5UqVcraTkiQ2rZAgjVr1qhWrVrKnDmzvLy8VLly5UTXFMlJbVtq9erVatq0qZ566il5eHjo6aefVufOnXX27FlrnSFDhujtt9+WJAUHByd6DMG8efNUt25d5cqVy7o9+/Xrl+i3OynXrl2z/u57eHgoW7ZsKleunM33Urr3Ndv06dP14osvSpJq1qyZqA2elEOHDunll19WgQIF5OXlpdy5c6tJkybavXu3TT179ltqr1eS8/nnn6tatWrKmTOnvL29Vbx4cY0ZMyZRe75GjRoqVqyYfvnlF1WsWFGenp7KnTu3Bg4cqLi4OGs9e65Pk5LUbdTGGH3xxRcqVaqUPD09lTVrVrVo0UL//vuvw7bFvc5Dqfm+JSc154rkro/uFBMT47DvcUrntn///VetW7dWYGCg3N3d5e/vr1q1amnnzp2pWl9IMoADTJs2zUgyW7dutSmfMGGCkWTmz59vLVu3bp1xc3MzVatWNfPmzTM//fSTCQ8PN5LMtGnTrPX++usv07VrVzN37lyzYcMGs3TpUvPKK6+YDBkymPXr11vrHT582EgyefLkMVWqVDHz588333//vSlfvrxxdXU1mzdvttYdPHiwkWSCgoLM22+/bVauXGnGjh1rvL29TenSpc2tW7esdatXr26qV69usz6SzODBg63vT5w4YXLlymWyZ89uxo4da9asWWPmzZtnOnXqZPbv32+MMebixYsmPDzcfPPNN2bdunXmp59+Mn369DEZMmQwM2bMsC4rIiLCeHp6moYNG5qIiAgTERFh9u7da4wxZv369UaSzXp/++23RpKpW7euWbRokZk3b54pW7ascXNzM7/88kuidS5UqJAZNGiQWb16tRk7dqxxd3c3L7/88j33bcL8r7zyilmxYoX56quvTO7cuU1AQIDN9nHEeqZ2nyclIiLCNGzY0Hh6elqXe/r0aet+y507tylRooSZPXu2WbdundmzZ4/ZsGGDcXV1NWXLljXz5s0zixYtMnXr1jUWi8XMnTvXuuyE4zs4ONi89dZbZtWqVWb06NEmY8aM5qWXXjJlypQxw4cPN6tXrzZ9+/Y1kszHH3+cYrw7duwwISEhpnTp0tZ4d+zYYYwxpnXr1qZgwYLWur/99puRZDw9Pc23335rLW/QoIF55plnrO9Te0wkJSoqyuTMmdPkzp3bTJs2zSxfvty0bdvW5M2bN9Gx17FjRxMUFGSMMebGjRsmIiLClC5d2oSEhFjX5dKlSyYiIsIEBASYypUrW8tv3Lhhrl69akqVKmXzvRk/frzx9fU1zz77rImPj7d+VnL7bu/evcbX19cUL17czJw506xatcq89dZbJkOGDGbIkCHW+RO+O/ny5TNt27Y1y5YtM3PmzDF58+Y1BQoUMLGxscYYY/bu3WsqV65sAgICrLFGREQku70OHz5sPDw8TJ06dcyiRYvMhg0bzLfffmvat29vLly4YK0XHh5upkyZYlavXm1Wr15thg0bZjw9Pc3QoUNtlhcUFGSeeuopU6xYMTNnzhyzfPlyU6FCBePq6moGDRpkKleubBYsWGAWLlxoChYsaPz9/c21a9ds9ombm5vJmzevGTFihFm1apUZMmSIcXFxMY0bN070WR07drS+T+3+2Lx5s7FYLKZ169Zm+fLlZt26dWbatGmmffv2KR5bAGCMbVuxffv2Nr9fEydONN7e3iY6OtoULVrUpn1x/fp1U6JECePt7W0++ugjs2rVKjNw4EDj4uJiGjZsaK0XHx9vatasadzd3a3nwcGDB5uQkJBE7bfU/oYktDHvbJ/e7fTp0yYiIsJIMi1atLD5/bi7/Xbo0CHTokULI8nmtybhtzS59lFkZKTJkyePCQoKMl9++aVZs2aNGTZsmHF3dzfh4eHWWK5du2aKFClifH19zWeffWZWrlxpunfvbv0tT2k9jh8/bhYsWGAkmTfffNOmXXJn+7lv375m9erVZtGiRSY+Pt7Uq1fPuLi4mIEDB5pVq1aZjz76yNquvnHjhnX5D/o7l5S//vrL+Pj4mPz585uZM2eaZcuWmZdeeslIMqNHj7bWS21bwBhjvvnmG2OxWEyzZs3MggULzJIlS0zjxo1NxowZzZo1a1KMx5621MSJE82oUaPM4sWLzcaNG82MGTNMyZIlTaFChazXI8ePHzdvvvmmkWQWLFhg08Yyxphhw4aZTz75xCxbtsxs2LDBTJo0yQQHB5uaNWumGKcxxnTu3Nl4eXmZsWPHmvXr15ulS5eaDz74wHz22WfWOqm5Zjt9+rQZOXKkkWQ+//zzRG3wpGzcuNG89dZb5ocffjAbN240CxcuNM2aNTOenp7mr7/+uq/9ltrrleT06tXLTJw40fz0009m3bp15pNPPjHZs2dPdK1UvXp14+fnZwIDA82nn35q/Y5JMq+//rq1nj3XpwnnxsOHD1vL7mxrJ3jttdeMq6ureeutt8xPP/1kZs+ebQoXLmz8/f1NVFSUQ7bFva7TUvN9S0pqzxUpXR+lxfc4uXObMcYUKlTIPP300+abb74xGzduNPPnzzdvvfXWPa9J8f9INsIhEk6Sv/32m4mJiTGXL182P/30kwkICDDVqlUzMTEx1rqFCxc2pUuXtikzxpjGjRubXLlymbi4uCQ/IzY21sTExJhatWqZ559/3lqecDIPDAw0169ft5ZHR0ebbNmymdq1a1vLEk4ovXr1sll2QpJm1qxZ1rLUJBs7depkXF1dzb59++69ke5aj1deecWULl3aZpq3t7dNEiDB3Y3VuLg4ExgYaIoXL26zvS5fvmxy5sxpwsLCEq3zmDFjbJbZrVs34+HhYZPYuduFCxeMh4eHzfY2xphff/3VSErxB+t+1jO5Zdy9z5PTsWNH4+3tnahckvH19TXnz5+3Ka9YsaLJmTOnuXz5ss1nFitWzDz11FPWbZNwfL/55ps28zdr1sxIMmPHjrUpL1WqlClTpsw94737girB119/bSSZY8eOGWOMGT58uClcuLB57rnnrI2eW7duGW9vbzNgwABjjH3HRFL69u1rLBaL2blzp015nTp1Ukw2JqhevbopWrRoouUGBQWZRo0a2ZSNGjXKZMiQIdEfJ3744QcjySxfvtxalty+q1evnnnqqaesDe4Eb7zxhvHw8LDWT/ju3HlBaowx3333nfViL0GjRo0SrVdyEmK9e3ulJC4uzsTExJj333/f+Pn52Xz3goKCjKenpzlx4oS1bOfOnUaSyZUrl7l69aq1fNGiRUaSWbx4sbWsY8eORpIZP368zWeOGDHCSDKbNm2y+aw7v3+p3R8fffSRkWQuXryY6nUGgAR3JhsTzs179uwxxhhTvnx5a9Ls7t/GSZMmGUnmu+++s1ne6NGjjSSzatUqY4wxK1asSPE8eGf7LbW/IalJNia4O9lgTNJ/LH799ddNcv09kmsfde7c2WTKlMkcPXrUpjzhvJyQDJg4caKRZH788Uebeq+99lqq1iNhfT/88EOb8oS25KBBg2zKf/rppyTbmPPmzTOSzFdffWUte9DfuaS0bt3auLu7W9tLCRo0aGC8vLysv1epbQtcvXrVZMuWzTRp0sSmXlxcnClZsqRNgjwp9rSl7hQfH29iYmLM0aNHE+2/Dz/8MFEiKqVlbNy40Ugyu3btSrF+sWLFTLNmzVKsk9prtu+//z7F9buX2NhYc+vWLVOgQAGba7TU7rcHuV5JSkJ7bebMmSZjxow2bdDq1asn+x3LkCGD9Ttqz/VpapKNCX/QuLszw/Hjx42np6d55513HLYtkjsPpfb7lhR7zhXJXR+lxfc4uXPb2bNnjSQzbty4ZNcJ98Zt1HCoihUrytXVVT4+Pqpfv76yZs2qH3/8US4utx8PeujQIf3111/W57rFxsZaXw0bNlRkZKRNN+hJkyapTJky8vDwkIuLi1xdXbV27Vrt378/0We/8MIL8vDwsL738fFRkyZN9PPPP9t0a5eU6LlyLVu2lIuLi9avX2/X+q5YsUI1a9ZUkSJFUqz3/fffq3LlysqUKZN1PaZMmZLkeqTGgQMHdPLkSbVv314ZMvz/1zhTpkxq3ry5fvvtt0S3Tj733HM270uUKKEbN27o9OnTyX5ORESEbty4kWh7hYWFKSgoKFF9R6ynPfvcHs8++6yyZs1qfX/16lVt2bJFLVq0UKZMmazlGTNmVPv27XXixIlEXfIbN25s8z5hvzdq1ChR+dGjR+871tq1a0u63f1fun2rTZ06dVS7dm2tXr1a0u19c/XqVWvd+zkm7rR+/XoVLVpUJUuWtClv06bNfa9HcpYuXapixYqpVKlSNueAevXqJfm4gLv33Y0bN7R27Vo9//zz8vLySnQeuXHjhn777TebZSR1/Eu67/1UqlQpubm56X//+59mzJiR6BaWBOvWrVPt2rXl6+urjBkzytXVVYMGDdK5c+cSffdKlSql3LlzW98nHF81atSweXZMQnlSsd/9XU3Yfymd21K7P8qXLy/p9vnyu+++03///ZfsMgEgJdWrV1f+/Pk1depU7d69W1u3bk32Fup169bJ29tbLVq0sCkPDw+XJOttcQnnueTOgwnu5zckvS1dulQ1a9ZUYGCgTbwJz4fcuHGjpNvbwMfHJ9FvnqN+y5s3b27zft26dZL+f18kePHFF+Xt7Z3olkVH/M7d/fm1atVSnjx5bMrDw8N17dq1RI+RuVdbYPPmzTp//rw6duxos53j4+NVv359bd26NcVblO1pS50+fVpdunRRnjx5rO3dhLZ1atu8//77r9q0aaOAgABrGyNhQJ97LeOZZ57RihUr1K9fP23YsEHXr1+3mW7vNZs9YmNjNXLkSIWGhsrNzU0uLi5yc3PTwYMHk4z7XvvN3uuVpPzxxx967rnn5OfnZ92WHTp0UFxcXKJHMST3HYuPj9fPP/9sU27P9WlKli5dKovFonbt2tnsi4CAAJUsWdLaVnPEtkiOvd+3u+dNqHun5M4VKUmL7/Hd57Zs2bIpf/78+vDDDzV27Fj98ccfio+PT3WMuI1kIxxq5syZ2rp1q9atW6fOnTtr//791mfzSP//7MY+ffrI1dXV5tWtWzdJsj6rZOzYseratasqVKig+fPn67ffftPWrVtVv379RD+IkhQQEJBk2a1bt3TlypUU67q4uMjPz0/nzp2za33PnDljfb5NchYsWKCWLVsqd+7cmjVrliIiIqyN6hs3btj1eQkS4syVK1eiaYGBgYqPj080Arifn5/Ne3d3d0lKclve/TnJbds7OWI97d3n9rh7W124cEHGmGS3oaREx0O2bNls3ru5uSVbfr/7VpKCgoKUP39+rVmzxvrjnZBsTEiCrlmzRp6engoLC7OJ1Z5j4k7nzp1L1X52hFOnTunPP/9MdA7w8fGRMcbmeUVS4nU6d+6cYmNj9dlnnyVaRsOGDSUp0TLu5/hPScL+yZkzp15//XXlz59f+fPn1/jx4611fv/9d9WtW1eSNHnyZP3666/aunWr3n333SQ/257jS1KiYyzhPHanhP2X0rkttfujWrVqWrRokWJjY9WhQwc99dRTKlasWKLnOwHAvVgsFr388suaNWuWJk2apIIFC6pq1apJ1k34fbr7Obo5c+aUi4uL9fx27ty5FM+Ddy7P3t+Q9Hbq1CktWbIkUbxFixaV9P/xnjt3Tv7+/onmd9RveVK/xy4uLsqRI4dNucViUUBAwAO1o6TEv3N3O3funF3tuHu1BRKuU1q0aJFoW48ePVrGGJ0/fz7FeFLTloqPj1fdunW1YMECvfPOO1q7dq1+//13a5I7NW2TK1euqGrVqtqyZYuGDx+uDRs2aOvWrVqwYEGqlvHpp5+qb9++WrRokWrWrKls2bKpWbNmOnjwoM22SM01m7169+6tgQMHqlmzZlqyZIm2bNmirVu3qmTJkknGfa/9Zs/1SlKOHTumqlWr6r///tP48eP1yy+/aOvWrdbnq94dU0rfsbuPOXuuT1Ny6tQp63Pd794fv/32m805IKXPfRD2ft/unteec0VK0uJ7fPd6WSwWrV27VvXq1dOYMWNUpkwZ5ciRQ927d0/yGaxIGqNRw6GKFCliHRSmZs2aiouL09dff60ffvhBLVq0UPbs2SVJ/fv31wsvvJDkMgoVKiRJmjVrlmrUqKGJEyfaTE/uC57Uw6+joqLk5uZm03MtofzOv6zGxsbq3LlziU5e95IjRw6dOHEixTqzZs1ScHCw5s2bZ9NQvvuh5vZIiDMyMjLRtJMnTypDhgw2PcEe9HOS27Z3PrDXEetp7z63x90XKQkDriS3DSVZj9f0UKtWLf3444/auHGj4uPjVaNGDfn4+CgwMFCrV6/WmjVrVLVqVesP7IMeE35+fsnuZ0fLnj27PD09NXXq1GSn3ympfZfQA/XOgXTuFBwc7JhgU1C1alVVrVpVcXFx2rZtmz777DP17NlT/v7+at26tebOnStXV1ctXbrU5q/aixYtSpN4kjqPJey/lM5t9uyPpk2bqmnTprp586Z+++03jRo1Sm3atFG+fPlUqVIlB60JgCdBeHi4Bg0apEmTJmnEiBHJ1vPz89OWLVtkjLH5PTh9+rRiY2Ot5yg/P78Uz4MJHpXfEHtkz55dJUqUSHY7JVzs+/n56ffff0803VG/5Xf/Hids8zNnztgkEYwxioqKsvaITyt+fn4Obccl1P/ss8+SHUU8qUTTnfGkpi21Z88e7dq1S9OnT1fHjh2t5YcOHUp1rOvWrdPJkye1YcMGa29GSYkG5kmOt7e3hg4dqqFDh+rUqVPWXo5NmjTRX3/9Zdc1m71mzZqlDh06aOTIkTblZ8+eVZYsWexenj3XK0lZtGiRrl69qgULFtj0/ktuIJC7Bz6987Pvbm/Zc32akuzZs8tiseiXX36xtv3vdPf1wP1ui5Q8yPftYZ4r7ud7nNSgkEFBQZoyZYok6e+//9Z3332nIUOG6NatW5o0aZLD4n2c0bMRaWrMmDHKmjWrBg0apPj4eBUqVEgFChTQrl27VK5cuSRfPj4+km5/6e8+mf7555/JdtFesGCBzV9AL1++rCVLlqhq1arKmDGjTd1vv/3W5v13332n2NhYm9G2UqNBgwZav359ircRWCwWubm52ZzEoqKiEo3SLN3+oUjNXzMLFSqk3Llza/bs2Taj2l69elXz58+3jkb8oCpWrCgPD49E22vz5s2Jbm1xxHrau88fhLe3typUqKAFCxbYxBIfH69Zs2bpqaeeUsGCBR3+uXdKaX/Xrl1bp06d0rhx41SxYkXr96JWrVpauHChtm7dar2FWnrwY6JmzZrau3evdu3aZVM+e/bsB1nFJDVu3Fj//POP/Pz8kjwH3Ksh5OXlpZo1a+qPP/5QiRIlklyGvX84kFL//btbxowZVaFCBetfwHfs2CHp9vHs4uJic/65fv26vvnmG7s/I7Xu/q4m7L+Uzm33sz/c3d1VvXp1jR49WtLt248AwB65c+fW22+/rSZNmtgkXO5Wq1YtXblyJdEfambOnGmdLt3+HZOSPw8mSKvfkNRKqWd9cr9DjRs31p49e5Q/f/4k401INtasWVOXL1/W4sWLbeZPi99y6f+3/axZs2zK58+fr6tXr1qnp5VatWpZk253mjlzpry8vJJNNCSncuXKypIli/bt25fsdUpCr8ukpLYtldBWvrvN++WXXyZaZnLHiz3LuBd/f3+Fh4frpZde0oEDB3Tt2jW7rtnsvVskqfb+smXL7vvxLPZcryQXj2S7LY0xmjx5cpL1k/uOZciQQdWqVbMpt+f6NCWNGzeWMUb//fdfkvuiePHikh58W0jJn4ce5Ptmz7niftvjCR70e5yUggUL6r333lPx4sWt7XzcGz0bkaayZs2q/v3765133tHs2bPVrl07ffnll2rQoIHq1aun8PBw5c6dW+fPn9f+/fu1Y8cOff/995Jun1SHDRumwYMHq3r16jpw4IDef/99BQcHKzY2NtFnZcyYUXXq1FHv3r0VHx+v0aNHKzo6WkOHDk1Ud8GCBXJxcVGdOnW0d+9eDRw4UCVLllTLli3tWr/3339fK1asULVq1TRgwAAVL15cFy9e1E8//aTevXurcOHCaty4sRYsWKBu3bqpRYsWOn78uIYNG6ZcuXJZb1VIULx4cW3YsEFLlixRrly55OPjk+RfDTNkyKAxY8aobdu2aty4sTp37qybN2/qww8/1MWLF/XBBx/YtR7JyZo1q/r06aPhw4fr1Vdf1Ysvvqjjx49ryJAhibriO2I97d3nD2rUqFGqU6eOatasqT59+sjNzU1ffPGF9uzZozlz5iT5Vy5HKl68uObOnat58+YpJCREHh4e1sbCs88+K4vFolWrVtkcw7Vr17ZelN2ZbHzQY6Jnz56aOnWqGjVqpOHDh8vf31/ffvut/vrrL4evd8+ePTV//nxVq1ZNvXr1UokSJRQfH69jx45p1apVeuutt1ShQoUUlzF+/HhVqVJFVatWVdeuXZUvXz5dvnxZhw4d0pIlS6zPhrFH8eLFtWDBAk2cOFFly5ZVhgwZrD217zZp0iStW7dOjRo1Ut68eXXjxg1rz8CE/dKoUSONHTtWbdq00f/+9z+dO3dOH330UZJ/kXYENzc3ffzxx7py5YrKly+vzZs3a/jw4WrQoIGqVKmS7Hyp3R+DBg3SiRMnVKtWLT311FO6ePGixo8fb/OMKACwR2raKx06dNDnn3+ujh076siRIypevLg2bdqkkSNHqmHDhtZzbt26dVWtWjW98847unr1qsqVK6dff/01yT/wpMVvSGol/M6PHj1aDRo0UMaMGVWiRAm5ubkl2z56//33tXr1aoWFhal79+4qVKiQbty4oSNHjmj58uWaNGmSnnrqKXXo0EGffPKJOnTooBEjRqhAgQJavny5Vq5cmSbrUqdOHdWrV099+/ZVdHS0KleurD///FODBw9W6dKl1b59+zT53ASDBw+2Ps9y0KBBypYtm7799lstW7ZMY8aMka+vr13Ly5Qpkz777DN17NhR58+fV4sWLZQzZ06dOXNGu3bt0pkzZxLdfXOn1LalChcurPz586tfv34yxihbtmxasmSJ9bncd0o4XsaPH6+OHTvK1dVVhQoVUlhYmLJmzaouXbpo8ODBcnV11bfffpso0ZmcChUqqHHjxipRooSyZs2q/fv365tvvrH543Rqr9mKFSsmSfrqq6/k4+MjDw8PBQcHJ5u0b9y4saZPn67ChQurRIkS2r59uz788MN7PpoqOfZcrySlTp06cnNz00svvaR33nlHN27c0MSJE5N9/JCfn5+6du2qY8eOqWDBglq+fLkmT56srl27Km/evDZ17bk+TUnlypX1v//9Ty+//LK2bdumatWqydvbW5GRkdq0aZOKFy+url27PvC2kJK/TnuQ75s954qUro9S40G/x9Ltzi5vvPGGXnzxRRUoUEBubm5at26d/vzzT/Xr1y/VsTzx0mNUGjx+7hxh8G7Xr19PNCT9rl27TMuWLU3OnDmNq6urCQgIMM8++6yZNGmSdb6bN2+aPn36mNy5cxsPDw9TpkwZs2jRokSjcyWM9jV69GgzdOhQ89RTTxk3NzdTunRps3LlSptYEkac2r59u2nSpInJlCmT8fHxMS+99JI5deqUTd3UjEZtzO1RwDp16mQCAgKMq6urCQwMNC1btrRZ3gcffGDy5ctn3N3dTZEiRczkyZOtsdxp586dpnLlysbLy8tmxLCkRjM05vZofRUqVDAeHh7G29vb1KpVy/z6669JrvOZM2dsypMa+Swp8fHxZtSoUSZPnjzGzc3NlChRwixZsiTJ7fOg65nafZ6clEajvnuEyAS//PKLefbZZ423t7fx9PQ0FStWNEuWLLGpk9zxndy2TS6Oux05csTUrVvX+Pj4GEmJ1rF06dJGks0+/e+//4ykRKMZJ0jNMZGcffv2mTp16hgPDw+TLVs288orr5gff/zR4aNRG2PMlStXzHvvvWcKFSpk3NzcjK+vrylevLjp1auXiYqKstZLad8dPnzYdOrUyeTOndu4urqaHDlymLCwMDN8+HBrnYTvzvfff59oXt01Muf58+dNixYtTJYsWYzFYkl2tFBjbo8K+Pzzz5ugoCDj7u5u/Pz8TPXq1RONnDl16lRTqFAh4+7ubkJCQsyoUaPMlClTEn33kttOSa1/UqOFJhxzf/75p6lRo4bx9PQ02bJlM127djVXrlyxmf/u0aiNSd3+WLp0qWnQoIHJnTu3cXNzMzlz5jQNGzY0v/zyS7LbCQASpNRWvFNSI5GeO3fOdOnSxeTKlcu4uLiYoKAg079/f3Pjxg2behcvXjSdOnUyWbJkMV5eXqZOnTrmr7/+SrL9lprfkLQYjfrmzZvm1VdfNTly5LD+1iT8HiTXPjLGmDNnzpju3bub4OBg4+rqarJly2bKli1r3n33XZvz/IkTJ0zz5s2tbdzmzZubzZs3O2Q06rvbO8bcbuf37dvXBAUFGVdXV5MrVy7TtWtXc+HCBZt6D/o7l5zdu3ebJk2aGF9fX+Pm5mZKliyZaD3taQsYY8zGjRtNo0aNTLZs2Yyrq6vJnTu3adSoUaL5k5LatlRCPR8fH5M1a1bz4osvmmPHjiV5rPbv398EBgaaDBky2Cxn8+bNplKlSsbLy8vkyJHDvPrqq2bHjh2p2tf9+vUz5cqVM1mzZrW2UXr16mXOnj1rUy8112zGGDNu3DgTHBxsMmbMeM/Pv3DhgnnllVdMzpw5jZeXl6lSpYr55ZdfEl1b2LPf7LleScqSJUtMyZIljYeHh8mdO7d5++23rSPc37nfEtq7GzZsMOXKlTPu7u4mV65cZsCAATajdttzfZqa0agTTJ061VSoUMF63ZI/f37ToUMHs23bNodti5TOQ6n5viUnteeK5K6P0uJ7nNy57dSpUyY8PNwULlzYeHt7m0yZMpkSJUqYTz75xJrPwL1ZjLnjfjvACR05ckTBwcH68MMP1adPnxTrDhkyREOHDtWZM2fS9Xl8AOBI4eHh+uGHH+x62DgAAABSr0aNGjp79qz27NmTYj17rk+BxxXPbAQAAAAAAADgECQbAQAAAAAAADgEt1EDAAAAAAAAcAh6NgIAAAAAAABwCJKNAAAAAAAAAByCZCMAAAAAAAAAh3BJ7wDSWnx8vE6ePCkfHx9ZLJb0DgcAAMBuxhhdvnxZgYGBypCBvxU7G9qjAADA2dnTHn3sk40nT55Unjx50jsMAACAB3b8+HE99dRT6R0G7ER7FAAAPC5S0x597JONPj4+km5vjMyZM6dzNAAAAPaLjo5Wnjx5rO0aOBfaowAAwNnZ0x597JONCbeqZM6cmcYdAABwatyC65xojwIAgMdFatqjPPQHAAAAAAAAgEOQbAQAAAAAAADgECQbAQAAAAD6+eef1aRJEwUGBspisWjRokXWaTExMerbt6+KFy8ub29vBQYGqkOHDjp58uQ9lzt//nyFhobK3d1doaGhWrhwYaI6X3zxhYKDg+Xh4aGyZcvql19+eWLXAQCc3WP/zEYAAPDoi4uLU0xMTHqHkW5cXV2VMWPG9A4DwBPu6tWrKlmypF5++WU1b97cZtq1a9e0Y8cODRw4UCVLltSFCxfUs2dPPffcc9q2bVuyy4yIiFCrVq00bNgwPf/881q4cKFatmypTZs2qUKFCpKkefPmqWfPnvriiy9UuXJlffnll2rQoIH27dunvHnzPnHrgPT3pLdL8GRyZHvUYowxDlnSIyo6Olq+vr66dOkSD+QGAOARY4xRVFSULl68mN6hpLssWbIoICAgyYdu055xbuw/OCOLxaKFCxeqWbNmydbZunWrnnnmGR09ejTZhFqrVq0UHR2tFStWWMvq16+vrFmzas6cOZKkChUqqEyZMpo4caK1TpEiRdSsWTONGjXqiV4HPFy0S/Ckc1R7lJ6NAAAg3SQ06HPmzCkvL68ncrRlY4yuXbum06dPS5Jy5cqVzhEBQOpcunRJFotFWbJkSbZORESEevXqZVNWr149jRs3TpJ069Ytbd++Xf369bOpU7duXW3evNnRISfyOKwDHId2CZ5Ujm6PkmwEAADpIi4uztqg9/PzS+9w0pWnp6ck6fTp08qZMye3VAN45N24cUP9+vVTmzZtUuzhEhUVJX9/f5syf39/RUVFSZLOnj2ruLi4FOuklcdhHeA4tEvwpHNke5QBYgAAQLpIeBaSl5dXOkfyaEjYDjwjCsCjLiYmRq1bt1Z8fLy++OKLe9a/u3eYMSZRWWrqONLjsA5wLNolgOPao/RsBAAA6YoLsdvYDgCcQUxMjFq2bKnDhw9r3bp193xuV0BAQKLefadPn7b2AsyePbsyZsyYYh1HexzWAWmH32M8yRx1/NOzEQAAAABwTwlJuoMHD2rNmjWputW0UqVKWr16tU3ZqlWrFBYWJklyc3NT2bJlE9VZvXq1tY4jPQ7rAACPOno2AgAAAAB05coVHTp0yPr+8OHD2rlzp7Jly6bAwEC1aNFCO3bs0NKlSxUXF2ftyZctWza5ublJkjp06KDcuXNbR2Du0aOHqlWrptGjR6tp06b68ccftWbNGm3atMn6Ob1791b79u1Vrlw5VapUSV999ZWOHTumLl26PJHrADyJhgwZokWLFmnnzp2SpPDwcF28eFGLFi2672Vu2LBBNWvW1IULF1IcBOpR4EyxpgbJRgAA8Mh5mHcwGWP/PKdPn9bAgQO1YsUKnTp1SlmzZlXJkiU1ZMgQ60Xm7NmztWPHDl2+fPmxaTgCeLxt27ZNNWvWtL7v3bu3JKljx44aMmSIFi9eLEkqVaqUzXzr169XjRo1JEnHjh1Thgz/fwNdWFiY5s6dq/fee08DBw5U/vz5NW/ePFWoUMFap1WrVjp37pzef/99RUZGqlixYlq+fLmCgoKeyHXAI2j2Q761uo19jZN7tUskPVDbZPPmzapatarq1Kmjn376yd61uS/jx4+XuZ9Gmp0sFosWLlyoZs2aPfCyzp8/r/fff1+LFi3SyZMn5efnp/r162vo0KHKmzevtV6NGjVUqlQp64j2jyOSjQAAAHZq3ry5YmJiNGPGDIWEhOjUqVNau3atzp8/L0m6du2a6tevr/r166t///7pHC0ApE6NGjVSvLhPzYX/hg0bEpW1aNFCLVq0SHG+bt26qVu3bvdc/r08DusA2Ote7RLpwdomU6dO1Ztvvqmvv/5ax44ds0mcpRVfX980/wxHOn/+vCpWrCg3Nzd98cUXKlasmI4cOaL33ntP5cuXV0REhEJCQh56XDExMXJ1dX3on8szGwEAAOxw8eJFbdq0SaNHj1bNmjUVFBSkZ555Rv3791ejRo0kST179lS/fv1UsWLFdI4WAAA8zlLTLpHuv21y9epVfffdd+ratasaN26s6dOn20zfsGGDLBaLli1bppIlS8rDw0MVKlTQ7t27rXWmT5+uLFmyaNGiRSpYsKA8PDxUp04dHT9+PNnPDQ8Pt+ltaIzRmDFjFBISIk9PT5UsWVI//PCDzTzLly9XwYIF5enpqZo1a+rIkSMprlu+fPkkSc8//7wsFov1vSRNnDhR+fPnl5ubmwoVKqRvvvkmxWW9++67OnnypNasWaOGDRsqb968qlatmlauXClXV1e9/vrr1vXauHGjxo8fL4vFIovFYhPn9u3bVa5cOXl5eSksLEwHDhyw+ZwlS5aobNmy8vDwUEhIiIYOHarY2FjrdIvFokmTJqlp06by9vbW8OHDdeHCBbVt21Y5cuSQp6enChQooGnTpqW4Pg+KZCMAAIAdMmXKpEyZMmnRokW6efNmeocDAACeYGndLpk3b54KFSqkQoUKqV27dpo2bVqSPYTffvttffTRR9q6daty5syp5557TjExMdbp165d04gRIzRjxgz9+uuvio6OVuvWrVMdx3vvvadp06Zp4sSJ2rt3r3r16qV27dpp48aNkqTjx4/rhRdeUMOGDbVz5069+uqr6tevX4rL3Lp1qyRp2rRpioyMtL5fuHChevToobfeekt79uxR586d9fLLL2v9+vVJLic+Pl5z585V27ZtFRAQYDPN09NT3bp108qVK3X+/HmNHz9elSpV0muvvabIyEhFRkYqT5481vrvvvuuPv74Y23btk0uLi7q1KmTddrKlSvVrl07de/eXfv27dOXX36p6dOna8SIETafOXjwYDVt2lS7d+9Wp06dNHDgQO3bt08rVqzQ/v37NXHiRGXPnj2VW/7+pGuy8eeff1aTJk0UGBgoi8Vi8+DPmJgY9e3bV8WLF5e3t7cCAwPVoUMHnTx5Mv0CBgAATzwXFxdNnz5dM2bMUJYsWVS5cmUNGDBAf/75Z3qHBgAAnjBp3S6ZMmWK2rVrJ0mqX7++rly5orVr1yaqN3jwYNWpU0fFixfXjBkzdOrUKS1cuNA6PSYmRhMmTFClSpVUtmxZzZgxQ5s3b9bvv/9+zxiuXr2qsWPHaurUqapXr55CQkIUHh6udu3a6csvv5R0uydiSEiIPvnkExUqVEht27ZVeHh4isvNkSOHJClLliwKCAiwvv/oo48UHh6ubt26qWDBgurdu7deeOEFffTRR0ku58yZM7p48aKKFCmS5PQiRYrIGKNDhw7J19dXbm5u8vLyUkBAgAICApQxY0Zr3REjRqh69eoKDQ1Vv379tHnzZt24ccM6rV+/furYsaNCQkJUp04dDRs2zLoNErRp00adOnVSSEiIgoKCdOzYMZUuXVrlypVTvnz5VLt2bTVp0uSe2/1BpGuy8erVqypZsqQmTJiQaNq1a9e0Y8cODRw4UDt27NCCBQv0999/67nnnkuHSAEAAP5f8+bNdfLkSS1evFj16tXThg0bVKZMmUS3FgEAAKS1tGqXHDhwQL///ru1B6KLi4tatWqlqVOnJqqbMBCNdHt090KFCmn//v3WMhcXF5UrV876vnDhwsqSJYtNneTs27dPN27cUJ06daw9OTNlyqSZM2fqn3/+kSTt379fFStWlOWOUQbvjMke+/fvV+XKlW3KKleunKpYk5LQE9SSihEQS5QoYf1/rly5JN0eAEi6fYv1+++/b7MNEnpIXrt2zTrfndtZkrp27aq5c+eqVKlSeuedd7R58+b7Wg97pOsAMQ0aNFCDBg2SnObr66vVq1fblH322Wd65plnHtoDSQEAAJKT8LyhOnXqaNCgQXr11Vc1ePDge/4VHQAAwNHSol0yZcoUxcbGKnfu3NYyY4xcXV114cIFZc2aNcX5706uJZVsS00CLj4+XpK0bNkym1gkyd3d3RqXI90dlzEm2Vhz5MihLFmyaN++fUlO/+uvv2SxWJQ/f/57fu6dg7kkfF7C+sfHx2vo0KF64YUXEs3n4eFh/b+3t7fNtAYNGujo0aNatmyZ1qxZo1q1aun1119PtqemIzjVMxsvXboki8WS4vDsN2/eVHR0tM0LAAAgrYWGhurq1avpHQYeAbRHAQDp7UHbJbGxsZo5c6Y+/vhj7dy50/ratWuXgoKC9O2339rU/+2336z/v3Dhgv7++28VLlzYZnnbtm2zvj9w4IAuXrxoUyeldXF3d9exY8f09NNP27wSnncYGhpqE8PdMSXH1dVVcXFxNmVFihTRpk2bbMo2b96c7G3SGTJkUMuWLTV79mxFRUXZTLt+/bq++OIL1atXT9myZZMkubm5JfrM1ChTpowOHDiQaBs8/fTTypAh5fRejhw5FB4erlmzZmncuHH66quv7P58e6Rrz0Z73LhxQ/369VObNm2UOXPmZOuNGjVKQ4cOfYiRAQCAJ8m5c+f04osvqlOnTipRooR8fHy0bds2jRkzRk2bNpUkRUVFKSoqSocOHZIk7d69Wz4+PsqbN6+1oYnHF+1RPPJm37sn0SOvbXoH8IAc3AsLT67UtEsk+9smS5cu1YULF/TKK6/I19fXZlqLFi00ZcoUvfHGG9ay999/X35+fvL399e7776r7Nmz24wm7erqqjfffFOffvqpXF1d9cYbb6hixYp65pln7rmOPj4+6tOnj3r16qX4+HhVqVJF0dHR2rx5szJlyqSOHTuqS5cu+vjjj9W7d2917txZ27dvT9Vt5Pny5dPatWtVuXJlubu7K2vWrHr77bfVsmVLlSlTRrVq1dKSJUu0YMECrVmzJtnljBgxQmvXrlWdOnU0ZswYFStWTIcPH9Z7772nmJgYff755zafuWXLFh05ckSZMmVKddtw0KBBaty4sfLkyaMXX3xRGTJk0J9//qndu3dr+PDhKc5XtmxZFS1aVDdv3tTSpUuTTZw6ilP0bIyJiVHr1q0VHx+vL774IsW6/fv316VLl6yvlIZSBwAAsFemTJlUoUIFffLJJ6pWrZqKFSumgQMH6rXXXrM+h3rSpEkqXbq0XnvtNUlStWrVVLp0aS1evDg9Q8dDQnsUAPCwpKZdItnfNpkyZYpq166dKNEo3X5G5M6dO7Vjxw5r2QcffKAePXqobNmyioyM1OLFi+Xm5mad7uXlpb59+6pNmzaqVKmSPD09NXfu3FSv57BhwzRo0CCNGjVKRYoUUb169bRkyRIFBwdLkvLmzav58+dryZIlKlmypCZNmqSRI0fec7kff/yxVq9erTx58qh06dKSpGbNmmn8+PH68MMPVbRoUX355ZeaNm2aatSokexysmfPrt9++001a9ZU586dFRISopYtWyokJERbt25VSEiItW6fPn2UMWNGhYaGKkeOHDp27FiqtkG9evW0dOlSrV69WuXLl1fFihU1duxYBQUFpTifm5ub+vfvrxIlSqhatWrKmDGjXdv+fliMo29sv08Wi0ULFy60yXxLtxONLVu21L///qt169bJz8/PruVGR0fL19dXly5dSrFHJAAAeLhu3Lihw4cPKzg42OY5M0+qlLYH7Rnnxv7DI4eejenv0bgMxx1ol9yfDRs2qGbNmrpw4UKyj7ybPn26evbsqYsXLz7U2GA/R7VHH+nbqBMSjQcPHtT69evtTjQCAAAAAAAAeHjSNdl45coV6/MCJOnw4cPauXOnsmXLpsDAQLVo0UI7duzQ0qVLFRcXZ33QZrZs2Wy64wIAAAAAAABIf+n6zMZt27apdOnS1vvie/furdKlS2vQoEE6ceKEFi9erBMnTqhUqVLKlSuX9bV58+b0DBsAAAAAAOCJV6NGDRljkr2FWpLCw8O5hfoJk649GxMOyuQ8Io+TBAAAAAAAAJAKTjEaNQAAAAAAAIBHH8lGAAAAAAAAAA5BshEAAAAAAACAQ5BsBAAAAAAAAOAQJBsBAAAAAAAAOATJRgAAAAAAAKSbIUOGqFSpUtb34eHhatas2QMtc8OGDbJYLLp48eIDLedhcKZYU8MlvQMAAAC4m2Wo5aF9lhls7J7n9OnTGjhwoFasWKFTp04pa9asKlmypIYMGaJChQpp8ODBWrVqlY4fP67s2bOrWbNmGjZsmHx9fdNgDQAAQJqyPLx2iSTJ2Nc2SaldUqlSJZ0/f/6B2iabN29W1apVVadOHf3000/3u1Z2GT9+vIyd2+F+WCwWLVy48IETm5J0/vx5vf/++1q0aJFOnjwpPz8/1a9fX0OHDlXevHmt9WrUqKFSpUpp3LhxD/yZjyqSjQAAAHZq3ry5YmJiNGPGDIWEhOjUqVNau3atzp8/r5MnT+rkyZP66KOPFBoaqqNHj6pLly46efKkfvjhh/QOHQAAPGZSapdIeuC2ydSpU/Xmm2/q66+/1rFjx2wSZ2nF2f5Ae/78eVWsWFFubm764osvVKxYMR05ckTvvfeeypcvr4iICIWEhDz0uGJiYuTq6vrQP5fbqAEAAOxw8eJFbdq0SaNHj1bNmjUVFBSkZ555Rv3791ejRo1UrFgxzZ8/X02aNFH+/Pn17LPPasSIEVqyZIliY2PTO3wAAPAYuVe7RNIDtU2uXr2q7777Tl27dlXjxo01ffp0m+kJt/8uW7ZMJUuWlIeHhypUqKDdu3db60yfPl1ZsmTRokWLVLBgQXl4eKhOnTo6fvx4sp97923UxhiNGTNGISEh8vT0VMmSJRMlSpcvX66CBQvK09NTNWvW1JEjR1Jct3z58kmSnn/+eVksFut7SZo4caLy588vNzc3FSpUSN98802Ky3r33Xd18uRJrVmzRg0bNlTevHlVrVo1rVy5Uq6urnr99det67Vx40aNHz9eFotFFovFJs7t27erXLly8vLyUlhYmA4cOGDzOUuWLFHZsmXl4eGhkJAQDR061GYfWiwWTZo0SU2bNpW3t7eGDx+uCxcuqG3btsqRI4c8PT1VoEABTZs2LcX1eVAkGwEAAOyQKVMmZcqUSYsWLdLNmzdTNc+lS5eUOXNmubhwUwkAAHCc+2mXSKlvm8ybN0+FChVSoUKF1K5dO02bNi3J25vffvttffTRR9q6daty5syp5557TjExMdbp165d04gRIzRjxgz9+uuvio6OVuvWrVMd73vvvadp06Zp4sSJ2rt3r3r16qV27dpp48aNkqTjx4/rhRdeUMOGDbVz5069+uqr6tevX4rL3Lp1qyRp2rRpioyMtL5fuHChevToobfeekt79uxR586d9fLLL2v9+vVJLic+Pl5z585V27ZtFRAQYDPN09NT3bp108qVK3X+/HmNHz9elSpV0muvvabIyEhFRkYqT5481vrvvvuuPv74Y23btk0uLi7q1KmTddrKlSvVrl07de/eXfv27dOXX36p6dOna8SIETafOXjwYDVt2lS7d+9Wp06dNHDgQO3bt08rVqzQ/v37NXHiRGXPnj2VW/7+kGwEAACwg4uLi6ZPn64ZM2YoS5Ysqly5sgYMGKA///wzyfrnzp3TsGHD1Llz54ccKQAAeNzZ2y6R7GubTJkyRe3atZMk1a9fX1euXNHatWsT1Rs8eLDq1Kmj4sWLa8aMGTp16pQWLlxonR4TE6MJEyaoUqVKKlu2rGbMmKHNmzfr999/v2cMV69e1dixYzV16lTVq1dPISEhCg8PV7t27fTll19Kut0TMSQkRJ988okKFSqktm3bKjw8PMXl5siRQ5KUJUsWBQQEWN9/9NFHCg8PV7du3VSwYEH17t1bL7zwgj766KMkl3PmzBldvHhRRYoUSXJ6kSJFZIzRoUOH5OvrKzc3N3l5eSkgIEABAQHKmDGjte6IESNUvXp1hYaGql+/ftq8ebNu3LhhndavXz917NhRISEhqlOnjoYNG2bdBgnatGmjTp06KSQkREFBQTp27JhKly6tcuXKKV++fKpdu7aaNGlyz+3+IEg2AgAA2Kl58+Y6efKkFi9erHr16mnDhg0qU6ZMoluLoqOj1ahRI4WGhmrw4MHpEywAAHispbZdItnXNjlw4IB+//13aw9EFxcXtWrVSlOnTk1Ut1KlStb/Z8uWTYUKFdL+/futZS4uLipXrpz1feHChZUlSxabOsnZt2+fbty4oTp16lh7cmbKlEkzZ87UP//8I0nav3+/KlasKMsdg/ncGZM99u/fr8qVK9uUVa5cOVWxJiWhJ6glFQMNlShRwvr/XLlySbo9AJB0+xbr999/32YbJPSQvHbtmnW+O7ezJHXt2lVz585VqVKl9M4772jz5s33tR724F4eAACA+5DwvKE6depo0KBBevXVVzV48GDrX9EvX76s+vXrK1OmTFq4cGG6PJwbAAA8Ge7VLpHsb5tMmTJFsbGxyp07t7XMGCNXV1dduHBBWbNmTXH+u5NrSSXbUpOAi4+PlyQtW7bMJhZJcnd3t8blSHfHZYxJNtYcOXIoS5Ys2rdvX5LT//rrL1ksFuXPn/+en3vnPkn4vIT1j4+P19ChQ/XCCy8kms/Dw8P6f29vb5tpDRo00NGjR7Vs2TKtWbNGtWrV0uuvv55sT01HoGcjAACAA4SGhurq1auSbvcaqFu3rtzc3LR48WKbBiAAAEBau7NdItnfNomNjdXMmTP18ccfa+fOndbXrl27FBQUpG+//dam/m+//Wb9/4ULF/T3338rKChIBw8e1LFjxxQbG6t169ZZ6xw4cEAXL16Ul5eXdu7cqZMnT1qTakmti7u7u44dO6ann35afn5+unHjhi5duqRLly7pwoULCg0NtYnh9OnTWrx4saTbyb7Lly8nuWxXV1fFxcXZlBUpUkSbNm2SdDtBe/DgQS1fvlyBgYG6cOGCTd0LFy7o0KFDqlWrlmbNmqV///3XZvr169f1xRdfqF69esqWLZskyc3NTdeuXdOePXu0fft27dmzJ8n4EkYT3717t/bt26eSJUvqwIEDevrppxO9MmRIOb2XI0cOhYeHa9asWRo3bpy++uqrFOs/KHo2AgAA2OHcuXN68cUX1alTJ5UoUUI+Pj7atm2bxowZo6ZNm+ry5cuqW7eurl27plmzZik6OlrR0dGSbjf07nwuDwAAwIO4V7tE0n21TZYuXaoLFy7olVdeka+vr820Fi1aaMqUKXrjjTesZe+//778/Pzk7++vd999V9mzZ1fDhg1169Yt+fn5ycXFRX379tUXX3whV1dXvfHGGypXrpzCwsLu2cPSx8dHffr0Ua9evXTt2jX5+/vLy8tLe/fuVYYMGVSlShW1b99eH3/8sXr37q1WrVppzZo1Wrp0qaTbPf0OHjyookWLWntCJsiXL5/Wrl2rypUry93dXVmzZtXbb7+tli1bqkyZMnrmmWf0448/at26dfr8888TxRYfH69MmTJp+PDh2rJli5o0aaKPPvpIxYoV0+HDh/Xee+8pJibGZt7cuXPr119/1auvvqpcuXIpQ4YM+vXXX22We/78eUVFRUmSChQoIC8vL7Vr1069evVSnjx59OKLLypDhgz6888/tXv3bg0fPjzZ7Tdo0CCVLVtWRYsW1c2bN7V06dJkny/pKCQbAQAA7JApUyZVqFBBn3zyif755x/FxMQoT548eu211zRgwABt2bJFW7ZskSQ9/fTTNvMePnxY+fLlS4eoAQDA4+he7RLp9rP+7G2bTJkyRbVr106UaJRuPyNy5MiR2rFjh7Xsgw8+UI8ePXTw4EGVLFlSixcvtg644u3tLQ8PD/Xo0UNt2rTRiRMnVKVKFc2ZM0eBgYGpGkV72LBhypkzp8aMGaPjx48rS5YsKlOmjAYMGCAfHx+5uLho/vz56tWrlz7//HOVKlVKH3zwgTp16qQ8efLoxIkTOnPmjJ566imb5SYkKCdPnqzcuXPryJEjatasmcaPH68PP/xQx48fV3BwsKZNm5Zkgs7Pz8/677Rp07RgwQJ17txZkZGR8vPzU/369TVr1izlzZvXOk/btm21c+dO1ahRQ9evX9fhw4fl5eVls9xTp04pS5Yskm7fIp03b17VqFHDOiL3mDFj5OrqqsKFC+vVV19Ncdu5ubmpf//+OnLkiDw9PVW1alXNnTv3ntv8QViMo29sf8RER0fL19fXOqw7AAB4NNy4cUOHDx9WcHAwtxkr5e1Be8a5sf/wyJl972ekPfLapncAD+jxvgx3SrRL7s+GDRtUs2ZNXbhwwZocu9v06dP15ptv6tixY0k+5/HmzZvavXu3QkNDEyXd7vbnn3/K399f/v7+1rJTp07p1KlTKlGihOLj47Vjxw7lz5/f5rOOHTuma9euqXDhwve3opK2bduWaLnOtg734qj2KM9sBAAAAAAAwCMvJiZGLi62N+m6uLgoJiZG0u1nTUpKdGu2q6urdVp6exzW4V5INgIAAAAAAABwCJ7ZCAAAAAAAALvVqFFD93o6X3h4uIoVK+aQz0uqd19sbKy1F2BCj8GEXoIJkupNmF4eh3W4F3o2AgAAAAAA4JHn7e1tHUk7waVLl5QpUyZJUoYMGZKsEx0dba2T3h6HdbgXko0AAAAAAABwqLi4OF27dk3Xrl2TJN26dUvXrl2zjj4dGxura9eu6caNG5JuD05y7do1mx59hw8f1okTJ6zv/f39denSJUVGRur69euKjIzU5cuXlTNnTps6Z8+e1dmzZ3X9+nUdP35ct27dso6O/aStQ3pwjv6XAADgsRUfH5/eITwS2A4AAKQ/fo8d59q1azpw4ID1/fHjxyVJfn5+Cg4O1sWLF3XkyBHr9H///VeSFBgYqMDAQEm3k3t3ypQpk0JCQnTy5EmdPHlS7u7uCgkJsenxly1bNsXGxurkyZOKiYmRp6enChQoIHd39ydyHezhqOPfYu51c72Ts2dobgAA8PDEx8fr4MGDypgxo3LkyCE3NzdZLJb0DuuhM8bo1q1bOnPmjOLi4lSgQAFlyGB78wntGefG/sMjZ/ZjcK5tm94BPKDH+zLcKdEuwZPM0e1RejYCAIB0kSFDBgUHBysyMlInT55M73DSnZeXl/LmzZuoYQcAANIe7RLAce1Rko0AACDduLm5KW/evIqNjVVcXFx6h5NuMmbMKBcXF3pQAACQjmiX4EnmyPYoyUYAAJCuLBaLXF1d5erqmt6hAACAJxztEuDBcZ8OAAAAAAAAAIcg2QgAAAAAAADAIUg2AgAAAAAAAHAIntkIAAAAAACA+zP7MRjgrm16B/CAjEnvCGzQsxEAAAAAAACAQ5BsBAAAAAAAAOAQJBsBAAAAAAAAOATJRgAAAAAAAAAOQbIRAAAAAAAAgEOQbAQAAAAAAADgECQbAQAAAAAAADgEyUYAAAAAAAAADkGyEQAAAAAAAIBDkGwEAAAAAAAA4BAkGwEAAAAAAAA4BMlGAAAAAAAAAA5BshEAAAAAAACAQ5BsBAAAAAAAAOAQJBsBAAAAAAAAOATJRgAAAAAAAAAOQbIRAAAAAAAAgEOQbAQAAAAAAADgECQbAQAAAABAqv38889q0qSJAgMDZbFYtGjRIpvpxhgNGTJEgYGB8vT0VI0aNbR37957Lnf+/PkKDQ2Vu7u7QkNDtXDhwkR1vvjiCwUHB8vDw0Nly5bVL7/84qjVAuAgJBsBAAAAAECqXb16VSVLltSECROSnD5mzBiNHTtWEyZM0NatWxUQEKA6dero8uXLyS4zIiJCrVq1Uvv27bVr1y61b99eLVu21JYtW6x15s2bp549e+rdd9/VH3/8oapVq6pBgwY6duyYw9cRwP2zGGNMegeRlqKjo+Xr66tLly4pc+bM6R0OAACA3WjPODf2Hx45sy3pHcGDa5veATygx+gy3GKxaOHChWrWrJmk270aAwMD1bNnT/Xt21eSdPPmTfn7+2v06NHq3Llzkstp1aqVoqOjtWLFCmtZ/fr1lTVrVs2ZM0eSVKFCBZUpU0YTJ0601ilSpIiaNWumUaNGpdEa4p44p6S/h3BOsac9Q89GAAAAAADgEIcPH1ZUVJTq1q1rLXN3d1f16tW1efPmZOeLiIiwmUeS6tWrZ53n1q1b2r59e6I6devWTXG5AB4+ko0AAAAAAMAhoqKiJEn+/v425f7+/tZpyc2X0jxnz55VXFyc3csF8PCRbAQAAAAAAA5lsdjeWmuMSVR2P/Pcz3IBPFwkGwEAAAAAgEMEBARIUqLehqdPn07UK/Hu+VKaJ3v27MqYMaPdywXw8JFsBAAAAAAADhEcHKyAgACtXr3aWnbr1i1t3LhRYWFhyc5XqVIlm3kkadWqVdZ53NzcVLZs2UR1Vq9eneJyATx8LukdAAAAAAAAcB5XrlzRoUOHrO8PHz6snTt3Klu2bMqbN6969uypkSNHqkCBAipQoIBGjhwpLy8vtWnTxjpPhw4dlDt3buso0j169FC1atU0evRoNW3aVD/++KPWrFmjTZs2Wefp3bu32rdvr3LlyqlSpUr66quvdOzYMXXp0uXhrTyAeyLZCAAAAAAAUm3btm2qWbOm9X3v3r0lSR07dtT06dP1zjvv6Pr16+rWrZsuXLigChUqaNWqVfLx8bHOc+zYMWXI8P83W4aFhWnu3Ll67733NHDgQOXPn1/z5s1ThQoVrHVatWqlc+fO6f3331dkZKSKFSum5cuXKygo6CGsNYDUshhjTHoHkZaio6Pl6+urS5cuKXPmzOkdDgAAgN1ozzg39h8eObMfg8E02qZ3AA/o8b4Mx5OGc0r6ewjnFHvaMzyzEQAAAAAAAIBDkGwEAAAAAAAA4BDpmmz8+eef1aRJEwUGBspisWjRokU2040xGjJkiAIDA+Xp6akaNWpo79696RMsAAAAAAAAgBSla7Lx6tWrKlmypCZMmJDk9DFjxmjs2LGaMGGCtm7dqoCAANWpU0eXL19+yJECAAAAAAAAuJd0HY26QYMGatCgQZLTjDEaN26c3n33Xb3wwguSpBkzZsjf31+zZ89W586dH2aoAAAAAAAAAO7hkX1m4+HDhxUVFaW6detay9zd3VW9enVt3rw5HSMDAAAAAAAAkJR07dmYkqioKEmSv7+/Tbm/v7+OHj2a7Hw3b97UzZs3re+jo6PTJkAAAAAgCbRHAQDAk+yRTTYmsFgsNu+NMYnK7jRq1CgNHTo0rcMCAAAAkkR7FMBjY3by195OoY1J7wiAJ9Ijext1QECApP/v4Zjg9OnTiXo73ql///66dOmS9XX8+PE0jRMAAAC4E+1RAADwJHtkk43BwcEKCAjQ6tWrrWW3bt3Sxo0bFRYWlux87u7uypw5s80LAAAAeFhojwIAgCdZut5GfeXKFR06dMj6/vDhw9q5c6eyZcumvHnzqmfPnho5cqQKFCigAgUKaOTIkfLy8lKbNm3SMWoAAAAAAAAASUnXZOO2bdtUs2ZN6/vevXtLkjp27Kjp06frnXfe0fXr19WtWzdduHBBFSpU0KpVq+Tj45NeIQMAAAAAAABIRromG2vUqCFjkn9gq8Vi0ZAhQzRkyJCHFxQAAAAAAACA+/LIPrMRAAAAAAAAgHMh2QgAAAAAAADAIUg2AgAAAAAAAHAIko0AAAAAAAAAHIJkIwAAAAAAAACHINkIAAAAAAAAwCFINgIAAAAAAABwCJKNAAAAAAAAABzC5UFm3rNnjzZu3Ki4uDiFhYWpXLlyjooLAAAAAAAAgJO5756Nn3/+uWrVqqWNGzdq/fr1qlWrlkaMGOHI2AAAAAAAAAA4kVT3bDxx4oSeeuop6/sJEyZo7969yp49uyQpIiJCzz33nN59913HRwkAAAAAAADgkZfqno21atXS+PHjZYyRJPn5+WnlypW6efOmLl++rDVr1ihHjhxpFigAAAAAAACAR1uqk41bt27VX3/9pQoVKuiPP/7QV199pbFjx8rT01NZsmTRvHnzNGPGjLSMFQAAAAAAAMAjLNXJxsyZM2vixIn65JNPFB4erilTpuiXX37RpUuXdO7cOe3Zs0fly5dPy1gBAAAAOMjly5fVs2dPBQUFydPTU2FhYdq6dWuK82zcuFFly5aVh4eHQkJCNGnSpER15s+fr9DQULm7uys0NFQLFy4kfgCPPM4pgOPYPUBM5cqVtW3bNvn6+qp06dL6+eeflSVLljQIDQAAAEBaefXVV7V69Wp988032r17t+rWravatWvrv//+S7L+4cOH1bBhQ1WtWlV//PGHBgwYoO7du2v+/PnWOhEREWrVqpXat2+vXbt2qX379mrZsqW2bNlC/AAeaZxTAMexmISHMN5DbGysJk+erH379qlkyZJ6+eWX9c8//6hz587Knj27PvvsMwUEBKR1vHaLjo6Wr6+vLl26pMyZM6d3OAAAAHajPePcHsX9d/36dfn4+OjHH39Uo0aNrOWlSpVS48aNNXz48ETz9O3bV4sXL9b+/futZV26dNGuXbsUEREhSWrVqpWio6O1YsUKa5369esra9asmjNnDvE/KmZb0juCB9c2vQN4QKm7DE9/zn6stEndduac8oCc/TiROKekgj3tmVT3bHzttdf02WefydvbW9OmTVOvXr1UsGBBrV+/XvXq1VOlSpU0ceLEBw4eAAAAQNqKjY1VXFycPDw8bMo9PT21adOmJOeJiIhQ3bp1bcrq1aunbdu2KSYmJsU6mzdvdmD0zh8/gEcL5xTAsVKdbFy0aJHmz5+vDz74QGvWrNGyZcus01599VVt2bJFv/zyS5oECQAAAMBxfHx8VKlSJQ0bNkwnT55UXFycZs2apS1btigyMjLJeaKiouTv729T5u/vr9jYWJ09ezbFOlFRUcQP4JHFOQVwrFQnG3PmzKlVq1bp1q1bWrt2rfz8/BJNnz17tsMDBAAAAOB433zzjYwxyp07t9zd3fXpp5+qTZs2ypgxY7LzWCy2t8olPJHpzvKk6txd5gjOHj+ARwvnFMBxUp1snDBhgkaOHClPT0916dJF48aNS8OwAAAAAKSl/Pnza+PGjbpy5YqOHz+u33//XTExMQoODk6yfkBAQKLeOKdPn5aLi4u1I0Jyde7u2UP8AB41nFMAx0l1srFOnTqKiopSVFSUTpw4obCwsLSMCwAAAMBD4O3trVy5cunChQtauXKlmjZtmmS9SpUqafXq1TZlq1atUrly5eTq6ppinbS8dnD2+AE8WjinAA/OxZ7KFotFOXLkUFxcnM6ePSuLxSI/P78UuxUDAAAAePSsXLlSxhgVKlRIhw4d0ttvv61ChQrp5ZdfliT1799f//33n2bOnCnp9iirEyZMUO/evfXaa68pIiJCU6ZMsRlRtUePHqpWrZpGjx6tpk2b6scff9SaNWuSHWDhSY4fwKOFcwrgOKnu2ShJCxcuVOXKleXl5aXAwEDlypVLXl5eqly5shYtWpRGIQIAAABwtEuXLun1119X4cKF1aFDB1WpUkWrVq2y9siJjIzUsWPHrPWDg4O1fPlybdiwQaVKldKwYcP06aefqnnz5tY6YWFhmjt3rqZNm6YSJUpo+vTpmjdvnipUqED8AB5pnFMAx7GYhCeY3sOXX36p7t27q1OnTqpXr578/f1ljNHp06e1cuVKTZs2TZ999plee+21tI7ZLtHR0fL19dWlS5eUOXPm9A4HAADAbrRnnBv7D4+c2Y/B4BRt0zuAB5S6y/D05+zHShsn2c7OztmPE4lzSirY055J9W3UH374ob744gu98soriaY1a9ZM5cuX14gRIx65ZCMAAAAAAACAhyPVt1H/999/qlKlSrLTw8LCdPLkSYcEBQAAAAAAAMD5pDrZWLRoUX311VfJTp88ebKKFi3qkKAAAAAAAAAAOJ9U30b98ccfq1GjRvrpp59Ut25d+fv7y2KxKCoqSqtXr9bRo0e1fPnytIwVAAAAAAAAwCMs1cnG6tWra8+ePZo4caJ+++03RUVFSZICAgLUuHFjdenSRfny5UurOAEAAAAAAAA84lKdbJSkfPnyafTo0WkVCwAAAAAAAAAnZleyMcHRo0cVFRUli8Uif39/BQUFOTouAAAAAPaabUnvCB5M2/QOwAGMSe8IACSwOPk5UeKcAqeU6gFiJOmTTz5Rnjx5FBISokqVKqlixYoKCQlRnjx5NG7cuDQKEQAAAAAAAIAzSHXPxmHDhumjjz7SgAEDVK9ePfn7+8sYo9OnT2vlypUaMmSIrly5ovfeey8t4wUAAAAAAADwiEp1svGrr77SjBkz1KxZM5vywMBAlSpVSgULFtQbb7xBshEAAAAAAAB4QqX6Nupz586pUKFCyU4vWLCgLly44JCgAAAAAAAAADifVCcbn3nmGY0YMUKxsbGJpsXGxmrkyJF65plnHBocAAAAAAAAAOeR6tuoP/vsM9WtW1c5c+ZU9erV5e/vL4vFoqioKP38889yd3fX6tWr0zJWAAAAAAAAAI+wVPdsLF68uP7++2+NGDFCmTNn1uHDh/Xvv/8qc+bMGjFihP766y8VLVo0LWMFAAAAAAAA8AhLdc9GSfLx8VHXrl3VtWvXtIoHAAAAAAAAgJNKdc/Ge4mJidGxY8cctTgAAAAAAAAATsZhycZ9+/YpODjYUYsDAAAAAAAA4GQclmwEAAAAAAAA8GRL9TMby5Qpk+L069evP3AwAAAAAAAAAJxXqpON+/btU+vWrZO9VToyMlJ///23wwIDAAAAAAAA4FxSnWwsVqyYKlSokOxI1Dt37tTkyZMdFhgAAAAAAAAA55LqZzZWqVJFBw4cSHa6j4+PqlWr5pCgAAAAAAAAADifVPdsHDduXIrT8+fPr/Xr1z9oPAAAAAAAAACcFKNRAwAAAAAAAHAIko0AAAAAAAAAHIJkIwAAAAAAAACHINkIAE4sNjZW7733noKDg+Xp6amQkBC9//77io+PT3G+jRs3qmzZsvLw8FBISIgmTZqUqM78+fMVGhoqd3d3hYaGauHChawDAAAAACBFJBsBwImNHj1akyZN0oQJE7R//36NGTNGH374oT777LNk5zl8+LAaNmyoqlWr6o8//tCAAQPUvXt3zZ8/31onIiJCrVq1Uvv27bVr1y61b99eLVu21JYtW1gHAAAAAECyLMYYY88M169flzFGXl5ekqSjR49q4cKFCg0NVd26ddMkyAcRHR0tX19fXbp0SZkzZ07vcADAoRo3bix/f39NmTLFWta8eXN5eXnpm2++SXKevn37avHixdq/f7+1rEuXLtq1a5ciIiIkSa1atVJ0dLRWrFhhrVO/fn1lzZpVc+bMYR2Ah4z2jHN7qPtvtiVtl5/W2qZ3AA5g3+VV+nD240Ry/mPFGY4TyfmPFWc/TiTnOFac/TiRnP9YeQjHiT3tGbt7NjZt2lQzZ86UJF28eFEVKlTQxx9/rKZNm2rixIn3FzEA4L5UqVJFa9eu1d9//y1J2rVrlzZt2qSGDRsmO09ERESiPw7Vq1dP27ZtU0xMTIp1Nm/e7OA1eDzWAQAAAABwm93Jxh07dqhq1aqSpB9++EH+/v46evSoZs6cqU8//dThAQIAkte3b1+99NJLKly4sFxdXVW6dGn17NlTL730UrLzREVFyd/f36bM399fsbGxOnv2bIp1oqKiWAcAAAAAQLJc7J3h2rVr8vHxkSStWrVKL7zwgjJkyKCKFSvq6NGjDg8QAJC8efPmadasWZo9e7aKFi2qnTt3qmfPngoMDFTHjh2Tnc9isb3VIeGJGneWJ1Xn7jJHeBzWAQAAAABwm93JxqefflqLFi3S888/r5UrV6pXr16SpNOnT/MMIQB4yN5++23169dPrVu3liQVL15cR48e1ahRo5JN1AUEBCTq3Xf69Gm5uLjIz88vxTp39xRkHQAAAAAAd7L7NupBgwapT58+ypcvnypUqKBKlSpJut3LsXTp0g4PEACQvGvXrilDBttTecaMGRUfH5/sPJUqVdLq1attylatWqVy5crJ1dU1xTphYWEOivz/PQ7rAAAAAAC4ze6ejS1atFCVKlUUGRmpkiVLWstr1aql559/3qHBAQBS1qRJE40YMUJ58+ZV0aJF9ccff2js2LHq1KmTtU7//v3133//WQf36tKliyZMmKDevXvrtddeU0REhKZMmWIzQnOPHj1UrVo1jR49Wk2bNtWPP/6oNWvWaNOmTawDAAAAACBZdicbpdu3pgUEBNiUPfPMMw4JCACQep999pkGDhyobt266fTp0woMDFTnzp01aNAga53IyEgdO3bM+j44OFjLly9Xr1699PnnnyswMFCffvqpmjdvbq0TFhamuXPn6r333tPAgQOVP39+zZs3TxUqVGAdAAAAAADJspiEJ+qn4IUXXtD06dOVOXNmvfDCCynWXbBggcOCc4To6Gj5+vrq0qVLPFMSAAA4Jdozzu2h7r/ZTj4IVtv0DsAB7n15lf6c/TiRnP9YcYbjRHL+Y8XZjxPJOY4VZz9OJOc/Vh7CcWJPeyZVPRt9fX2to3f6+vo+eIQAAAAAAAAAHjupSjZOmzYtyf+ntdjYWA0ZMkTffvutoqKilCtXLoWHh+u9995LNJgAAAAAAAAAgPR1X89sfFhGjx6tSZMmacaMGSpatKi2bduml19+Wb6+vurRo0d6hwcAAAAAAADgDo90sjEiIkJNmzZVo0aNJEn58uXTnDlztG3btnSODAAAAAAAAMDdHul7katUqaK1a9fq77//liTt2rVLmzZtUsOGDdM5MgAAAAAAAAB3e6R7Nvbt21eXLl1S4cKFlTFjRsXFxWnEiBF66aWXkp3n5s2bunnzpvV9dHT0wwgVAAAAkER7FAAAPNnsTjYePnxYwcHBaRFLIvPmzdOsWbM0e/ZsFS1aVDt37lTPnj0VGBiojh07JjnPqFGjNHTo0IcSHwCkJYslvSN4QEOcfQUkM9ikdwgAnBDtUQAA8CSz+zbqp59+WjVr1tSsWbN048aNtIjJ6u2331a/fv3UunVrFS9eXO3bt1evXr00atSoZOfp37+/Ll26ZH0dP348TWMEAAAA7kR7FAAAPMnsTjbu2rVLpUuX1ltvvaWAgAB17txZv//+e1rEpmvXrilDBtsQM2bMqPj4+GTncXd3V+bMmW1eAAAAwMNCexQAADzJ7E42FitWTGPHjtV///2nadOmKSoqSlWqVFHRokU1duxYnTlzxmHBNWnSRCNGjNCyZct05MgRLVy4UGPHjtXzzz/vsM8AAAAAAAAA4Bj3PRq1i4uLnn/+eX333XcaPXq0/vnnH/Xp00dPPfWUOnTooMjIyAcO7rPPPlOLFi3UrVs3FSlSRH369FHnzp01bNiwB142AAAAAAAAAMe672Tjtm3b1K1bN+XKlUtjx45Vnz599M8//2jdunX677//1LRp0wcOzsfHR+PGjdPRo0d1/fp1/fPPPxo+fLjc3NweeNkAAAAAAAAAHMvu0ajHjh2radOm6cCBA2rYsKFmzpyphg0bWp+tGBwcrC+//FKFCxd2eLAAAAAAAAAAHl12JxsnTpyoTp066eWXX1ZAQECSdfLmzaspU6Y8cHAAAAAAAAAAnIfdycaDBw/es46bm5s6dux4XwEBAAAAAAAAcE52P7Nx2rRp+v777xOVf//995oxY4ZDggIAAAAAAADgfOxONn7wwQfKnj17ovKcOXNq5MiRDgkKAAAAAAAAgPOxO9l49OhRBQcHJyoPCgrSsWPHHBIUAAAAAAAAAOdjd7IxZ86c+vPPPxOV79q1S35+fg4JCgAAAAAAAIDzsTvZ2Lp1a3Xv3l3r169XXFyc4uLitG7dOvXo0UOtW7dOixgBAAAAAAAAOAG7R6MePny4jh49qlq1asnF5fbs8fHx6tChA89sBAAAAAAAAJ5gdicb3dzcNG/ePA0bNky7du2Sp6enihcvrqCgoLSIDwAAAAAAAICTsDvZmKBgwYIqWLCgI2MBAAAAAAAA4MTuK9l44sQJLV68WMeOHdOtW7dspo0dO9YhgQEAAAAAAABwLnYnG9euXavnnntOwcHBOnDggIoVK6YjR47IGKMyZcqkRYwAAAAAAAAAnIDdo1H3799fb731lvbs2SMPDw/Nnz9fx48fV/Xq1fXiiy+mRYwAAAAAAAAAnIDdycb9+/erY8eOkiQXFxddv35dmTJl0vvvv6/Ro0c7PEAAAAAAAAAAzsHuZKO3t7du3rwpSQoMDNQ///xjnXb27FnHRQYAAAAAAADAqdj9zMaKFSvq119/VWhoqBo1aqS33npLu3fv1oIFC1SxYsW0iBEAAAAAAACAE7A72Th27FhduXJFkjRkyBBduXJF8+bN09NPP61PPvnE4QECAAAAAAAAcA52JRvj4uJ0/PhxlShRQpLk5eWlL774Ik0CAwAAAAAAAOBc7HpmY8aMGVWvXj1dvHgxjcIBAAAAAAAA4KzsHiCmePHi+vfff9MiFgAAAAAAAABOzO5k44gRI9SnTx8tXbpUkZGRio6OtnkBAAAAAAAAeDLZPUBM/fr1JUnPPfecLBaLtdwYI4vFori4OMdFBwAAAAAAAMBp2J1sXL9+fVrEAQAAAAAAAMDJ2Z1srF69elrEAQAAAAAAAMDJ2Z1s/Pnnn1OcXq1atfsOBgAAAAAAAIDzsjvZWKNGjURldz67kWc2AgAAAAAAAE8mu0ejvnDhgs3r9OnT+umnn1S+fHmtWrUqLWIEAAAAAAAA4ATs7tno6+ubqKxOnTpyd3dXr169tH37docEBgAAAAAAAMC52N2zMTk5cuTQgQMHHLU4AAAAAAAAAE7G7p6Nf/75p817Y4wiIyP1wQcfqGTJkg4LDAAAAAAAAIBzsTvZWKpUKVksFhljbMorVqyoqVOnOiwwAAAAAAAAAM7F7mTj4cOHbd5nyJBBOXLkkIeHh8OCAgAAAAAAAOB87E42BgUFpUUcAAAAAAAAAJyc3QPEdO/eXZ9++mmi8gkTJqhnz56OiAkAAAAAAACAE7I72Th//nxVrlw5UXlYWJh++OEHhwQFAAAAAAAAwPnYnWw8d+6cfH19E5VnzpxZZ8+edUhQAAAAAAAAAJyP3cnGp59+Wj/99FOi8hUrVigkJMQhQQEAAAAAAABwPnYPENO7d2+98cYbOnPmjJ599llJ0tq1a/Xxxx9r3Lhxjo4PAAAAAAAAgJOwO9nYqVMn3bx5UyNGjNCwYcMkSfny5dPEiRPVoUMHhwcIAAAAAAAAwDnYnWyUpK5du6pr1646c+aMPD09lSlTJkfHBQAAAAAAAMDJ2J1sPHz4sGJjY1WgQAHlyJHDWn7w4EG5uroqX758jowPAAAAAAAAgJOwe4CY8PBwbd68OVH5li1bFB4e7oiYAAAAAAAAADghu5ONf/zxhypXrpyovGLFitq5c6cjYgIAAAAAAADghOxONlosFl2+fDlR+aVLlxQXF+eQoAAAAAAAAAA4H7uTjVWrVtWoUaNsEotxcXEaNWqUqlSp4tDgAAAAAAAAADgPuweIGTNmjKpVq6ZChQqpatWqkqRffvlF0dHRWrduncMDBAAAAAAAAOAc7O7ZGBoaqj///FMtW7bU6dOndfnyZXXo0EF//fWXihUrlhYxAgAAAAAAAHACdvdslKTAwECNHDnSpuzcuXMaN26cevbs6Yi4AAAAAAAAADgZu3s23skYo5UrV6ply5YKDAzUiBEjHBUXAAAAAAAAACdzX8nGI0eOaNCgQQoKClLDhg3l7u6uZcuWKSoqytHxPZb+++8/tWvXTn5+fvLy8lKpUqW0ffv2FOfZuHGjypYtKw8PD4WEhGjSpEmJ6syfP1+hoaFyd3dXaGioFi5cmFar8FisAwAAAAAAABwr1cnGmzdvas6cOapVq5aKFCmiPXv2aOzYscqQIYP69++v2rVrK2PGjGkZ62PhwoULqly5slxdXbVixQrt27dPH3/8sbJkyZLsPIcPH1bDhg1VtWpV/fHHHxowYIC6d++u+fPnW+tERESoVatWat++vXbt2qX27durZcuW2rJlC+sAAAAAAACAh8JijDGpqZg9e3aFhoaqXbt2evHFF5U1a1ZJkqurq3bt2qXQ0NA0DfR+RUdHy9fXV5cuXVLmzJnTOxz169dPv/76q3755ZdUz9O3b18tXrxY+/fvt5Z16dJFu3btUkREhCSpVatWio6O1ooVK6x16tevr6xZs2rOnDmOWwE9HusAOAOLJb0jeEBDnH0FJDM4VT+RQJp71NozsM9D3X+znfzc2za9A3CA1F1epS9nP04k5z9WnOE4kZz/WHH240RyjmPF2Y8TyfmPlYdwnNjTnkl1z8a4uDhZLBZZLBZ6MD6AxYsXq1y5cnrxxReVM2dOlS5dWpMnT05xnoiICNWtW9emrF69etq2bZtiYmJSrLN582bHroAej3UAAAAAAACA46U62RgZGan//e9/mjNnjgICAtS8eXMtXLhQFqfvevNw/fvvv5o4caIKFCiglStXqkuXLurevbtmzpyZ7DxRUVHy9/e3KfP391dsbKzOnj2bYp20eI7m47AOAAAAAAAAcLxUJxs9PDzUtm1brVu3Trt371aRIkXUvXt3xcbGasSIEVq9erXi4uLSMtbHQnx8vMqUKaORI0eqdOnS6ty5s1577TVNnDgxxfnuTuom3P1+Z3lSddIiGfw4rAMAAAAAAAAc775Go86fP7+GDx+uo0ePatmyZbp586YaN26cqFcaEsuVK1ei51sWKVJEx44dS3aegICARL37Tp8+LRcXF/n5+aVYJy32yeOwDgAAAAAAAHC8+0o2WmfOkEENGjTQDz/8oBMnTmjAgAGOiuuxVblyZR04cMCm7O+//1ZQUFCy81SqVEmrV6+2KVu1apXKlSsnV1fXFOuEhYU5KPL/9zisAwAAAAAAABzvgZKNd8qRI4d69+7tqMU9tnr16qXffvtNI0eO1KFDhzR79mx99dVXev311611+vfvrw4dOljfd+nSRUePHlXv3r21f/9+TZ06VVOmTFGfPn2sdXr06KFVq1Zp9OjR+uuvvzR69GitWbNGPXv2ZB0AAAAAAADwUDgs2YjUKV++vBYuXKg5c+aoWLFiGjZsmMaNG6e2bf9/nPXIyEibW5KDg4O1fPlybdiwQaVKldKwYcP06aefqnnz5tY6YWFhmjt3rqZNm6YSJUpo+vTpmjdvnipUqMA6AAAAAAAA4KGwmIRROh5T0dHR8vX11aVLl5Q5c+b0DgcAUs3px0Ya4uwrIJnBj/VPJJwI7Rnn9lD332wnP/e2vXeVR54zXF45+3EiOf+x4gzHieT8x4qzHyeScxwrzn6cSM5/rDyE48Se9gw9GwEAAAAAAAA4xH0nG2/duqUDBw4oNjbWkfEAAAAAAAAAcFJ2JxuvXbumV155RV5eXipatKj1uXzdu3fXBx984PAA//vvP7Vr105+fn7y8vJSqVKltH37dod/DgAAAAAAAIAHY3eysX///tq1a5c2bNggDw8Pa3nt2rU1b948hwZ34cIFVa5cWa6urlqxYoX27dunjz/+WFmyZHHo5wAAAAAAAAB4cC72zrBo0SLNmzdPFStWlOWO0QtCQ0P1zz//ODS40aNHK0+ePJo2bZq1LF++fA79DAAAAAAAAACOYXfPxjNnzihnzpyJyq9evWqTfHSExYsXq1y5cnrxxReVM2dOlS5dWpMnT05xnps3byo6OtrmBQAAADwstEcBAMCTzO6ejeXLl9eyZcv05ptvSpI1wTh58mRVqlTJocH9+++/mjhxonr37q0BAwbo999/V/fu3eXu7q4OHTokOc+oUaM0dOhQh8aRWg7OtT58Q5x9BSQzOO2HewcAAEhJerZHAQAA0pvdycZRo0apfv362rdvn2JjYzV+/Hjt3btXERER2rhxo0ODi4+PV7ly5TRy5EhJUunSpbV3715NnDgx2WRj//791bt3b+v76Oho5cmTx6FxAQAAAMmhPQoAAJ5kdt9GHRYWps2bN+vatWvKnz+/Vq1aJX9/f0VERKhs2bIODS5XrlwKDQ21KStSpIh1BOykuLu7K3PmzDYvAAAA4GGhPQoAAJ5kdvVsjImJ0f/+9z8NHDhQM2bMSKuYrCpXrqwDBw7YlP39998KCgpK888GAAAAAAAAYB+7eja6urpq4cKFaRVLIr169dJvv/2mkSNH6tChQ5o9e7a++uorvf766w8tBgAAAAAAAACpY/dt1M8//7wWLVqUBqEkVr58eS1cuFBz5sxRsWLFNGzYMI0bN05t27Z9KJ8PAAAAAAAAIPXsHiDm6aef1rBhw7R582aVLVtW3t7eNtO7d+/usOAkqXHjxmrcuLFDlwkAAAAAAADA8exONn799dfKkiWLtm/fru3bt9tMs1gsDk82AgAAAAAAAHAOdicbDx8+nBZxAAAAAAAAAHBydj+zMcGtW7d04MABxcbGOjIeAAAAAAAAAE7K7mTjtWvX9Morr8jLy0tFixbVsWPHJN1+VuMHH3zg8AABAAAAAAAAOAe7k439+/fXrl27tGHDBnl4eFjLa9eurXnz5jk0OAAAAAAAAADOw+5nNi5atEjz5s1TxYoVZbFYrOWhoaH6559/HBocAAAAAAAAAOdhd8/GM2fOKGfOnInKr169apN8BAAAAAAAAPBksTvZWL58eS1btsz6PiHBOHnyZFWqVMlxkQEAAAAAAABwKnbfRj1q1CjVr19f+/btU2xsrMaPH6+9e/cqIiJCGzduTIsYAQAAAAAAADgBu3s2hoWF6ddff9W1a9eUP39+rVq1Sv7+/oqIiFDZsmXTIkYAAAAAAAAATsDuno2SVLx4cc2YMcPRsQAAAAAAAABwYveVbIyPj9ehQ4d0+vRpxcfH20yrVq2aQwIDAAAAAAAA4FzsTjb+9ttvatOmjY4ePSpjjM00i8WiuLg4hwUHAAAAAAAAwHnY/czGLl26qFy5ctqzZ4/Onz+vCxcuWF/nz59PixiBJ9KQIUNksVhsXgEBASnOs3HjRpUtW1YeHh4KCQnRpEmTEtWZP3++QkND5e7urtDQUC1cuJD4AQAAAACAQ9idbDx48KBGjhypIkWKKEuWLPL19bV5AXCcokWLKjIy0vravXt3snUPHz6shg0bqmrVqvrjjz80YMAAde/eXfPnz7fWiYiIUKtWrdS+fXvt2rVL7du3V8uWLbVlyxbiBwAAAAAAD8zu26grVKigQ4cO6emnn06LeADcwcXF5Z69ARNMmjRJefPm1bhx4yRJRYoU0bZt2/TRRx+pefPmkqRx48apTp066t+/vySpf//+2rhxo8aNG6c5c+YQPwAAAAAAeCCp6tn4559/Wl9vvvmm3nrrLU2fPl3bt2+3mfbnn3+mdbzAE+XgwYMKDAxUcHCwWrdurX///TfZuhEREapbt65NWb169bRt2zbFxMSkWGfz5s2OD17OHz8AAAAAALBPqno2lipVShaLxWZAmE6dOln/nzCNAWIAx6lQoYJmzpypggUL6tSpUxo+fLjCwsK0d+9e+fn5JaofFRUlf39/mzJ/f3/Fxsbq7NmzypUrV7J1oqKiiB8AAAAAADywVCUbDx8+nNZxALhLgwYNrP8vXry4KlWqpPz582vGjBnq3bt3kvNYLBab9wl/ILizPKk6d5c5grPHDwAAAAAA7JeqZGNQUJCuXbsmLy+vtI4HQDK8vb1VvHhxHTx4MMnpAQEBiXr4nT59Wi4uLtaehMnVubu3YFpw9vgBAAAAAMC9pXo06ixZsqhq1aoaNGiQ1q9fr5s3b6ZlXADucvPmTe3fv1+5cuVKcnqlSpW0evVqm7JVq1apXLlycnV1TbFOWFhY2gR9B2ePHwAAAAAA3Fuqk41TpkxRoUKFNHv2bNWqVUtZs2bVs88+q2HDhmnTpk3WARwAOEafPn20ceNGHT58WFu2bFGLFi0UHR2tjh07Sro9EnOHDh2s9bt06aKjR4+qd+/e2r9/v6ZOnaopU6aoT58+1jo9evTQqlWrNHr0aP31118aPXq01qxZo549exI/AAAAAAB4YKlONrZv315ff/21Dh06pGPHjmnSpEkKDg7WtGnTVL16dWXNmlX16tVLy1iBJ8qJEyf00ksvqVChQnrhhRfk5uam3377TUFBQZKkyMhIHTt2zFo/ODhYy5cv14YNG1SqVCkNGzZMn376qZo3b26tExYWprlz52ratGkqUaKEpk+frnnz5qlChQrEDwAAAAAAHpjF3DnE9H04ePCgZs6cqU8//VRXrlx55Eajjo6Olq+vry5duqTMmTOn6Wc5/RgVQ5x9BSQz+IEOZ+CRwjkl/XFOwaPiYbZn4HgPdf/NdvJzb9v0DsABHuzy6uFw9uNEcv5jxRmOE8n5jxVnP04k5zhWnP04kZz/WHkIx4k97ZlUDRBzp3///Vfr16/Xhg0btGHDBl26dElhYWHq27evqlevft9BAwAAAAAAAHBuqU42duzYUevXr9fly5dVuXJlVatWTW+88YbKlSunjBkzpmWMAAAAAAAAAJxAqpON33zzjfLmzasBAwaoVq1aKl26tCxOf48fAAAAAAAAAEdJdbJx37591lunx44dqxs3bqhKlSqqXr26atSooTJlyihDhlSPNwMAAAAAAADgMZPqZGPhwoVVuHBhdenSRdLt5OPGjRu1fv16ffzxx7p+/bqqVKmipUuXplmwAAAAAAAAAB5ddg8QkyA0NFTZsmVT1qxZlTVrVs2dO1crVqxwZGwAAAAAAAAAnIhdycbTp09rw4YN1tGo//77b7m5uemZZ55Rr169VLNmzbSKE3hsPBaPOh3i3CthBpv0DgEAAAAAgMdSqpONoaGhOnDggFxcXFS+fHk1b95cNWvWVOXKleXh4ZGWMQIAAAAAAABwAqlONjZt2lQ1a9ZUlSpV5OXllZYxAQAAAAAAAHBCqU42jho1Ki3jAAAAAAAAAODkMqR3AAAAAAAAAAAeDyQbAQAAAAAAADgEyUYAAAAAAAAADkGyEQAAAAAAAIBD3Fey8ZdfflG7du1UqVIl/ffff5Kkb775Rps2bXJocAAAAAAAAACch93Jxvnz56tevXry9PTUH3/8oZs3b0qSLl++rJEjRzo8QAAAAAAAAADOwe5k4/DhwzVp0iRNnjxZrq6u1vKwsDDt2LHDocEBAAAAAAAAcB52JxsPHDigatWqJSrPnDmzLl686IiYAAAAAAAAADghu5ONuXLl0qFDhxKVb9q0SSEhIQ4JCgAAAAAAAIDzsTvZ2LlzZ/Xo0UNbtmyRxWLRyZMn9e2336pPnz7q1q1bWsQIAAAAAAAAwAm42DvDO++8o0uXLqlmzZq6ceOGqlWrJnd3d/Xp00dvvPFGWsQIAAAAAAAAwAnYnWyUpBEjRujdd9/Vvn37FB8fr9DQUGXKlMnRsQEAAAAAAABwIveVbJQkLy8vlStXzpGxAAAAAAAAAHBiqUo2vvDCC6le4IIFC+47GAAAAAAAAADOK1XJRl9f37SOAwAAAAAAAICTS9Vo1NOmTUv1CwAAPPpGjRoli8Winj17plhv48aNKlu2rDw8PBQSEqJJkyYlqjN//nyFhobK3d1doaGhWrhwYRpF/f+cPX4AAADgcZWqZCMAAHh8bN26VV999ZVKlCiRYr3Dhw+rYcOGqlq1qv744w8NGDBA3bt31/z58611IiIi1KpVK7Vv3167du1S+/bt1bJlS23ZsoX4AQAAgCeQ3QPElC5dWhaLJVG5xWKRh4eHnn76aYWHh6tmzZoOCRAAADjOlStX1LZtW02ePFnDhw9Pse6kSZOUN29ejRs3TpJUpEgRbdu2TR999JGaN28uSRo3bpzq1Kmj/v37S5L69++vjRs3aty4cZozZw7xAwAAAE8Yu3s21q9fX//++6+8vb1Vs2ZN1ahRQ5kyZdI///yj8uXLKzIyUrVr19aPP/6YFvECAIAH8Prrr6tRo0aqXbv2PetGRESobt26NmX16tXTtm3bFBMTk2KdzZs3Oy7oOzh7/AAAAMDjzu6ejWfPntVbb72lgQMH2pQPHz5cR48e1apVqzR48GANGzZMTZs2dVigAADgwcydO1c7duzQ1q1bU1U/KipK/v7+NmX+/v6KjY3V2bNnlStXrmTrREVFOSzuBM4ePwAAAPAksLtn43fffaeXXnopUXnr1q313XffSZJeeuklHThw4MGjAwAADnH8+HH16NFDs2bNkoeHR6rnu/vRKcaYROVJ1UnqkSsPwtnjBwAAAJ4UdicbPTw8kry1aPPmzdbGf3x8vNzd3R88OgAA4BDbt2/X6dOnVbZsWbm4uMjFxUUbN27Up59+KhcXF8XFxSWaJyAgIFEPv9OnT8vFxUV+fn4p1rm7t+CTHj8AAADwpLD7Nuo333xTXbp00fbt21W+fHlZLBb9/vvv+vrrrzVgwABJ0sqVK1W6dGmHBwsAAO5PrVq1tHv3bpuyl19+WYULF1bfvn2VMWPGRPNUqlRJS5YssSlbtWqVypUrJ1dXV2ud1atXq1evXjZ1wsLCiB8AAAB4AtmdbHzvvfcUHBysCRMm6JtvvpEkFSpUSJMnT1abNm0kSV26dFHXrl0dGykAALhvPj4+KlasmE2Zt7e3/Pz8rOX9+/fXf//9p5kzZ0q6/Xs+YcIE9e7dW6+99poiIiI0ZcoUm1Gae/TooWrVqmn06NFq2rSpfvzxR61Zs0abNm0ifgAAAOAJZHeyUZLatm2rtm3bJjvd09PzvgMCAADpIzIyUseOHbO+Dw4O1vLly9WrVy99/vnnCgwM1KeffqrmzZtb64SFhWnu3Ll67733NHDgQOXPn1/z5s1ThQoViB8AAAB4AllMwpPS7XTr1i2dPn1a8fHxNuV58+Z1SGCOEh0dLV9fX126dEmZM2dO089y+mfJD3H2FZDM4Ps6nB8qpz9OJKc/VpzhOJEeg2PFyY8TyXmOFTz+HmZ7Bo73UPffbCc/9ybfn8F53N/l1cPl7MeJ5PzHijMcJ5LzHyvOfpxIznGsOPtxIjn/sfIQjhN72jN292w8ePCgOnXqlGiQmISRG5N6QDsAAAAAAACAx5/dycbw8HC5uLho6dKlypUrlyxO3/UGAAAAAAAAgCPYnWzcuXOntm/frsKFC6dFPCkaNWqUBgwYoB49emjcuHEP/fMBAAAAAAAAJC+DvTOEhobq7NmzaRFLirZu3aqvvvpKJUqUeOifDQAAAAAAAODe7E42jh49Wu+88442bNigc+fOKTo62uaVFq5cuaK2bdtq8uTJypo1a5p8BgAAAAAAAIAHY/dt1LVr15Yk1apVy6Y8LQeIef3119WoUSPVrl1bw4cPd/jyAQAAAAAAADw4u5ON69evT4s4kjV37lzt2LFDW7duTVX9mzdv6ubNm9b3adXbEgAAAEgK7VEAAPAkszvZWL169WSn7dy580FiSeT48ePq0aOHVq1aJQ8Pj1TNM2rUKA0dOtShcQAA8KiyWNI7AgcY4twrYQab9A4BjxjaowAA4Elm9zMb73bp0iV98cUXKlOmjMqWLeuImKy2b9+u06dPq2zZsnJxcZGLi4s2btyoTz/9VC4uLknest2/f39dunTJ+jp+/LhDYwIAAABSQnsUAAA8yezu2Zhg3bp1mjp1qhYsWKCgoCA1b95cU6ZMcWRsqlWrlnbv3m1T9vLLL6tw4cLq27evMmbMmGged3d3ubu7OzQOAAAAILVojwIAgCeZXcnGEydOaPr06Zo6daquXr2qli1bKiYmRvPnz1doaKjDg/Px8VGxYsVsyry9veXn55eoHAAAAAAAAED6SvVt1A0bNlRoaKj27dunzz77TCdPntRnn32WlrEBAAAAAAAAcCKp7tm4atUqde/eXV27dlWBAgXSMqYUbdiwId0+GwAAAAAAAEDyUt2z8ZdfftHly5dVrlw5VahQQRMmTNCZM2fSMjYAAAAAAAAATiTVycZKlSpp8uTJioyMVOfOnTV37lzlzp1b8fHxWr16tS5fvpyWcQIAAAAAAAB4xKU62ZjAy8tLnTp10qZNm7R792699dZb+uCDD5QzZ04999xzaREjAAAAAAAAACdgd7LxToUKFdKYMWN04sQJzZkzx1ExAQAA/F979x4lZX3fD/yz3HaBdUFAbrKAhCirJlpBIxgVSSTQ4pHGKKTagCBVDCiHtjEGuXqLaaPWY6QhVWgsEVsVAsYYSCLEikQlXigYrHiBEyG0ihC8LCDf3x/+drrLdReeZXeZ1+ucPYfnMjOfGT48z4f3zjwDAAA0QIcVNlZo3LhxDB06NBYuXJjF3QEAAAAADVAmYSMAAAAAgLARAAAAAMiEsBEAAAAAyISwEQAAAADIRJNDudFrr70WS5cujc2bN8fu3burbJsyZUomhQEAAAAADUuNw8Yf/ehHMXbs2GjXrl107NgxCgoKctsKCgqEjQAAAACQp2ocNt5yyy1x6623xg033FAb9QAAAAAADVSNr9m4ZcuWuPTSS2ujFgAAAACgAatx2HjppZfG4sWLa6MWAAAAAKABq/HHqHv27BmTJ0+OFStWxOc+97lo2rRple3XXXddZsUBAAAAAA1HjcPGWbNmRXFxcSxbtiyWLVtWZVtBQYGwEQAAAADyVI3DxjfffLM26gAAAAAAGrgaX7MRAAAAAGBfqvXOxokTJ8bNN98cLVu2jIkTJx5w3zvvvDOTwgAAAACAhqVaYeOLL74YO3fuzP15fwoKCrKpCgAAAABocKoVNj711FP7/DMAAAAAQAXXbAQAAAAAMlHtb6MeNWpUtfZ74IEHDrkYAAAAAKDhqnbYOGfOnOjWrVv82Z/9WaSUarMmAAAAAKABqnbYeM0118S8efPijTfeiFGjRsUVV1wRbdq0qc3aAAAAAIAGpNrXbLzvvvti48aNccMNN8SiRYuitLQ0LrvssvjFL37hnY4AAAAAQM2+IKawsDC+/vWvx5IlS2LNmjVxyimnxLXXXhvdunWL7du311aNAAAAAEADcMjfRl1QUBAFBQWRUordu3dnWRMAAAAA0ADVKGwsLy+Phx56KC688MI46aSTYtWqVXHvvffG+vXro7i4uLZqBAAAAAAagGp/Qcy1114b8+bNi65du8aVV14Z8+bNi7Zt29ZmbQAAAABAA1LtsPGf//mfo2vXrnHCCSfEsmXLYtmyZfvc77HHHsusOAAAAACg4ah22PiNb3wjCgoKarMWAAAAAKABq3bYOGfOnFosAwAAAABo6A7526gBAAAAACoTNgIAAAAAmRA2AgAAAACZEDYCAAAAAJkQNgIAAAAAmRA2AgAAAACZEDYCAAAAAJkQNgIAAAAAmRA2AgAAAACZEDYCAAAAAJkQNgIAAAAAmRA2AgAAAACZEDYCAAAAAJkQNgIAAAAAmRA2AgAAAACZEDYCAAAAAJkQNgIAAAAAmRA2AgAAAACZEDYCAAAAAJkQNgIAAAAAmRA2AgAAAACZEDYCAAAAAJkQNgIAAAAAmRA2AgAAAACZEDYCAAAAAJkQNgIAAAAAmRA2AgAAAACZEDYCAAAAAJkQNgIAAAAAmajXYePtt98eZ555ZhxzzDHRvn37GDp0aKxdu7auywIAAAAA9qFeh43Lli2Lb37zm7FixYpYsmRJ7Nq1KwYOHBgffPBBXZcGAAAAAOyhSV0XcCBPPvlkleXZs2dH+/btY+XKlXHeeefVUVUAAAAAwL7U63c27mnr1q0REdGmTZs6rgQAAAAA2FO9fmdjZSmlmDhxYnzxi1+MU089db/7lZeXR3l5eW5527ZtR6I8AACICPMoAJDfGsw7G8eNGxevvPJKPPTQQwfc7/bbb49WrVrlfkpLS49QhQAAYB4FAPJbgwgbx48fHwsXLoynnnoqunTpcsB9b7zxxti6dWvuZ8OGDUeoSgAAMI8CAPmtXn+MOqUU48ePj/nz58fSpUvjhBNOOOhtCgsLo7Cw8AhUBwAAezOPAgD5rF6Hjd/85jfjJz/5Sfz0pz+NY445JjZt2hQREa1atYrmzZvXcXUAAAAAQGX1+mPUM2fOjK1bt0b//v2jU6dOuZ+HH364rksDAAAAAPZQr9/ZmFKq6xIAAAAAgGqq1+9sBAAAAAAaDm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AlhIwAAAACQCWEjAAAAAJAJYSMAAAAAkIkGETbed999ccIJJ0RRUVH07t07nn766bouCQAAAADYQ70PGx9++OGYMGFCTJo0KV588cU499xzY/DgwbF+/fq6Lg0AAAAAqKTeh4133nlnjB49Oq666qooKyuLu+++O0pLS2PmzJl1XRoAAAAAUEmTui7gQHbs2BErV66Mb3/721XWDxw4MJYvX77P25SXl0d5eXlueevWrRERsW3bttor9GjxcV0XcPj8PR8hDbxX9MkR0sD7JEKvHDENvFeORJ9UPEZKqdYfi8NXp/Poh7X/EBxEQzh36JO61xD6JEKv1AcNoVf0Sd2rZ/NoQarHU+s777wTxx9/fDzzzDPRr1+/3Prbbrst/vVf/zXWrl27122mTZsW06dPP5JlAgAcERs2bIguXbrUdRkchHkUADhaVWcebRBh4/Lly6Nv37659bfeems8+OCD8fvf/36v2+z5m+Tdu3fHe++9F23bto2CgoIjUndDtG3btigtLY0NGzZESUlJXZdDPaZXqA59QnXplepJKcWf/vSn6Ny5czRqVO+vgpP3zKOHxvGA6tIrVIc+obr0SvXUZB6t1x+jbteuXTRu3Dg2bdpUZf3mzZujQ4cO+7xNYWFhFBYWVlnXunXr2irxqFNSUuIfF9WiV6gOfUJ16ZWDa9WqVV2XQDWZRw+P4wHVpVeoDn1CdemVg6vuPFqvfzXerFmz6N27dyxZsqTK+iVLllT5WDUAAAAAUPfq9TsbIyImTpwYf/3Xfx19+vSJvn37xqxZs2L9+vVxzTXX1HVpAAAAAEAl9T5sHDZsWLz77rsxY8aM2LhxY5x66qnxxBNPRLdu3eq6tKNKYWFhTJ06da+P/MCe9ArVoU+oLr0CVHA8oLr0CtWhT6guvZK9ev0FMQAAAABAw1Gvr9kIAAAAADQcwkYAAAAAIBPCRgAAAAAgE8LGBmTatGlx+umn13UZmejevXvcfffddV0Gh6F///4xYcKEui5jn0aOHBlDhw6t6zKopL71i2NQ/VWXvaIvoHrMpNQX9W2+qMw8Wj/Vt55xDKqfzKOHT9iYkeXLl0fjxo1j0KBBdV3KAc2aNSv69+8fJSUlUVBQEO+//36Nbl9QUBALFizY7/Y5c+ZEQUHBAX+WLl0azz//fPzN3/zN4T2Zo8zIkSNzr1GTJk2ia9euMXbs2NiyZUtdl1YrXn755fj6178epaWl0bx58ygrK4t/+qd/quuyGox865d33303Bg0aFJ07d47CwsIoLS2NcePGxbZt2+q6tHov33qlsnfffTe6dOmy1/luzpw50bp16zqrC2qTmfRTZtJDk2/nDPPo4cu3njGTHpp865PK8nUeFTZm5IEHHojx48fHf/7nf8b69evrupz9+vDDD2PQoEHxne98p1buf9iwYbFx48bcT9++fWPMmDFV1vXr1y+OO+64aNGiRa3U0JANGjQoNm7cGG+99Vb8y7/8SyxatCiuvfbaui6rVqxcuTKOO+64+Ld/+7dYvXp1TJo0KW688ca4995767q0BiOf+qVRo0Zx8cUXx8KFC+O1116LOXPmxC9/+cu45ppr9nubTz75JHbv3n0Eq6y/8qlXKhs9enR8/vOfr+sy4Igyk37KTHro8umcYR7NRj71jJn00OVTn1SWr/OosDEDH3zwQfz7v/97jB07NoYMGRJz5sypsn3p0qVRUFAQP/vZz+K0006LoqKi+MIXvhCrVq3K7VORai9YsCBOPPHEKCoqigsvvDA2bNiwz8f8zW9+E02bNo1NmzZVWf+3f/u3cd555+231gkTJsS3v/3tOPvss/e5fceOHTFu3Ljo1KlTFBUVRffu3eP222+PiE/fzhsR8Zd/+ZdRUFCQW66sefPm0bFjx9xPs2bNokWLFnut2/OtwQUFBfHDH/4whgwZEi1atIiysrJ49tln4/XXX4/+/ftHy5Yto2/fvrFu3boqj7do0aLo3bt3FBUVRY8ePWL69Omxa9eu/T7/+q6wsDA6duwYXbp0iYEDB8awYcNi8eLFVfaZPXt2lJWVRVFRUfTq1Svuu+++KttvuOGGOPHEE6NFixbRo0ePmDx5cuzcuTO3veKjTz/84Q+jtLQ0WrRoEZdeemmV37JUfOxj+vTp0b59+ygpKYmrr746duzYsc+6Z8yYEZ/73Of2Wt+7d++YMmXKPm8zatSouOeee+L888+PHj16xBVXXBFXXnllPPbYY7l9Kv5d/OIXv4iysrIoLi7OnaQqfPLJJzFx4sRo3bp1tG3bNr71rW9FSmn/L/JRJJ/65dhjj42xY8dGnz59olu3bvGlL30prr322nj66adz+1T0y+OPPx4nn3xyFBYWxttvvx2bN2+Oiy66KJo3bx4nnHBCzJ0796Cv7dEmn3qlwsyZM+P999+Pv/u7v6uyfunSpXHllVfG1q1bc79hnzZtWm77hx9+GKNGjYpjjjkmunbtGrNmzTrg40B9Yib9P2bSQ5dP5wzzaDbyqWfMpIcun/qkQl7Po4nDdv/996c+ffqklFJatGhR6t69e9q9e3du+1NPPZUiIpWVlaXFixenV155JQ0ZMiR179497dixI6WU0uzZs1PTpk1Tnz590vLly9MLL7yQzjrrrNSvX7/c/UydOjWddtppueUTTzwxfe9738st79y5M7Vv3z498MADB625oqYtW7ZUWf8P//APqbS0NP3mN79Jb731Vnr66afTT37yk5RSSps3b04RkWbPnp02btyYNm/efNDHOf/889P111+/1/pu3bqlu+66K7ccEen4449PDz/8cFq7dm0aOnRo6t69exowYEB68skn05o1a9LZZ5+dBg0alLvNk08+mUpKStKcOXPSunXr0uLFi1P37t3TtGnTDlpXfTRixIh08cUX55bXrVuXTj755NShQ4fculmzZqVOnTqlRx99NL3xxhvp0UcfTW3atElz5szJ7XPzzTenZ555Jr355ptp4cKFqUOHDumOO+7IbZ86dWpq2bJlGjBgQHrxxRfTsmXLUs+ePdNf/dVfVamluLg4DRs2LP3Xf/1Xevzxx9Nxxx2XvvOd7+T2qfx3u2HDhtSoUaP03HPP5ba//PLLqaCgIK1bt67ar8Hll1+eLrnkktxyxb+LL3/5y+n5559PK1euTGVlZVVqveOOO1KrVq3SI488ktasWZNGjx6djjnmmCqv5dEo3/vlD3/4Qzr//PPT5ZdfnltX0S/9+vVLzzzzTPr973+ftm/fngYPHpxOPfXU3LG1X79+qXnz5lWOQUezfOyV1atXp44dO6a33357r/NdeXl5uvvuu1NJSUnauHFj2rhxY/rTn/6UUvr03NSmTZv0gx/8IP33f/93uv3221OjRo3Sq6++WrMXHeqImXT/zKTVk4/njD2ZR2sm33vGTFo9+dgn+T6PChsz0K9fv3T33XenlD4drtq1a5eWLFmS217RWPPmzcute/fdd1Pz5s3Tww8/nFL69IAUEWnFihW5fV599dUUEem3v/1tSmnvwe6OO+5IZWVlueUFCxak4uLitH379oPWvL/Bbvz48WnAgAFVBtPKIiLNnz//oPdfoSaD3U033ZRbfvbZZ1NEpPvvvz+37qGHHkpFRUW55XPPPTfddtttVe73wQcfTJ06dap2ffXJiBEjUuPGjVPLli1TUVFRiogUEenOO+/M7VNaWpobtCvcfPPNqW/fvvu93+9973upd+/eueWpU6emxo0bpw0bNuTW/fznP0+NGjVKGzduzNXSpk2b9MEHH+T2mTlzZiouLk6ffPJJSmnvv9vBgwensWPH5pYnTJiQ+vfvX+3nv3z58tS0adO0ePHi3LqKfxevv/56bt0PfvCDKielTp06pe9+97u55Z07d6YuXboc9cNdvvbL8OHDU/PmzVNEpIsuuih99NFHuW0V/fLSSy/l1q1du3a/x9Z8GOxSyr9e+fjjj9PnP//59OCDD6aU9n2+mz17dmrVqtVet+3WrVu64oorcsu7d+9O7du3TzNnztzv40F9YibdPzNp9eTbOWNP5tGay9eeMZPWTL71iXk0JR+jPkxr166N5557LoYPHx4REU2aNIlhw4bFAw88sNe+ffv2zf25TZs2cdJJJ8Wrr76aW9ekSZPo06dPbrlXr17RunXrKvtUNnLkyHj99ddjxYoVEfHpNXouu+yyaNmy5SE/n5EjR8ZLL70UJ510Ulx33XV7va25NlW+jkGHDh0iIqq8XblDhw7x8ccf5y6+u3LlypgxY0YUFxfnfiquxfPhhx8esbqzdMEFF8RLL70Uv/3tb2P8+PHxla98JcaPHx8REf/zP/8TGzZsiNGjR1d5zrfcckuVj/I88sgj8cUvfjE6duwYxcXFMXny5L2u2dS1a9fo0qVLbrlv376xe/fuWLt2bW7daaedVuUaRn379o3t27fv92NUY8aMiYceeig+/vjj2LlzZ8ydOzdGjRpVree9evXquPjii2PKlClx4YUXVtnWokWL+MxnPpNb7tSpU2zevDkiIrZu3Zq7DlOFPf8dHc3ysV/uuuuu+N3vfhcLFiyIdevWxcSJE6tsb9asWZVjyauvvrrfY2s+yadeufHGG6OsrCyuuOKKmr1I/1/l/ikoKIiOHTvmjjlQn5lJs5PvM2k+nTMqM48eunzsGTNpzeVTn5hHI5rUdQEN3f333x+7du2K448/PrcupRRNmzaNLVu2xLHHHnvA2xcUFBxweX/rIiLat28fF110UcyePTt69OgRTzzxRCxdurTmT6KSM844I9588834+c9/Hr/85S/jsssuiy9/+cvxyCOPHNb9VkfTpk1zf654zvtaV3Fx3d27d8f06dPjq1/96l73VVRUVJul1pqWLVtGz549IyLinnvuiQsuuCCmT58eN998c+55/+hHP4ovfOELVW7XuHHjiIhYsWJFDB8+PKZPnx5f+cpXolWrVjFv3rz4/ve/f8DHrXht99dr+9p3TxdddFEUFhbG/Pnzo7CwMMrLy+OSSy456P2tWbMmBgwYEGPGjImbbrppr+2Ve6Di8VMeXQPnQPKxXyqus9WrV69o27ZtnHvuuTF58uTo1KlTRHx6ja7Kj1nRK9Wp9WiWT73y61//OlatWpU7b1X0QLt27WLSpEkxffr0A9axr2OOi7rTEJhJs5PvM2k+nTMqmEcPTz72jJm05vKpT8yjwsbDsmvXrvjxj38c3//+92PgwIFVtl1yySUxd+7cGDduXG7dihUromvXrhERsWXLlnjttdeiV69eVe7vhRdeiLPOOisiPv0N9fvvv19lnz1dddVVMXz48OjSpUt85jOfiXPOOeewn1dJSUkMGzYshg0bFl/72tdi0KBB8d5770WbNm2iadOm8cknnxz2Y2ThjDPOiLVr1+YOWEejqVOnxuDBg2Ps2LHRuXPnOP744+ONN96Iyy+/fJ/7P/PMM9GtW7eYNGlSbt3bb7+9137r16+Pd955Jzp37hwREc8++2w0atQoTjzxxNw+L7/8cnz00UfRvHnziPi0f4uLi6v8lqiyJk2axIgRI2L27NlRWFgYw4cPP+i3O65evToGDBgQI0aMiFtvvfXAL8Y+tGrVKjp16hQrVqzIXYR+165dsXLlyjjjjDNqfH8N3dHeL3uqOGmXl5fvd5+ysrL9Hlvz2dHcK48++mh89NFHueXnn38+Ro0aFU8//XTuXSnNmjWrN+cyyIKZtG4d7TPp0XzOiDCP1oajvWf2ZCY9NEdzn5hHhY2H5fHHH48tW7bE6NGjo1WrVlW2fe1rX4v777+/ymA3Y8aMaNu2bXTo0CEmTZoU7dq1i6FDh+a2N23aNMaPHx/33HNPNG3aNMaNGxdnn3127mC0LxWJ/i233BIzZsw4aM2bNm2KTZs2xeuvvx4REatWrcp9w1GbNm3irrvuik6dOsXpp58ejRo1iv/4j/+Ijh075t7e3b179/jVr34V55xzThQWFh70t+S1acqUKTFkyJAoLS2NSy+9NBo1ahSvvPJKrFq1Km655ZY6qytL/fv3j1NOOSVuu+22uPfee2PatGlx3XXXRUlJSQwePDjKy8vjhRdeiC1btsTEiROjZ8+esX79+pg3b16ceeaZ8bOf/Szmz5+/1/0WFRXFiBEj4h//8R9j27Ztcd1118Vll10WHTt2zO2zY8eOGD16dNx0003x9ttvx9SpU2PcuHHRqNH+r75w1VVXRVlZWUR8ejI4kNWrV8cFF1wQAwcOjIkTJ+a+xbJx48Zx3HHHVfs1uv766+O73/1ufPazn42ysrK488478/akfTT3yxNPPBF//OMf48wzz4zi4uJYs2ZNfOtb34pzzjlnn99CWuGkk06KQYMGxZgxY2LWrFnRpEmTmDBhQm6wyFdHc69U/phbRMT//u//RsSnQ37lc9n27dvjV7/6Ve5jNDX9jwXUJ2ZSM2ltOprPGebR2nE094yZNDtHc5+YR8O3UR+OIUOGpD//8z/f57aVK1emiEgrV67MXQx00aJF6ZRTTknNmjVLZ555ZpULxlZcHPTRRx9NPXr0SM2aNUsDBgxIb731Vm6fPS/GXWHy5MmpcePG6Z133jlozVOnTs1djLXyz+zZs1NKn34D1Omnn55atmyZSkpK0pe+9KX0u9/9Lnf7hQsXpp49e6YmTZqkbt26HfTxanIx7soX+X7zzTdTRKQXX3wxt25fF1V98sknc9/iVVJSks4666w0a9asg9ZVH+35DV0V5s6dm5o1a5bWr1+fWz799NNTs2bN0rHHHpvOO++89Nhjj+X2//u///vUtm3b3Dds3XXXXVUuPFvRR/fdd1/q3LlzKioqSl/96lfTe++9t1ctU6ZMyd3XVVddlT7++OPcPvv7uz333HPTySeffNDnu79erNxX+7po7vz581PlQ9fOnTvT9ddfn0pKSlLr1q3TxIkT0ze+8Y2j/oLc+dYvv/71r1Pfvn1Tq1atUlFRUfrsZz+bbrjhhmpdZHnjxo3pL/7iL1JhYWHq2rVr+vGPf7zXMeholm+9sqf9ffnENddck9q2bZsiIk2dOjWltPe5KaWUTjvttNx2qK/MpN0O+nhm0urJt3OGefTw5VvPmEkPTb71yZ7ycR4tSMnFJmrb0qVL44ILLogtW7bs9wKwc+bMiQkTJhzSb8DGjBkTf/zjH2PhwoWHVyh5Ydq0abFgwYJ46aWX9rvPyJEj4/33348FCxbU6L5TStGrV6+4+uqr97pIMg2TfqG69ArUf2ZS6gvnDGpKz1Ad+qT+8DHqBmzr1q3x/PPPx9y5c+OnP/1pXZdDntu8eXM8+OCD8Yc//CGuvPLKui6Hek6/UF16Beo/Myn1hXMGNaVnqA59UnPCxgbs4osvjueeey6uvvrquPDCC+u6HPJchw4dol27djFr1qw6vW4SDYN+obr0CtR/ZlLqC+cMakrPUB36pOZ8jBoAAAAAyMT+v2oHAAAAAKAGhI0AAAAAQCaEjQAAAABAJoSNAAAAAEAmhI0AAAAAQCaEjQAAAABAJoSNAAAAAEAmhI0AAAAAQCaEjQAAAABAJv4fVdXz2KS5N0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4898" y="229608"/>
            <a:ext cx="8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 Samples of Reapplication Data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548632"/>
            <a:ext cx="11537120" cy="46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After Peeling Off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42" y="2103045"/>
            <a:ext cx="3828401" cy="374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51" y="2103045"/>
            <a:ext cx="3921206" cy="37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31550"/>
            <a:ext cx="10515600" cy="1325563"/>
          </a:xfrm>
        </p:spPr>
        <p:txBody>
          <a:bodyPr/>
          <a:lstStyle/>
          <a:p>
            <a:r>
              <a:rPr lang="en-US" b="1" dirty="0" smtClean="0"/>
              <a:t>Optical Microscope Investigations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490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ABS Dimensions: See Spreadsheet</a:t>
            </a:r>
            <a:endParaRPr lang="en-US" dirty="0"/>
          </a:p>
        </p:txBody>
      </p:sp>
      <p:pic>
        <p:nvPicPr>
          <p:cNvPr id="4098" name="Picture 2" descr="https://lh7-rt.googleusercontent.com/docsz/AD_4nXfuzwCaBt_wFZpRgDrp5DSge3oq0Sr8SaiaVN3mWCmmdbxNEgo47cHLk745IPavXgjC4A40BT9RnMqnu22dYAFBAJ6FfdLz_G5pmK_iM3Pd5gkIb4cyekx7WqgJ3lVXotjNK5ZAWw?key=BY398CqP47pJlkV9W7-0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54" y="1578146"/>
            <a:ext cx="3916680" cy="51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Optical Microscope Investigation</a:t>
            </a:r>
            <a:endParaRPr lang="en-US" b="1" dirty="0"/>
          </a:p>
        </p:txBody>
      </p:sp>
      <p:pic>
        <p:nvPicPr>
          <p:cNvPr id="2050" name="Picture 2" descr="https://lh7-rt.googleusercontent.com/docsz/AD_4nXf71GCrJiwYgLHQrb5izMIZOJiAEyACP0G4zEaHGPeVfF_zYem5OkvavTuPoP95AcqTJA-sZN3s9DEp-_EiqXzqH_uyEJQ-5dny4kB84BZs7UQx2Oke66980c2nWsXrxS8oj-GugA?key=BY398CqP47pJlkV9W7-0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" y="2330914"/>
            <a:ext cx="2903354" cy="38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rt.googleusercontent.com/docsz/AD_4nXdrexBSdnWiNMCXotvh0I1h-ibBLHK7FaX2t_PlD2aOug49TEAlw8l9imcEJVR9-MC9M9uCVDPCBGaq7KQWlPBnmnHnRGiTqhkfTJzdP3yD_krMXcDyFezb-6EQjmuBWngC7Lbn?key=BY398CqP47pJlkV9W7-0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31" y="2330914"/>
            <a:ext cx="2907223" cy="38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7-rt.googleusercontent.com/docsz/AD_4nXf1qHkzvI62ZwNOQge-7wPzd2FKUdrI8iYwJOJdZ2tBUFw7PV358nLWZm59xQ9-hW5r806l6nUVIecVY0ry7ivEegVSNfKpHha8BlE6nZbCrxjgSi67pgSGI0yHGnBx-MKEofHu2g?key=BY398CqP47pJlkV9W7-0r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03" y="2330914"/>
            <a:ext cx="2899323" cy="38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0992" y="1690688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Arial" panose="020B0604020202020204" pitchFamily="34" charset="0"/>
              </a:rPr>
              <a:t> Leica Ivesta 3 Optical Microscope at CSUM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1832"/>
              </p:ext>
            </p:extLst>
          </p:nvPr>
        </p:nvGraphicFramePr>
        <p:xfrm>
          <a:off x="9482364" y="2738551"/>
          <a:ext cx="3009900" cy="203200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96180027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652521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39519247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0.0145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0.0145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0.013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94367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0.0135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0.0135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0.0135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0933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ave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458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endParaRPr lang="en-US" b="1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Ave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0.01375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0.000559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90611"/>
                  </a:ext>
                </a:extLst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482364" y="27393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63175" y="2007748"/>
            <a:ext cx="270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Channel Width (NOT HEIGHT YET) -&gt; 2 samples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3009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Papers Discussing Channel “Collapse” or Bending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86152" y="2121268"/>
            <a:ext cx="10358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Reduction in channel dimensions references:  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Yeguang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Xue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Daeshik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Kang, </a:t>
            </a: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Yinji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Ma, </a:t>
            </a: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Xue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Feng,</a:t>
            </a:r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 John A. Rogers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Yonggang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Huang, Collapse of microfluidic channels/reservoirs in thin, soft epidermal devices, Extreme Mechanics Letters, Volume 11, 2017, Pages 18-23, ISSN 2352-4316,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https://doi.org/10.1016/j.eml.2016.11.012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Fanbo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Jiexi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Huang, M. D.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Thouless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  The Collapse and Expansion of Liquid-Filled Elastic Channels and Cracks, Journal of Applied Mechanics,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J. Appl. Mech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Oct 2015, 82(10): 101009, </a:t>
            </a:r>
            <a:r>
              <a:rPr lang="en-US" u="sng" dirty="0">
                <a:solidFill>
                  <a:srgbClr val="0D6C9F"/>
                </a:solidFill>
                <a:latin typeface="Arial" panose="020B0604020202020204" pitchFamily="34" charset="0"/>
                <a:hlinkClick r:id="rId3"/>
              </a:rPr>
              <a:t>https://doi.org/10.1115/1.4031048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a “Real” Optical Microscope to Confirm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8" y="2016479"/>
            <a:ext cx="3688862" cy="2074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6" y="4318781"/>
            <a:ext cx="3688864" cy="2074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50" y="1690688"/>
            <a:ext cx="3922101" cy="50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6" y="1223742"/>
            <a:ext cx="7415169" cy="55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656" y="215540"/>
            <a:ext cx="1288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  <a:r>
              <a:rPr lang="en-US" sz="3200" b="1" dirty="0" smtClean="0"/>
              <a:t> Sample from 2_4_2025:  Model Applied to  Reapplication Data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99938" y="1420837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Ideal Cross-Sectional Area Measured ABS:</a:t>
            </a:r>
          </a:p>
          <a:p>
            <a:endParaRPr lang="en-US" dirty="0" smtClean="0"/>
          </a:p>
          <a:p>
            <a:r>
              <a:rPr lang="en-US" dirty="0" smtClean="0"/>
              <a:t>area = 0.021 in * 0.0267 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Cross-Sectional Area Used For Model:  </a:t>
            </a:r>
          </a:p>
          <a:p>
            <a:endParaRPr lang="en-US" dirty="0"/>
          </a:p>
          <a:p>
            <a:r>
              <a:rPr lang="en-US" dirty="0" smtClean="0"/>
              <a:t>area = 0.021 in * 0.01375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8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2_6_2025</vt:lpstr>
      <vt:lpstr>PowerPoint Presentation</vt:lpstr>
      <vt:lpstr>Sample After Peeling Off</vt:lpstr>
      <vt:lpstr>Optical Microscope Investigations</vt:lpstr>
      <vt:lpstr>Measured ABS Dimensions: See Spreadsheet</vt:lpstr>
      <vt:lpstr>Optical Microscope Investigation</vt:lpstr>
      <vt:lpstr>Papers Discussing Channel “Collapse” or Bending</vt:lpstr>
      <vt:lpstr>Using a “Real” Optical Microscope to Confirm</vt:lpstr>
      <vt:lpstr>PowerPoint Presentation</vt:lpstr>
    </vt:vector>
  </TitlesOfParts>
  <Company>Cal Maritime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2_6_2025</dc:title>
  <dc:creator>Oppenheim, Tomas</dc:creator>
  <cp:lastModifiedBy>Oppenheim, Tomas</cp:lastModifiedBy>
  <cp:revision>5</cp:revision>
  <dcterms:created xsi:type="dcterms:W3CDTF">2025-02-06T18:48:29Z</dcterms:created>
  <dcterms:modified xsi:type="dcterms:W3CDTF">2025-02-06T22:42:57Z</dcterms:modified>
</cp:coreProperties>
</file>