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F4F8"/>
    <a:srgbClr val="287EA9"/>
    <a:srgbClr val="E7AC84"/>
    <a:srgbClr val="00C0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7C434-E77A-0748-9713-4B4781C22667}" v="9" dt="2025-06-30T13:20:0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41"/>
    <p:restoredTop sz="96904"/>
  </p:normalViewPr>
  <p:slideViewPr>
    <p:cSldViewPr snapToGrid="0" snapToObjects="1">
      <p:cViewPr>
        <p:scale>
          <a:sx n="39" d="100"/>
          <a:sy n="39" d="100"/>
        </p:scale>
        <p:origin x="-1128" y="-2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Cook" userId="S::sedm7214@ox.ac.uk::76f055b3-7202-40b4-b7b0-addf8af2bc0e" providerId="AD" clId="Web-{872997D3-02EA-AEAA-12C2-A1A8EB8D8A28}"/>
    <pc:docChg chg="modSld">
      <pc:chgData name="Jack Cook" userId="S::sedm7214@ox.ac.uk::76f055b3-7202-40b4-b7b0-addf8af2bc0e" providerId="AD" clId="Web-{872997D3-02EA-AEAA-12C2-A1A8EB8D8A28}" dt="2025-03-13T10:51:05.416" v="16" actId="20577"/>
      <pc:docMkLst>
        <pc:docMk/>
      </pc:docMkLst>
      <pc:sldChg chg="modSp">
        <pc:chgData name="Jack Cook" userId="S::sedm7214@ox.ac.uk::76f055b3-7202-40b4-b7b0-addf8af2bc0e" providerId="AD" clId="Web-{872997D3-02EA-AEAA-12C2-A1A8EB8D8A28}" dt="2025-03-13T10:51:05.416" v="16" actId="20577"/>
        <pc:sldMkLst>
          <pc:docMk/>
          <pc:sldMk cId="2031213349" sldId="256"/>
        </pc:sldMkLst>
      </pc:sldChg>
    </pc:docChg>
  </pc:docChgLst>
  <pc:docChgLst>
    <pc:chgData name="Jack Cook" userId="76f055b3-7202-40b4-b7b0-addf8af2bc0e" providerId="ADAL" clId="{88C40207-070E-BE4B-9784-9E11AE6F655E}"/>
    <pc:docChg chg="undo redo custSel modSld">
      <pc:chgData name="Jack Cook" userId="76f055b3-7202-40b4-b7b0-addf8af2bc0e" providerId="ADAL" clId="{88C40207-070E-BE4B-9784-9E11AE6F655E}" dt="2025-03-15T00:02:00.325" v="14106" actId="1036"/>
      <pc:docMkLst>
        <pc:docMk/>
      </pc:docMkLst>
      <pc:sldChg chg="addSp delSp modSp mod setBg">
        <pc:chgData name="Jack Cook" userId="76f055b3-7202-40b4-b7b0-addf8af2bc0e" providerId="ADAL" clId="{88C40207-070E-BE4B-9784-9E11AE6F655E}" dt="2025-03-15T00:02:00.325" v="14106" actId="1036"/>
        <pc:sldMkLst>
          <pc:docMk/>
          <pc:sldMk cId="2031213349" sldId="256"/>
        </pc:sldMkLst>
      </pc:sldChg>
    </pc:docChg>
  </pc:docChgLst>
  <pc:docChgLst>
    <pc:chgData name="Jack Cook" userId="S::sedm7214@ox.ac.uk::76f055b3-7202-40b4-b7b0-addf8af2bc0e" providerId="AD" clId="Web-{D318C047-9791-2487-EE41-FF233263E11C}"/>
    <pc:docChg chg="modSld">
      <pc:chgData name="Jack Cook" userId="S::sedm7214@ox.ac.uk::76f055b3-7202-40b4-b7b0-addf8af2bc0e" providerId="AD" clId="Web-{D318C047-9791-2487-EE41-FF233263E11C}" dt="2025-03-13T10:29:50.551" v="15" actId="20577"/>
      <pc:docMkLst>
        <pc:docMk/>
      </pc:docMkLst>
      <pc:sldChg chg="modSp">
        <pc:chgData name="Jack Cook" userId="S::sedm7214@ox.ac.uk::76f055b3-7202-40b4-b7b0-addf8af2bc0e" providerId="AD" clId="Web-{D318C047-9791-2487-EE41-FF233263E11C}" dt="2025-03-13T10:29:50.551" v="15" actId="20577"/>
        <pc:sldMkLst>
          <pc:docMk/>
          <pc:sldMk cId="2031213349" sldId="256"/>
        </pc:sldMkLst>
      </pc:sldChg>
    </pc:docChg>
  </pc:docChgLst>
  <pc:docChgLst>
    <pc:chgData name="Jack Cook" userId="S::sedm7214@ox.ac.uk::76f055b3-7202-40b4-b7b0-addf8af2bc0e" providerId="AD" clId="Web-{B05737D8-1F47-6141-A14A-401A563190FE}"/>
    <pc:docChg chg="modSld">
      <pc:chgData name="Jack Cook" userId="S::sedm7214@ox.ac.uk::76f055b3-7202-40b4-b7b0-addf8af2bc0e" providerId="AD" clId="Web-{B05737D8-1F47-6141-A14A-401A563190FE}" dt="2025-03-13T10:31:29.577" v="17" actId="20577"/>
      <pc:docMkLst>
        <pc:docMk/>
      </pc:docMkLst>
      <pc:sldChg chg="modSp">
        <pc:chgData name="Jack Cook" userId="S::sedm7214@ox.ac.uk::76f055b3-7202-40b4-b7b0-addf8af2bc0e" providerId="AD" clId="Web-{B05737D8-1F47-6141-A14A-401A563190FE}" dt="2025-03-13T10:31:29.577" v="17" actId="20577"/>
        <pc:sldMkLst>
          <pc:docMk/>
          <pc:sldMk cId="2031213349" sldId="256"/>
        </pc:sldMkLst>
      </pc:sldChg>
    </pc:docChg>
  </pc:docChgLst>
  <pc:docChgLst>
    <pc:chgData name="Jack Cook" userId="76f055b3-7202-40b4-b7b0-addf8af2bc0e" providerId="ADAL" clId="{A3E7C434-E77A-0748-9713-4B4781C22667}"/>
    <pc:docChg chg="undo redo custSel modSld">
      <pc:chgData name="Jack Cook" userId="76f055b3-7202-40b4-b7b0-addf8af2bc0e" providerId="ADAL" clId="{A3E7C434-E77A-0748-9713-4B4781C22667}" dt="2025-06-30T13:22:12.708" v="1836" actId="20577"/>
      <pc:docMkLst>
        <pc:docMk/>
      </pc:docMkLst>
      <pc:sldChg chg="addSp delSp modSp mod">
        <pc:chgData name="Jack Cook" userId="76f055b3-7202-40b4-b7b0-addf8af2bc0e" providerId="ADAL" clId="{A3E7C434-E77A-0748-9713-4B4781C22667}" dt="2025-06-30T13:22:12.708" v="1836" actId="20577"/>
        <pc:sldMkLst>
          <pc:docMk/>
          <pc:sldMk cId="2031213349" sldId="256"/>
        </pc:sldMkLst>
        <pc:spChg chg="mod">
          <ac:chgData name="Jack Cook" userId="76f055b3-7202-40b4-b7b0-addf8af2bc0e" providerId="ADAL" clId="{A3E7C434-E77A-0748-9713-4B4781C22667}" dt="2025-06-30T12:56:56.739" v="1516" actId="20577"/>
          <ac:spMkLst>
            <pc:docMk/>
            <pc:sldMk cId="2031213349" sldId="256"/>
            <ac:spMk id="7" creationId="{02CA15FD-0BB9-0E4E-8313-EBFAB3DB9D79}"/>
          </ac:spMkLst>
        </pc:spChg>
        <pc:spChg chg="mod">
          <ac:chgData name="Jack Cook" userId="76f055b3-7202-40b4-b7b0-addf8af2bc0e" providerId="ADAL" clId="{A3E7C434-E77A-0748-9713-4B4781C22667}" dt="2025-06-30T12:53:30.100" v="1476" actId="20577"/>
          <ac:spMkLst>
            <pc:docMk/>
            <pc:sldMk cId="2031213349" sldId="256"/>
            <ac:spMk id="12" creationId="{8E585ECC-A4EF-4B4C-8139-5FDE13E26925}"/>
          </ac:spMkLst>
        </pc:spChg>
        <pc:spChg chg="mod">
          <ac:chgData name="Jack Cook" userId="76f055b3-7202-40b4-b7b0-addf8af2bc0e" providerId="ADAL" clId="{A3E7C434-E77A-0748-9713-4B4781C22667}" dt="2025-06-30T12:37:48.158" v="117" actId="20577"/>
          <ac:spMkLst>
            <pc:docMk/>
            <pc:sldMk cId="2031213349" sldId="256"/>
            <ac:spMk id="14" creationId="{EE3EE027-FA8C-014F-8BAD-5E39C3AB6488}"/>
          </ac:spMkLst>
        </pc:spChg>
        <pc:spChg chg="mod">
          <ac:chgData name="Jack Cook" userId="76f055b3-7202-40b4-b7b0-addf8af2bc0e" providerId="ADAL" clId="{A3E7C434-E77A-0748-9713-4B4781C22667}" dt="2025-06-30T13:19:45.582" v="1574" actId="1076"/>
          <ac:spMkLst>
            <pc:docMk/>
            <pc:sldMk cId="2031213349" sldId="256"/>
            <ac:spMk id="19" creationId="{BCD25B48-9FF6-384A-822B-4FFE8A8F4D6E}"/>
          </ac:spMkLst>
        </pc:spChg>
        <pc:spChg chg="mod">
          <ac:chgData name="Jack Cook" userId="76f055b3-7202-40b4-b7b0-addf8af2bc0e" providerId="ADAL" clId="{A3E7C434-E77A-0748-9713-4B4781C22667}" dt="2025-06-30T13:20:45.360" v="1734" actId="20577"/>
          <ac:spMkLst>
            <pc:docMk/>
            <pc:sldMk cId="2031213349" sldId="256"/>
            <ac:spMk id="20" creationId="{FEBE4574-8A84-5243-9748-9FB27D1BAB92}"/>
          </ac:spMkLst>
        </pc:spChg>
        <pc:spChg chg="mod">
          <ac:chgData name="Jack Cook" userId="76f055b3-7202-40b4-b7b0-addf8af2bc0e" providerId="ADAL" clId="{A3E7C434-E77A-0748-9713-4B4781C22667}" dt="2025-06-30T13:19:49.552" v="1577" actId="14100"/>
          <ac:spMkLst>
            <pc:docMk/>
            <pc:sldMk cId="2031213349" sldId="256"/>
            <ac:spMk id="21" creationId="{BB9645E8-0655-DA4D-9C35-243D449EC394}"/>
          </ac:spMkLst>
        </pc:spChg>
        <pc:spChg chg="mod">
          <ac:chgData name="Jack Cook" userId="76f055b3-7202-40b4-b7b0-addf8af2bc0e" providerId="ADAL" clId="{A3E7C434-E77A-0748-9713-4B4781C22667}" dt="2025-06-30T13:20:45.267" v="1733" actId="20577"/>
          <ac:spMkLst>
            <pc:docMk/>
            <pc:sldMk cId="2031213349" sldId="256"/>
            <ac:spMk id="22" creationId="{B55E9E47-D474-5B48-B387-5B888754C547}"/>
          </ac:spMkLst>
        </pc:spChg>
        <pc:spChg chg="mod">
          <ac:chgData name="Jack Cook" userId="76f055b3-7202-40b4-b7b0-addf8af2bc0e" providerId="ADAL" clId="{A3E7C434-E77A-0748-9713-4B4781C22667}" dt="2025-06-30T13:21:32.910" v="1799" actId="255"/>
          <ac:spMkLst>
            <pc:docMk/>
            <pc:sldMk cId="2031213349" sldId="256"/>
            <ac:spMk id="30" creationId="{24FBBE3D-B78B-7F44-B2CD-E9DD023E22CA}"/>
          </ac:spMkLst>
        </pc:spChg>
        <pc:spChg chg="mod">
          <ac:chgData name="Jack Cook" userId="76f055b3-7202-40b4-b7b0-addf8af2bc0e" providerId="ADAL" clId="{A3E7C434-E77A-0748-9713-4B4781C22667}" dt="2025-06-30T13:22:12.708" v="1836" actId="20577"/>
          <ac:spMkLst>
            <pc:docMk/>
            <pc:sldMk cId="2031213349" sldId="256"/>
            <ac:spMk id="36" creationId="{B485EA73-B6EC-6741-BCB2-082AADD18008}"/>
          </ac:spMkLst>
        </pc:spChg>
        <pc:grpChg chg="mod">
          <ac:chgData name="Jack Cook" userId="76f055b3-7202-40b4-b7b0-addf8af2bc0e" providerId="ADAL" clId="{A3E7C434-E77A-0748-9713-4B4781C22667}" dt="2025-06-30T12:56:20.421" v="1482" actId="1076"/>
          <ac:grpSpMkLst>
            <pc:docMk/>
            <pc:sldMk cId="2031213349" sldId="256"/>
            <ac:grpSpMk id="11" creationId="{73564850-3144-694A-895D-4722463A6470}"/>
          </ac:grpSpMkLst>
        </pc:grpChg>
        <pc:grpChg chg="topLvl">
          <ac:chgData name="Jack Cook" userId="76f055b3-7202-40b4-b7b0-addf8af2bc0e" providerId="ADAL" clId="{A3E7C434-E77A-0748-9713-4B4781C22667}" dt="2025-06-30T12:46:13.889" v="724" actId="478"/>
          <ac:grpSpMkLst>
            <pc:docMk/>
            <pc:sldMk cId="2031213349" sldId="256"/>
            <ac:grpSpMk id="58" creationId="{8500371E-7F1B-3F27-B3FC-CD88A5F5F4A2}"/>
          </ac:grpSpMkLst>
        </pc:grpChg>
        <pc:grpChg chg="del">
          <ac:chgData name="Jack Cook" userId="76f055b3-7202-40b4-b7b0-addf8af2bc0e" providerId="ADAL" clId="{A3E7C434-E77A-0748-9713-4B4781C22667}" dt="2025-06-30T12:46:13.889" v="724" actId="478"/>
          <ac:grpSpMkLst>
            <pc:docMk/>
            <pc:sldMk cId="2031213349" sldId="256"/>
            <ac:grpSpMk id="69" creationId="{F763BEE4-B697-E557-50E1-1A2D8F49C57B}"/>
          </ac:grpSpMkLst>
        </pc:grpChg>
        <pc:picChg chg="add mod">
          <ac:chgData name="Jack Cook" userId="76f055b3-7202-40b4-b7b0-addf8af2bc0e" providerId="ADAL" clId="{A3E7C434-E77A-0748-9713-4B4781C22667}" dt="2025-06-30T12:46:49.020" v="732" actId="1035"/>
          <ac:picMkLst>
            <pc:docMk/>
            <pc:sldMk cId="2031213349" sldId="256"/>
            <ac:picMk id="5" creationId="{6968BACD-6FF9-892B-9778-1CBCED48FE10}"/>
          </ac:picMkLst>
        </pc:picChg>
        <pc:picChg chg="add mod">
          <ac:chgData name="Jack Cook" userId="76f055b3-7202-40b4-b7b0-addf8af2bc0e" providerId="ADAL" clId="{A3E7C434-E77A-0748-9713-4B4781C22667}" dt="2025-06-30T12:56:36.909" v="1485" actId="1076"/>
          <ac:picMkLst>
            <pc:docMk/>
            <pc:sldMk cId="2031213349" sldId="256"/>
            <ac:picMk id="26" creationId="{255F09E7-A255-0971-5C30-38FD27B084E0}"/>
          </ac:picMkLst>
        </pc:picChg>
        <pc:picChg chg="del">
          <ac:chgData name="Jack Cook" userId="76f055b3-7202-40b4-b7b0-addf8af2bc0e" providerId="ADAL" clId="{A3E7C434-E77A-0748-9713-4B4781C22667}" dt="2025-06-30T12:56:10.614" v="1477" actId="478"/>
          <ac:picMkLst>
            <pc:docMk/>
            <pc:sldMk cId="2031213349" sldId="256"/>
            <ac:picMk id="27" creationId="{2BD1F14F-7480-7DA3-611E-382E54984B70}"/>
          </ac:picMkLst>
        </pc:picChg>
        <pc:picChg chg="del topLvl">
          <ac:chgData name="Jack Cook" userId="76f055b3-7202-40b4-b7b0-addf8af2bc0e" providerId="ADAL" clId="{A3E7C434-E77A-0748-9713-4B4781C22667}" dt="2025-06-30T12:46:13.889" v="724" actId="478"/>
          <ac:picMkLst>
            <pc:docMk/>
            <pc:sldMk cId="2031213349" sldId="256"/>
            <ac:picMk id="60" creationId="{B8FA0DCC-25A7-0E57-0856-97E187C166A0}"/>
          </ac:picMkLst>
        </pc:picChg>
        <pc:picChg chg="del">
          <ac:chgData name="Jack Cook" userId="76f055b3-7202-40b4-b7b0-addf8af2bc0e" providerId="ADAL" clId="{A3E7C434-E77A-0748-9713-4B4781C22667}" dt="2025-06-30T12:46:11.281" v="723" actId="478"/>
          <ac:picMkLst>
            <pc:docMk/>
            <pc:sldMk cId="2031213349" sldId="256"/>
            <ac:picMk id="68" creationId="{0E549B8D-EB03-1810-A0E8-6AA0A9244BE6}"/>
          </ac:picMkLst>
        </pc:picChg>
        <pc:picChg chg="mod">
          <ac:chgData name="Jack Cook" userId="76f055b3-7202-40b4-b7b0-addf8af2bc0e" providerId="ADAL" clId="{A3E7C434-E77A-0748-9713-4B4781C22667}" dt="2025-06-30T13:19:45.582" v="1574" actId="1076"/>
          <ac:picMkLst>
            <pc:docMk/>
            <pc:sldMk cId="2031213349" sldId="256"/>
            <ac:picMk id="72" creationId="{73D46033-84E2-4B99-D652-A2192CD8D73F}"/>
          </ac:picMkLst>
        </pc:picChg>
        <pc:picChg chg="mod">
          <ac:chgData name="Jack Cook" userId="76f055b3-7202-40b4-b7b0-addf8af2bc0e" providerId="ADAL" clId="{A3E7C434-E77A-0748-9713-4B4781C22667}" dt="2025-06-30T13:19:46.088" v="1575" actId="1037"/>
          <ac:picMkLst>
            <pc:docMk/>
            <pc:sldMk cId="2031213349" sldId="256"/>
            <ac:picMk id="86" creationId="{71E3BEF2-B5A7-58CA-8321-6CEEB129D4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04A081-2A25-5A4C-B6EF-CAAEAA70C291}" type="datetimeFigureOut">
              <a:rPr lang="en-GB" smtClean="0"/>
              <a:t>30/06/2025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355685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4A081-2A25-5A4C-B6EF-CAAEAA70C291}" type="datetimeFigureOut">
              <a:rPr lang="en-GB" smtClean="0"/>
              <a:t>30/06/2025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272707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4A081-2A25-5A4C-B6EF-CAAEAA70C291}" type="datetimeFigureOut">
              <a:rPr lang="en-GB" smtClean="0"/>
              <a:t>30/06/2025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219692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4A081-2A25-5A4C-B6EF-CAAEAA70C291}" type="datetimeFigureOut">
              <a:rPr lang="en-GB" smtClean="0"/>
              <a:t>30/06/2025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291440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04A081-2A25-5A4C-B6EF-CAAEAA70C291}" type="datetimeFigureOut">
              <a:rPr lang="en-GB" smtClean="0"/>
              <a:t>30/06/2025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1635815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04A081-2A25-5A4C-B6EF-CAAEAA70C291}" type="datetimeFigureOut">
              <a:rPr lang="en-GB" smtClean="0"/>
              <a:t>30/06/2025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2508747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4A081-2A25-5A4C-B6EF-CAAEAA70C291}" type="datetimeFigureOut">
              <a:rPr lang="en-GB" smtClean="0"/>
              <a:t>30/06/2025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419424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04A081-2A25-5A4C-B6EF-CAAEAA70C291}" type="datetimeFigureOut">
              <a:rPr lang="en-GB" smtClean="0"/>
              <a:t>30/06/2025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67084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4A081-2A25-5A4C-B6EF-CAAEAA70C291}" type="datetimeFigureOut">
              <a:rPr lang="en-GB" smtClean="0"/>
              <a:t>30/06/2025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107241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004A081-2A25-5A4C-B6EF-CAAEAA70C291}" type="datetimeFigureOut">
              <a:rPr lang="en-GB" smtClean="0"/>
              <a:t>30/06/2025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47150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A004A081-2A25-5A4C-B6EF-CAAEAA70C291}" type="datetimeFigureOut">
              <a:rPr lang="en-GB" smtClean="0"/>
              <a:t>30/06/2025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2A61DB-FE72-5C43-A7B0-8F781CE82E33}" type="slidenum">
              <a:rPr lang="en-GB" smtClean="0"/>
              <a:t>‹#›</a:t>
            </a:fld>
            <a:endParaRPr lang="en-GB"/>
          </a:p>
        </p:txBody>
      </p:sp>
    </p:spTree>
    <p:extLst>
      <p:ext uri="{BB962C8B-B14F-4D97-AF65-F5344CB8AC3E}">
        <p14:creationId xmlns:p14="http://schemas.microsoft.com/office/powerpoint/2010/main" val="53751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A004A081-2A25-5A4C-B6EF-CAAEAA70C291}" type="datetimeFigureOut">
              <a:rPr lang="en-GB" smtClean="0"/>
              <a:t>30/06/2025</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82A61DB-FE72-5C43-A7B0-8F781CE82E33}" type="slidenum">
              <a:rPr lang="en-GB" smtClean="0"/>
              <a:t>‹#›</a:t>
            </a:fld>
            <a:endParaRPr lang="en-GB"/>
          </a:p>
        </p:txBody>
      </p:sp>
    </p:spTree>
    <p:extLst>
      <p:ext uri="{BB962C8B-B14F-4D97-AF65-F5344CB8AC3E}">
        <p14:creationId xmlns:p14="http://schemas.microsoft.com/office/powerpoint/2010/main" val="196471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jp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F4F8"/>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4799C78-4DE5-F747-BFF7-A838ED0F282C}"/>
              </a:ext>
            </a:extLst>
          </p:cNvPr>
          <p:cNvSpPr txBox="1"/>
          <p:nvPr/>
        </p:nvSpPr>
        <p:spPr>
          <a:xfrm>
            <a:off x="52700833" y="20031455"/>
            <a:ext cx="184731" cy="954107"/>
          </a:xfrm>
          <a:prstGeom prst="rect">
            <a:avLst/>
          </a:prstGeom>
          <a:noFill/>
        </p:spPr>
        <p:txBody>
          <a:bodyPr wrap="none" rtlCol="0">
            <a:spAutoFit/>
          </a:bodyPr>
          <a:lstStyle/>
          <a:p>
            <a:endParaRPr lang="en-US"/>
          </a:p>
        </p:txBody>
      </p:sp>
      <p:sp>
        <p:nvSpPr>
          <p:cNvPr id="4" name="Rectangle 7">
            <a:extLst>
              <a:ext uri="{FF2B5EF4-FFF2-40B4-BE49-F238E27FC236}">
                <a16:creationId xmlns:a16="http://schemas.microsoft.com/office/drawing/2014/main" id="{DB2E43B7-C733-FB43-B18B-034A2CDE6544}"/>
              </a:ext>
            </a:extLst>
          </p:cNvPr>
          <p:cNvSpPr>
            <a:spLocks noChangeArrowheads="1"/>
          </p:cNvSpPr>
          <p:nvPr/>
        </p:nvSpPr>
        <p:spPr bwMode="auto">
          <a:xfrm>
            <a:off x="20307480" y="34052256"/>
            <a:ext cx="9360000" cy="8349692"/>
          </a:xfrm>
          <a:prstGeom prst="rect">
            <a:avLst/>
          </a:prstGeom>
          <a:solidFill>
            <a:schemeClr val="bg1"/>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buSzPts val="900"/>
            </a:pPr>
            <a:r>
              <a:rPr lang="en-US" sz="3201" b="1" dirty="0">
                <a:solidFill>
                  <a:srgbClr val="676767"/>
                </a:solidFill>
                <a:latin typeface="Arial" panose="020B0604020202020204" pitchFamily="34" charset="0"/>
                <a:ea typeface="STIXGeneral" pitchFamily="2" charset="2"/>
                <a:cs typeface="Arial" panose="020B0604020202020204" pitchFamily="34" charset="0"/>
              </a:rPr>
              <a:t>Pathways between heterogeneous experts don’t develop on their own: they require several specific architectural features.</a:t>
            </a:r>
            <a:endParaRPr lang="en-US" sz="1600" b="1" dirty="0">
              <a:solidFill>
                <a:srgbClr val="676767"/>
              </a:solidFill>
              <a:latin typeface="Arial" panose="020B0604020202020204" pitchFamily="34" charset="0"/>
              <a:ea typeface="STIXGeneral" pitchFamily="2" charset="2"/>
              <a:cs typeface="Arial" panose="020B0604020202020204" pitchFamily="34" charset="0"/>
            </a:endParaRPr>
          </a:p>
          <a:p>
            <a:pPr>
              <a:buSzPts val="900"/>
            </a:pPr>
            <a:endParaRPr lang="en-US" sz="1600" b="1" dirty="0">
              <a:solidFill>
                <a:srgbClr val="676767"/>
              </a:solidFill>
              <a:latin typeface="Arial" panose="020B0604020202020204" pitchFamily="34" charset="0"/>
              <a:ea typeface="STIXGeneral" pitchFamily="2" charset="2"/>
              <a:cs typeface="Arial" panose="020B0604020202020204" pitchFamily="34" charset="0"/>
            </a:endParaRPr>
          </a:p>
          <a:p>
            <a:pPr>
              <a:buSzPts val="900"/>
            </a:pPr>
            <a:r>
              <a:rPr lang="en-US" sz="3201" dirty="0">
                <a:solidFill>
                  <a:srgbClr val="676767"/>
                </a:solidFill>
                <a:latin typeface="Arial" panose="020B0604020202020204" pitchFamily="34" charset="0"/>
                <a:ea typeface="STIXGeneral" pitchFamily="2" charset="2"/>
                <a:cs typeface="Arial" panose="020B0604020202020204" pitchFamily="34" charset="0"/>
              </a:rPr>
              <a:t>Our proposed architectural features are biologically plausible, and furthermore, we replicate key findings in our model that have been observed in pathways in the brain. In the coming weeks, we plan to further analyze our model’s behavior and the dimensionality of expert usage signals.</a:t>
            </a:r>
          </a:p>
          <a:p>
            <a:pPr>
              <a:buSzPts val="900"/>
            </a:pPr>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pPr>
              <a:buSzPts val="900"/>
            </a:pP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[1] Duncan. </a:t>
            </a:r>
            <a:r>
              <a:rPr lang="en-US" sz="2200" i="1" dirty="0" err="1">
                <a:solidFill>
                  <a:schemeClr val="bg1">
                    <a:lumMod val="65000"/>
                  </a:schemeClr>
                </a:solidFill>
                <a:latin typeface="Arial" panose="020B0604020202020204" pitchFamily="34" charset="0"/>
                <a:ea typeface="STIXGeneral" pitchFamily="2" charset="2"/>
                <a:cs typeface="Arial" panose="020B0604020202020204" pitchFamily="34" charset="0"/>
              </a:rPr>
              <a:t>Neuropsychologia</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2025.</a:t>
            </a:r>
          </a:p>
          <a:p>
            <a:pPr>
              <a:buSzPts val="900"/>
            </a:pP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[2] LeDoux &amp; Pine. </a:t>
            </a:r>
            <a:r>
              <a:rPr lang="en-US" sz="2200" i="1" dirty="0">
                <a:solidFill>
                  <a:schemeClr val="bg1">
                    <a:lumMod val="65000"/>
                  </a:schemeClr>
                </a:solidFill>
                <a:latin typeface="Arial" panose="020B0604020202020204" pitchFamily="34" charset="0"/>
                <a:ea typeface="STIXGeneral" pitchFamily="2" charset="2"/>
                <a:cs typeface="Arial" panose="020B0604020202020204" pitchFamily="34" charset="0"/>
              </a:rPr>
              <a:t>Am. </a:t>
            </a:r>
            <a:r>
              <a:rPr lang="en-US" sz="2200" i="1" dirty="0" err="1">
                <a:solidFill>
                  <a:schemeClr val="bg1">
                    <a:lumMod val="65000"/>
                  </a:schemeClr>
                </a:solidFill>
                <a:latin typeface="Arial" panose="020B0604020202020204" pitchFamily="34" charset="0"/>
                <a:ea typeface="STIXGeneral" pitchFamily="2" charset="2"/>
                <a:cs typeface="Arial" panose="020B0604020202020204" pitchFamily="34" charset="0"/>
              </a:rPr>
              <a:t>Journ</a:t>
            </a:r>
            <a:r>
              <a:rPr lang="en-US" sz="2200" i="1" dirty="0">
                <a:solidFill>
                  <a:schemeClr val="bg1">
                    <a:lumMod val="65000"/>
                  </a:schemeClr>
                </a:solidFill>
                <a:latin typeface="Arial" panose="020B0604020202020204" pitchFamily="34" charset="0"/>
                <a:ea typeface="STIXGeneral" pitchFamily="2" charset="2"/>
                <a:cs typeface="Arial" panose="020B0604020202020204" pitchFamily="34" charset="0"/>
              </a:rPr>
              <a:t>. Psychiatry</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2012.</a:t>
            </a:r>
          </a:p>
          <a:p>
            <a:pPr>
              <a:buSzPts val="900"/>
            </a:pP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[3] Dolan &amp; Dayan. </a:t>
            </a:r>
            <a:r>
              <a:rPr lang="en-US" sz="2200" i="1" dirty="0">
                <a:solidFill>
                  <a:schemeClr val="bg1">
                    <a:lumMod val="65000"/>
                  </a:schemeClr>
                </a:solidFill>
                <a:latin typeface="Arial" panose="020B0604020202020204" pitchFamily="34" charset="0"/>
                <a:ea typeface="STIXGeneral" pitchFamily="2" charset="2"/>
                <a:cs typeface="Arial" panose="020B0604020202020204" pitchFamily="34" charset="0"/>
              </a:rPr>
              <a:t>Neuron</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2013.</a:t>
            </a:r>
          </a:p>
          <a:p>
            <a:pPr>
              <a:buSzPts val="900"/>
            </a:pP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[4] Wang, </a:t>
            </a:r>
            <a:r>
              <a:rPr lang="en-US" sz="2200" i="1" dirty="0">
                <a:solidFill>
                  <a:schemeClr val="bg1">
                    <a:lumMod val="65000"/>
                  </a:schemeClr>
                </a:solidFill>
                <a:latin typeface="Arial" panose="020B0604020202020204" pitchFamily="34" charset="0"/>
                <a:ea typeface="STIXGeneral" pitchFamily="2" charset="2"/>
                <a:cs typeface="Arial" panose="020B0604020202020204" pitchFamily="34" charset="0"/>
              </a:rPr>
              <a:t>et al</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a:t>
            </a:r>
            <a:r>
              <a:rPr lang="en-US" sz="2200" i="1" dirty="0" err="1">
                <a:solidFill>
                  <a:schemeClr val="bg1">
                    <a:lumMod val="65000"/>
                  </a:schemeClr>
                </a:solidFill>
                <a:latin typeface="Arial" panose="020B0604020202020204" pitchFamily="34" charset="0"/>
                <a:ea typeface="STIXGeneral" pitchFamily="2" charset="2"/>
                <a:cs typeface="Arial" panose="020B0604020202020204" pitchFamily="34" charset="0"/>
              </a:rPr>
              <a:t>arXiv</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2024.</a:t>
            </a:r>
          </a:p>
          <a:p>
            <a:pPr>
              <a:buSzPts val="900"/>
            </a:pP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[5] </a:t>
            </a:r>
            <a:r>
              <a:rPr lang="en-US" sz="2200" dirty="0" err="1">
                <a:solidFill>
                  <a:schemeClr val="bg1">
                    <a:lumMod val="65000"/>
                  </a:schemeClr>
                </a:solidFill>
                <a:latin typeface="Arial" panose="020B0604020202020204" pitchFamily="34" charset="0"/>
                <a:ea typeface="STIXGeneral" pitchFamily="2" charset="2"/>
                <a:cs typeface="Arial" panose="020B0604020202020204" pitchFamily="34" charset="0"/>
              </a:rPr>
              <a:t>Khona</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a:t>
            </a:r>
            <a:r>
              <a:rPr lang="en-US" sz="2200" i="1" dirty="0">
                <a:solidFill>
                  <a:schemeClr val="bg1">
                    <a:lumMod val="65000"/>
                  </a:schemeClr>
                </a:solidFill>
                <a:latin typeface="Arial" panose="020B0604020202020204" pitchFamily="34" charset="0"/>
                <a:ea typeface="STIXGeneral" pitchFamily="2" charset="2"/>
                <a:cs typeface="Arial" panose="020B0604020202020204" pitchFamily="34" charset="0"/>
              </a:rPr>
              <a:t>et al</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a:t>
            </a:r>
            <a:r>
              <a:rPr lang="en-US" sz="2200" i="1" dirty="0" err="1">
                <a:solidFill>
                  <a:schemeClr val="bg1">
                    <a:lumMod val="65000"/>
                  </a:schemeClr>
                </a:solidFill>
                <a:latin typeface="Arial" panose="020B0604020202020204" pitchFamily="34" charset="0"/>
                <a:ea typeface="STIXGeneral" pitchFamily="2" charset="2"/>
                <a:cs typeface="Arial" panose="020B0604020202020204" pitchFamily="34" charset="0"/>
              </a:rPr>
              <a:t>arXiv</a:t>
            </a:r>
            <a:r>
              <a:rPr lang="en-US" sz="2200" dirty="0">
                <a:solidFill>
                  <a:schemeClr val="bg1">
                    <a:lumMod val="65000"/>
                  </a:schemeClr>
                </a:solidFill>
                <a:latin typeface="Arial" panose="020B0604020202020204" pitchFamily="34" charset="0"/>
                <a:ea typeface="STIXGeneral" pitchFamily="2" charset="2"/>
                <a:cs typeface="Arial" panose="020B0604020202020204" pitchFamily="34" charset="0"/>
              </a:rPr>
              <a:t>. 2022.</a:t>
            </a:r>
          </a:p>
        </p:txBody>
      </p:sp>
      <p:grpSp>
        <p:nvGrpSpPr>
          <p:cNvPr id="6" name="Group 5">
            <a:extLst>
              <a:ext uri="{FF2B5EF4-FFF2-40B4-BE49-F238E27FC236}">
                <a16:creationId xmlns:a16="http://schemas.microsoft.com/office/drawing/2014/main" id="{B1A1DD61-E65A-7E47-9219-A06A67989C5C}"/>
              </a:ext>
            </a:extLst>
          </p:cNvPr>
          <p:cNvGrpSpPr/>
          <p:nvPr/>
        </p:nvGrpSpPr>
        <p:grpSpPr>
          <a:xfrm>
            <a:off x="20307480" y="19262869"/>
            <a:ext cx="9360000" cy="12344457"/>
            <a:chOff x="21671087" y="11940328"/>
            <a:chExt cx="9360000" cy="12610638"/>
          </a:xfrm>
        </p:grpSpPr>
        <p:sp>
          <p:nvSpPr>
            <p:cNvPr id="7" name="Rectangle 7">
              <a:extLst>
                <a:ext uri="{FF2B5EF4-FFF2-40B4-BE49-F238E27FC236}">
                  <a16:creationId xmlns:a16="http://schemas.microsoft.com/office/drawing/2014/main" id="{02CA15FD-0BB9-0E4E-8313-EBFAB3DB9D79}"/>
                </a:ext>
              </a:extLst>
            </p:cNvPr>
            <p:cNvSpPr>
              <a:spLocks noChangeArrowheads="1"/>
            </p:cNvSpPr>
            <p:nvPr/>
          </p:nvSpPr>
          <p:spPr bwMode="auto">
            <a:xfrm>
              <a:off x="21671087" y="13771701"/>
              <a:ext cx="9360000" cy="10779265"/>
            </a:xfrm>
            <a:prstGeom prst="rect">
              <a:avLst/>
            </a:prstGeom>
            <a:solidFill>
              <a:schemeClr val="bg1"/>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3201" dirty="0">
                  <a:solidFill>
                    <a:srgbClr val="676767"/>
                  </a:solidFill>
                  <a:latin typeface="Arial" panose="020B0604020202020204" pitchFamily="34" charset="0"/>
                  <a:ea typeface="STIXGeneral" pitchFamily="2" charset="2"/>
                  <a:cs typeface="Arial" panose="020B0604020202020204" pitchFamily="34" charset="0"/>
                </a:rPr>
                <a:t>We found that to meet these criteria, our model needed to be trained with three key features: </a:t>
              </a:r>
              <a:r>
                <a:rPr lang="en-US" sz="3201" b="1" dirty="0">
                  <a:solidFill>
                    <a:srgbClr val="676767"/>
                  </a:solidFill>
                  <a:latin typeface="Arial" panose="020B0604020202020204" pitchFamily="34" charset="0"/>
                  <a:ea typeface="STIXGeneral" pitchFamily="2" charset="2"/>
                  <a:cs typeface="Arial" panose="020B0604020202020204" pitchFamily="34" charset="0"/>
                </a:rPr>
                <a:t>cost-based expert usage loss</a:t>
              </a:r>
              <a:r>
                <a:rPr lang="en-US" sz="3201" dirty="0">
                  <a:solidFill>
                    <a:srgbClr val="676767"/>
                  </a:solidFill>
                  <a:latin typeface="Arial" panose="020B0604020202020204" pitchFamily="34" charset="0"/>
                  <a:ea typeface="STIXGeneral" pitchFamily="2" charset="2"/>
                  <a:cs typeface="Arial" panose="020B0604020202020204" pitchFamily="34" charset="0"/>
                </a:rPr>
                <a:t>, </a:t>
              </a:r>
              <a:r>
                <a:rPr lang="en-US" sz="3201" b="1" dirty="0">
                  <a:solidFill>
                    <a:srgbClr val="676767"/>
                  </a:solidFill>
                  <a:latin typeface="Arial" panose="020B0604020202020204" pitchFamily="34" charset="0"/>
                  <a:ea typeface="STIXGeneral" pitchFamily="2" charset="2"/>
                  <a:cs typeface="Arial" panose="020B0604020202020204" pitchFamily="34" charset="0"/>
                </a:rPr>
                <a:t>task-performance loss scaling</a:t>
              </a:r>
              <a:r>
                <a:rPr lang="en-US" sz="3201" dirty="0">
                  <a:solidFill>
                    <a:srgbClr val="676767"/>
                  </a:solidFill>
                  <a:latin typeface="Arial" panose="020B0604020202020204" pitchFamily="34" charset="0"/>
                  <a:ea typeface="STIXGeneral" pitchFamily="2" charset="2"/>
                  <a:cs typeface="Arial" panose="020B0604020202020204" pitchFamily="34" charset="0"/>
                </a:rPr>
                <a:t>, and </a:t>
              </a:r>
              <a:r>
                <a:rPr lang="en-US" sz="3201" b="1" dirty="0">
                  <a:solidFill>
                    <a:srgbClr val="676767"/>
                  </a:solidFill>
                  <a:latin typeface="Arial" panose="020B0604020202020204" pitchFamily="34" charset="0"/>
                  <a:ea typeface="STIXGeneral" pitchFamily="2" charset="2"/>
                  <a:cs typeface="Arial" panose="020B0604020202020204" pitchFamily="34" charset="0"/>
                </a:rPr>
                <a:t>dropout</a:t>
              </a:r>
              <a:r>
                <a:rPr lang="en-US" sz="3201" dirty="0">
                  <a:solidFill>
                    <a:srgbClr val="676767"/>
                  </a:solidFill>
                  <a:latin typeface="Arial" panose="020B0604020202020204" pitchFamily="34" charset="0"/>
                  <a:ea typeface="STIXGeneral" pitchFamily="2" charset="2"/>
                  <a:cs typeface="Arial" panose="020B0604020202020204" pitchFamily="34" charset="0"/>
                </a:rPr>
                <a:t>.</a:t>
              </a:r>
              <a:endParaRPr lang="en-US" sz="3201" b="1" dirty="0">
                <a:solidFill>
                  <a:srgbClr val="676767"/>
                </a:solidFill>
                <a:latin typeface="Arial" panose="020B0604020202020204" pitchFamily="34" charset="0"/>
                <a:ea typeface="STIXGeneral" pitchFamily="2" charset="2"/>
                <a:cs typeface="Arial" panose="020B0604020202020204" pitchFamily="34" charset="0"/>
              </a:endParaRPr>
            </a:p>
          </p:txBody>
        </p:sp>
        <p:sp>
          <p:nvSpPr>
            <p:cNvPr id="8" name="Rectangle 38">
              <a:extLst>
                <a:ext uri="{FF2B5EF4-FFF2-40B4-BE49-F238E27FC236}">
                  <a16:creationId xmlns:a16="http://schemas.microsoft.com/office/drawing/2014/main" id="{E4501FF0-A665-B540-94AA-B86C8F8776CE}"/>
                </a:ext>
              </a:extLst>
            </p:cNvPr>
            <p:cNvSpPr>
              <a:spLocks noChangeArrowheads="1"/>
            </p:cNvSpPr>
            <p:nvPr/>
          </p:nvSpPr>
          <p:spPr bwMode="auto">
            <a:xfrm>
              <a:off x="21671087" y="11940328"/>
              <a:ext cx="9360000" cy="1654932"/>
            </a:xfrm>
            <a:prstGeom prst="rect">
              <a:avLst/>
            </a:prstGeom>
            <a:solidFill>
              <a:schemeClr val="bg1"/>
            </a:solidFill>
            <a:ln w="12700">
              <a:noFill/>
              <a:miter lim="800000"/>
              <a:headEnd/>
              <a:tailEnd/>
            </a:ln>
            <a:effectLst>
              <a:outerShdw blurRad="50800" dist="38100" dir="5400000" algn="t" rotWithShape="0">
                <a:srgbClr val="ACC0D0">
                  <a:alpha val="40000"/>
                </a:srgbClr>
              </a:outerShdw>
            </a:effectLst>
          </p:spPr>
          <p:txBody>
            <a:bodyPr lIns="342504" tIns="342504" rIns="342504" bIns="342504" anchor="ctr"/>
            <a:lstStyle/>
            <a:p>
              <a:pPr defTabSz="869995">
                <a:spcBef>
                  <a:spcPct val="50000"/>
                </a:spcBef>
              </a:pPr>
              <a:r>
                <a:rPr lang="en-US" altLang="en-US" sz="4400" b="1" dirty="0">
                  <a:solidFill>
                    <a:schemeClr val="bg1">
                      <a:lumMod val="50000"/>
                    </a:schemeClr>
                  </a:solidFill>
                  <a:latin typeface="Arial" panose="020B0604020202020204" pitchFamily="34" charset="0"/>
                  <a:ea typeface="MS PGothic" pitchFamily="34" charset="-128"/>
                  <a:cs typeface="Arial" panose="020B0604020202020204" pitchFamily="34" charset="0"/>
                </a:rPr>
                <a:t>4 </a:t>
              </a:r>
              <a:r>
                <a:rPr lang="en-US" altLang="en-US" sz="4400" b="1">
                  <a:solidFill>
                    <a:schemeClr val="bg1">
                      <a:lumMod val="50000"/>
                    </a:schemeClr>
                  </a:solidFill>
                  <a:latin typeface="Arial" panose="020B0604020202020204" pitchFamily="34" charset="0"/>
                  <a:ea typeface="MS PGothic" pitchFamily="34" charset="-128"/>
                  <a:cs typeface="Arial" panose="020B0604020202020204" pitchFamily="34" charset="0"/>
                </a:rPr>
                <a:t>| </a:t>
              </a:r>
              <a:r>
                <a:rPr lang="en-US" altLang="en-US" sz="4400" b="1">
                  <a:solidFill>
                    <a:srgbClr val="00BFD6"/>
                  </a:solidFill>
                  <a:latin typeface="Arial" panose="020B0604020202020204" pitchFamily="34" charset="0"/>
                  <a:ea typeface="MS PGothic" pitchFamily="34" charset="-128"/>
                  <a:cs typeface="Arial" panose="020B0604020202020204" pitchFamily="34" charset="0"/>
                </a:rPr>
                <a:t>Architectural </a:t>
              </a:r>
              <a:r>
                <a:rPr lang="en-US" altLang="en-US" sz="4400" b="1" dirty="0">
                  <a:solidFill>
                    <a:srgbClr val="00BFD6"/>
                  </a:solidFill>
                  <a:latin typeface="Arial" panose="020B0604020202020204" pitchFamily="34" charset="0"/>
                  <a:ea typeface="MS PGothic" pitchFamily="34" charset="-128"/>
                  <a:cs typeface="Arial" panose="020B0604020202020204" pitchFamily="34" charset="0"/>
                </a:rPr>
                <a:t>requirements</a:t>
              </a:r>
            </a:p>
          </p:txBody>
        </p:sp>
      </p:grpSp>
      <p:sp>
        <p:nvSpPr>
          <p:cNvPr id="9" name="Rectangle 8">
            <a:extLst>
              <a:ext uri="{FF2B5EF4-FFF2-40B4-BE49-F238E27FC236}">
                <a16:creationId xmlns:a16="http://schemas.microsoft.com/office/drawing/2014/main" id="{D05580F3-124C-E342-9E87-80CAA6B8AB40}"/>
              </a:ext>
            </a:extLst>
          </p:cNvPr>
          <p:cNvSpPr>
            <a:spLocks noChangeArrowheads="1"/>
          </p:cNvSpPr>
          <p:nvPr/>
        </p:nvSpPr>
        <p:spPr bwMode="auto">
          <a:xfrm>
            <a:off x="527417" y="8604239"/>
            <a:ext cx="9360000" cy="6724245"/>
          </a:xfrm>
          <a:prstGeom prst="rect">
            <a:avLst/>
          </a:prstGeom>
          <a:solidFill>
            <a:schemeClr val="bg1"/>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lvl="0"/>
            <a:r>
              <a:rPr lang="en-US" sz="3201" dirty="0">
                <a:solidFill>
                  <a:srgbClr val="676767"/>
                </a:solidFill>
                <a:latin typeface="Arial" panose="020B0604020202020204" pitchFamily="34" charset="0"/>
                <a:ea typeface="STIXGeneral" pitchFamily="2" charset="2"/>
                <a:cs typeface="Arial" panose="020B0604020202020204" pitchFamily="34" charset="0"/>
              </a:rPr>
              <a:t>The brain is a vast collection of heterogeneous functional and anatomical structures, which, remarkably, are connected in a way that is relatively stable across primate brains. Notable examples of stable pathways include the MD system and DMN [1], cortical-subcortical pathways [2], and the ventral and dorsal streams [3]. But despite their large role in cognition, how these pathways form in the brain remains poorly understood.</a:t>
            </a:r>
            <a:endParaRPr lang="en-US" sz="1600" dirty="0">
              <a:solidFill>
                <a:srgbClr val="676767"/>
              </a:solidFill>
              <a:latin typeface="Arial" panose="020B0604020202020204" pitchFamily="34" charset="0"/>
              <a:ea typeface="STIXGeneral" pitchFamily="2" charset="2"/>
              <a:cs typeface="Arial" panose="020B0604020202020204" pitchFamily="34" charset="0"/>
            </a:endParaRPr>
          </a:p>
          <a:p>
            <a:pPr lvl="0"/>
            <a:endParaRPr lang="en-US" sz="1600" b="1" dirty="0">
              <a:solidFill>
                <a:srgbClr val="676767"/>
              </a:solidFill>
              <a:latin typeface="Arial" panose="020B0604020202020204" pitchFamily="34" charset="0"/>
              <a:ea typeface="STIXGeneral" pitchFamily="2" charset="2"/>
              <a:cs typeface="Arial" panose="020B0604020202020204" pitchFamily="34" charset="0"/>
            </a:endParaRPr>
          </a:p>
          <a:p>
            <a:pPr lvl="0"/>
            <a:r>
              <a:rPr lang="en-US" sz="3201" b="1" dirty="0">
                <a:solidFill>
                  <a:srgbClr val="676767"/>
                </a:solidFill>
                <a:latin typeface="Arial" panose="020B0604020202020204" pitchFamily="34" charset="0"/>
                <a:ea typeface="STIXGeneral" pitchFamily="2" charset="2"/>
                <a:cs typeface="Arial" panose="020B0604020202020204" pitchFamily="34" charset="0"/>
              </a:rPr>
              <a:t>How can we model the formation of pathways between different brain regions?</a:t>
            </a:r>
          </a:p>
        </p:txBody>
      </p:sp>
      <p:sp>
        <p:nvSpPr>
          <p:cNvPr id="10" name="Rectangle 38">
            <a:extLst>
              <a:ext uri="{FF2B5EF4-FFF2-40B4-BE49-F238E27FC236}">
                <a16:creationId xmlns:a16="http://schemas.microsoft.com/office/drawing/2014/main" id="{AF66B79D-1AC3-8B48-BB20-1683FB1BB191}"/>
              </a:ext>
            </a:extLst>
          </p:cNvPr>
          <p:cNvSpPr>
            <a:spLocks noChangeArrowheads="1"/>
          </p:cNvSpPr>
          <p:nvPr/>
        </p:nvSpPr>
        <p:spPr bwMode="auto">
          <a:xfrm>
            <a:off x="527417" y="6781586"/>
            <a:ext cx="9360000" cy="1620000"/>
          </a:xfrm>
          <a:prstGeom prst="rect">
            <a:avLst/>
          </a:prstGeom>
          <a:solidFill>
            <a:schemeClr val="bg1"/>
          </a:solidFill>
          <a:ln w="9525">
            <a:noFill/>
            <a:miter lim="800000"/>
            <a:headEnd/>
            <a:tailEnd/>
          </a:ln>
          <a:effectLst>
            <a:outerShdw blurRad="50800" dist="38100" dir="5400000" algn="t" rotWithShape="0">
              <a:srgbClr val="ACC0D0">
                <a:alpha val="40000"/>
              </a:srgbClr>
            </a:outerShdw>
          </a:effectLst>
        </p:spPr>
        <p:txBody>
          <a:bodyPr wrap="none" lIns="342000" tIns="342000" rIns="342000" bIns="342000" anchor="ctr"/>
          <a:lstStyle/>
          <a:p>
            <a:r>
              <a:rPr lang="en-US" altLang="en-US" sz="4400" b="1">
                <a:solidFill>
                  <a:schemeClr val="bg1">
                    <a:lumMod val="50000"/>
                  </a:schemeClr>
                </a:solidFill>
                <a:latin typeface="Arial"/>
                <a:ea typeface="Verdana" panose="020B0604030504040204" pitchFamily="34" charset="0"/>
                <a:cs typeface="Arial"/>
              </a:rPr>
              <a:t>1 | </a:t>
            </a:r>
            <a:r>
              <a:rPr lang="en-US" altLang="en-US" sz="4400" b="1">
                <a:solidFill>
                  <a:srgbClr val="2E2D62"/>
                </a:solidFill>
                <a:latin typeface="Arial"/>
                <a:ea typeface="Verdana" panose="020B0604030504040204" pitchFamily="34" charset="0"/>
                <a:cs typeface="Arial"/>
              </a:rPr>
              <a:t>Background &amp; question</a:t>
            </a:r>
          </a:p>
        </p:txBody>
      </p:sp>
      <p:grpSp>
        <p:nvGrpSpPr>
          <p:cNvPr id="11" name="Group 10">
            <a:extLst>
              <a:ext uri="{FF2B5EF4-FFF2-40B4-BE49-F238E27FC236}">
                <a16:creationId xmlns:a16="http://schemas.microsoft.com/office/drawing/2014/main" id="{73564850-3144-694A-895D-4722463A6470}"/>
              </a:ext>
            </a:extLst>
          </p:cNvPr>
          <p:cNvGrpSpPr/>
          <p:nvPr/>
        </p:nvGrpSpPr>
        <p:grpSpPr>
          <a:xfrm>
            <a:off x="10420126" y="19262869"/>
            <a:ext cx="9360000" cy="12344457"/>
            <a:chOff x="11123087" y="10042892"/>
            <a:chExt cx="9360000" cy="11453845"/>
          </a:xfrm>
        </p:grpSpPr>
        <p:sp>
          <p:nvSpPr>
            <p:cNvPr id="12" name="Rectangle 7">
              <a:extLst>
                <a:ext uri="{FF2B5EF4-FFF2-40B4-BE49-F238E27FC236}">
                  <a16:creationId xmlns:a16="http://schemas.microsoft.com/office/drawing/2014/main" id="{8E585ECC-A4EF-4B4C-8139-5FDE13E26925}"/>
                </a:ext>
              </a:extLst>
            </p:cNvPr>
            <p:cNvSpPr>
              <a:spLocks noChangeArrowheads="1"/>
            </p:cNvSpPr>
            <p:nvPr/>
          </p:nvSpPr>
          <p:spPr bwMode="auto">
            <a:xfrm>
              <a:off x="11123087" y="11706270"/>
              <a:ext cx="9360000" cy="9790467"/>
            </a:xfrm>
            <a:prstGeom prst="rect">
              <a:avLst/>
            </a:prstGeom>
            <a:solidFill>
              <a:schemeClr val="bg1"/>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3201" dirty="0">
                  <a:solidFill>
                    <a:srgbClr val="676767"/>
                  </a:solidFill>
                  <a:latin typeface="Arial" panose="020B0604020202020204" pitchFamily="34" charset="0"/>
                  <a:ea typeface="STIXGeneral" pitchFamily="2" charset="2"/>
                  <a:cs typeface="Arial" panose="020B0604020202020204" pitchFamily="34" charset="0"/>
                </a:rPr>
                <a:t>We outline three criteria that must be fulfilled to identify the emergence of pathways in a model:</a:t>
              </a: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pPr marL="514350" indent="-514350">
                <a:buAutoNum type="arabicParenR"/>
              </a:pPr>
              <a:r>
                <a:rPr lang="en-US" sz="3201" b="1" dirty="0">
                  <a:solidFill>
                    <a:srgbClr val="676767"/>
                  </a:solidFill>
                  <a:latin typeface="Arial" panose="020B0604020202020204" pitchFamily="34" charset="0"/>
                  <a:ea typeface="STIXGeneral" pitchFamily="2" charset="2"/>
                  <a:cs typeface="Arial" panose="020B0604020202020204" pitchFamily="34" charset="0"/>
                </a:rPr>
                <a:t>Pathway consistency</a:t>
              </a:r>
              <a:br>
                <a:rPr lang="en-US" sz="400" b="1" dirty="0">
                  <a:solidFill>
                    <a:srgbClr val="676767"/>
                  </a:solidFill>
                  <a:latin typeface="Arial" panose="020B0604020202020204" pitchFamily="34" charset="0"/>
                  <a:ea typeface="STIXGeneral" pitchFamily="2" charset="2"/>
                  <a:cs typeface="Arial" panose="020B0604020202020204" pitchFamily="34" charset="0"/>
                </a:rPr>
              </a:br>
              <a:br>
                <a:rPr lang="en-US" sz="400" b="1" dirty="0">
                  <a:solidFill>
                    <a:srgbClr val="676767"/>
                  </a:solidFill>
                  <a:latin typeface="Arial" panose="020B0604020202020204" pitchFamily="34" charset="0"/>
                  <a:ea typeface="STIXGeneral" pitchFamily="2" charset="2"/>
                  <a:cs typeface="Arial" panose="020B0604020202020204" pitchFamily="34" charset="0"/>
                </a:rPr>
              </a:br>
              <a:br>
                <a:rPr lang="en-US" sz="400" b="1" dirty="0">
                  <a:solidFill>
                    <a:srgbClr val="676767"/>
                  </a:solidFill>
                  <a:latin typeface="Arial" panose="020B0604020202020204" pitchFamily="34" charset="0"/>
                  <a:ea typeface="STIXGeneral" pitchFamily="2" charset="2"/>
                  <a:cs typeface="Arial" panose="020B0604020202020204" pitchFamily="34" charset="0"/>
                </a:rPr>
              </a:br>
              <a:r>
                <a:rPr lang="en-US" sz="3201" dirty="0">
                  <a:solidFill>
                    <a:srgbClr val="676767"/>
                  </a:solidFill>
                  <a:latin typeface="Arial" panose="020B0604020202020204" pitchFamily="34" charset="0"/>
                  <a:ea typeface="STIXGeneral" pitchFamily="2" charset="2"/>
                  <a:cs typeface="Arial" panose="020B0604020202020204" pitchFamily="34" charset="0"/>
                </a:rPr>
                <a:t>Models trained on the same tasks should solve each task with similar routing patterns.</a:t>
              </a:r>
              <a:br>
                <a:rPr lang="en-US" sz="3201" dirty="0">
                  <a:solidFill>
                    <a:srgbClr val="676767"/>
                  </a:solidFill>
                  <a:latin typeface="Arial" panose="020B0604020202020204" pitchFamily="34" charset="0"/>
                  <a:ea typeface="STIXGeneral" pitchFamily="2" charset="2"/>
                  <a:cs typeface="Arial" panose="020B0604020202020204" pitchFamily="34" charset="0"/>
                </a:rPr>
              </a:br>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pPr marL="514350" indent="-514350">
                <a:buAutoNum type="arabicParenR"/>
              </a:pPr>
              <a:r>
                <a:rPr lang="en-US" sz="3201" b="1" dirty="0">
                  <a:solidFill>
                    <a:srgbClr val="676767"/>
                  </a:solidFill>
                  <a:latin typeface="Arial" panose="020B0604020202020204" pitchFamily="34" charset="0"/>
                  <a:ea typeface="STIXGeneral" pitchFamily="2" charset="2"/>
                  <a:cs typeface="Arial" panose="020B0604020202020204" pitchFamily="34" charset="0"/>
                </a:rPr>
                <a:t>Self-sufficiency of pathways</a:t>
              </a:r>
              <a:br>
                <a:rPr lang="en-US" sz="400" b="1" dirty="0">
                  <a:solidFill>
                    <a:srgbClr val="676767"/>
                  </a:solidFill>
                  <a:latin typeface="Arial" panose="020B0604020202020204" pitchFamily="34" charset="0"/>
                  <a:ea typeface="STIXGeneral" pitchFamily="2" charset="2"/>
                  <a:cs typeface="Arial" panose="020B0604020202020204" pitchFamily="34" charset="0"/>
                </a:rPr>
              </a:br>
              <a:br>
                <a:rPr lang="en-US" sz="400" b="1" dirty="0">
                  <a:solidFill>
                    <a:srgbClr val="676767"/>
                  </a:solidFill>
                  <a:latin typeface="Arial" panose="020B0604020202020204" pitchFamily="34" charset="0"/>
                  <a:ea typeface="STIXGeneral" pitchFamily="2" charset="2"/>
                  <a:cs typeface="Arial" panose="020B0604020202020204" pitchFamily="34" charset="0"/>
                </a:rPr>
              </a:br>
              <a:r>
                <a:rPr lang="en-US" sz="3201" dirty="0">
                  <a:solidFill>
                    <a:srgbClr val="676767"/>
                  </a:solidFill>
                  <a:latin typeface="Arial" panose="020B0604020202020204" pitchFamily="34" charset="0"/>
                  <a:ea typeface="STIXGeneral" pitchFamily="2" charset="2"/>
                  <a:cs typeface="Arial" panose="020B0604020202020204" pitchFamily="34" charset="0"/>
                </a:rPr>
                <a:t>Disabling experts that are not part of an active pathway should minimally impact the model’s performance.</a:t>
              </a:r>
              <a:br>
                <a:rPr lang="en-US" sz="3201" dirty="0">
                  <a:solidFill>
                    <a:srgbClr val="676767"/>
                  </a:solidFill>
                  <a:latin typeface="Arial" panose="020B0604020202020204" pitchFamily="34" charset="0"/>
                  <a:ea typeface="STIXGeneral" pitchFamily="2" charset="2"/>
                  <a:cs typeface="Arial" panose="020B0604020202020204" pitchFamily="34" charset="0"/>
                </a:rPr>
              </a:br>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pPr marL="514350" indent="-514350">
                <a:buFontTx/>
                <a:buAutoNum type="arabicParenR"/>
              </a:pPr>
              <a:r>
                <a:rPr lang="en-US" sz="3201" b="1" dirty="0">
                  <a:solidFill>
                    <a:srgbClr val="676767"/>
                  </a:solidFill>
                  <a:latin typeface="Arial" panose="020B0604020202020204" pitchFamily="34" charset="0"/>
                  <a:ea typeface="STIXGeneral" pitchFamily="2" charset="2"/>
                  <a:cs typeface="Arial" panose="020B0604020202020204" pitchFamily="34" charset="0"/>
                </a:rPr>
                <a:t>Distinct pathways across and within tasks</a:t>
              </a:r>
              <a:br>
                <a:rPr lang="en-US" sz="400" b="1" dirty="0">
                  <a:solidFill>
                    <a:srgbClr val="676767"/>
                  </a:solidFill>
                  <a:latin typeface="Arial" panose="020B0604020202020204" pitchFamily="34" charset="0"/>
                  <a:ea typeface="STIXGeneral" pitchFamily="2" charset="2"/>
                  <a:cs typeface="Arial" panose="020B0604020202020204" pitchFamily="34" charset="0"/>
                </a:rPr>
              </a:br>
              <a:br>
                <a:rPr lang="en-US" sz="400" b="1" dirty="0">
                  <a:solidFill>
                    <a:srgbClr val="676767"/>
                  </a:solidFill>
                  <a:latin typeface="Arial" panose="020B0604020202020204" pitchFamily="34" charset="0"/>
                  <a:ea typeface="STIXGeneral" pitchFamily="2" charset="2"/>
                  <a:cs typeface="Arial" panose="020B0604020202020204" pitchFamily="34" charset="0"/>
                </a:rPr>
              </a:br>
              <a:r>
                <a:rPr lang="en-US" sz="3201" dirty="0">
                  <a:solidFill>
                    <a:srgbClr val="676767"/>
                  </a:solidFill>
                  <a:latin typeface="Arial" panose="020B0604020202020204" pitchFamily="34" charset="0"/>
                  <a:ea typeface="STIXGeneral" pitchFamily="2" charset="2"/>
                  <a:cs typeface="Arial" panose="020B0604020202020204" pitchFamily="34" charset="0"/>
                </a:rPr>
                <a:t>Meaningful patterns of expert usage should be apparent across tasks and timescales.</a:t>
              </a:r>
            </a:p>
          </p:txBody>
        </p:sp>
        <p:sp>
          <p:nvSpPr>
            <p:cNvPr id="13" name="Rectangle 38">
              <a:extLst>
                <a:ext uri="{FF2B5EF4-FFF2-40B4-BE49-F238E27FC236}">
                  <a16:creationId xmlns:a16="http://schemas.microsoft.com/office/drawing/2014/main" id="{E0A6257B-BFF3-FB4F-83F2-5B535B4F5C80}"/>
                </a:ext>
              </a:extLst>
            </p:cNvPr>
            <p:cNvSpPr>
              <a:spLocks noChangeArrowheads="1"/>
            </p:cNvSpPr>
            <p:nvPr/>
          </p:nvSpPr>
          <p:spPr bwMode="auto">
            <a:xfrm>
              <a:off x="11123087" y="10042892"/>
              <a:ext cx="9360000" cy="1503122"/>
            </a:xfrm>
            <a:prstGeom prst="rect">
              <a:avLst/>
            </a:prstGeom>
            <a:solidFill>
              <a:schemeClr val="bg1"/>
            </a:solidFill>
            <a:ln w="9525">
              <a:noFill/>
              <a:miter lim="800000"/>
              <a:headEnd/>
              <a:tailEnd/>
            </a:ln>
            <a:effectLst>
              <a:outerShdw blurRad="50800" dist="38100" dir="5400000" algn="t" rotWithShape="0">
                <a:srgbClr val="ACC0D0">
                  <a:alpha val="40000"/>
                </a:srgbClr>
              </a:outerShdw>
            </a:effectLst>
          </p:spPr>
          <p:txBody>
            <a:bodyPr wrap="none" lIns="342000" tIns="342000" rIns="342000" bIns="342000" anchor="ctr"/>
            <a:lstStyle/>
            <a:p>
              <a:r>
                <a:rPr lang="en-US" altLang="en-US" sz="4400" b="1"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3 | </a:t>
              </a:r>
              <a:r>
                <a:rPr lang="en-US" altLang="en-US" sz="4400" b="1" dirty="0">
                  <a:solidFill>
                    <a:srgbClr val="FFABBA"/>
                  </a:solidFill>
                  <a:latin typeface="Arial" panose="020B0604020202020204" pitchFamily="34" charset="0"/>
                  <a:ea typeface="Verdana" panose="020B0604030504040204" pitchFamily="34" charset="0"/>
                  <a:cs typeface="Arial" panose="020B0604020202020204" pitchFamily="34" charset="0"/>
                </a:rPr>
                <a:t>Pathway formation criteria</a:t>
              </a:r>
              <a:endParaRPr lang="en-US" altLang="en-US" sz="4400" b="1" dirty="0">
                <a:solidFill>
                  <a:srgbClr val="FFABBA"/>
                </a:solidFill>
                <a:latin typeface="Arial" panose="020B0604020202020204" pitchFamily="34" charset="0"/>
                <a:ea typeface="MS PGothic" pitchFamily="34" charset="-128"/>
                <a:cs typeface="Arial" panose="020B0604020202020204" pitchFamily="34" charset="0"/>
              </a:endParaRPr>
            </a:p>
          </p:txBody>
        </p:sp>
      </p:grpSp>
      <p:sp>
        <p:nvSpPr>
          <p:cNvPr id="14" name="TextBox 13">
            <a:extLst>
              <a:ext uri="{FF2B5EF4-FFF2-40B4-BE49-F238E27FC236}">
                <a16:creationId xmlns:a16="http://schemas.microsoft.com/office/drawing/2014/main" id="{EE3EE027-FA8C-014F-8BAD-5E39C3AB6488}"/>
              </a:ext>
            </a:extLst>
          </p:cNvPr>
          <p:cNvSpPr txBox="1"/>
          <p:nvPr/>
        </p:nvSpPr>
        <p:spPr>
          <a:xfrm>
            <a:off x="669054" y="2902100"/>
            <a:ext cx="23343696" cy="3298275"/>
          </a:xfrm>
          <a:prstGeom prst="rect">
            <a:avLst/>
          </a:prstGeom>
          <a:noFill/>
        </p:spPr>
        <p:txBody>
          <a:bodyPr wrap="square" lIns="0" tIns="0" rIns="0" bIns="0" rtlCol="0" anchor="t" anchorCtr="0">
            <a:spAutoFit/>
          </a:bodyPr>
          <a:lstStyle/>
          <a:p>
            <a:pPr>
              <a:spcAft>
                <a:spcPts val="1200"/>
              </a:spcAft>
            </a:pPr>
            <a:r>
              <a:rPr lang="en-US" sz="8000" b="1" dirty="0">
                <a:solidFill>
                  <a:srgbClr val="2E2D62"/>
                </a:solidFill>
                <a:latin typeface="Arial"/>
                <a:ea typeface="Verdana"/>
                <a:cs typeface="Arial"/>
              </a:rPr>
              <a:t>Brain-like pathways form in models with heterogeneous experts</a:t>
            </a:r>
            <a:endParaRPr lang="en-US" dirty="0"/>
          </a:p>
          <a:p>
            <a:pPr>
              <a:lnSpc>
                <a:spcPts val="5200"/>
              </a:lnSpc>
              <a:spcBef>
                <a:spcPts val="599"/>
              </a:spcBef>
            </a:pPr>
            <a:r>
              <a:rPr lang="en-US" sz="3600" dirty="0">
                <a:solidFill>
                  <a:srgbClr val="2E2D62"/>
                </a:solidFill>
                <a:latin typeface="Arial"/>
                <a:ea typeface="Verdana"/>
                <a:cs typeface="Arial"/>
              </a:rPr>
              <a:t>Jack Cook</a:t>
            </a:r>
            <a:r>
              <a:rPr lang="en-US" sz="3600" baseline="30000" dirty="0">
                <a:solidFill>
                  <a:srgbClr val="2E2D62"/>
                </a:solidFill>
                <a:latin typeface="Arial"/>
                <a:ea typeface="Verdana"/>
                <a:cs typeface="Arial"/>
              </a:rPr>
              <a:t>1</a:t>
            </a:r>
            <a:r>
              <a:rPr lang="en-US" sz="3600" dirty="0">
                <a:solidFill>
                  <a:srgbClr val="2E2D62"/>
                </a:solidFill>
                <a:latin typeface="Arial"/>
                <a:ea typeface="Verdana"/>
                <a:cs typeface="Arial"/>
              </a:rPr>
              <a:t>, Danyal Akarca</a:t>
            </a:r>
            <a:r>
              <a:rPr lang="en-US" sz="3600" baseline="30000" dirty="0">
                <a:solidFill>
                  <a:srgbClr val="2E2D62"/>
                </a:solidFill>
                <a:latin typeface="Arial"/>
                <a:ea typeface="Verdana"/>
                <a:cs typeface="Arial"/>
              </a:rPr>
              <a:t>2</a:t>
            </a:r>
            <a:r>
              <a:rPr lang="en-US" sz="3600" dirty="0">
                <a:solidFill>
                  <a:srgbClr val="2E2D62"/>
                </a:solidFill>
                <a:latin typeface="Arial"/>
                <a:ea typeface="Verdana"/>
                <a:cs typeface="Arial"/>
              </a:rPr>
              <a:t>, Rui Ponte Costa</a:t>
            </a:r>
            <a:r>
              <a:rPr lang="en-US" sz="3600" baseline="30000" dirty="0">
                <a:solidFill>
                  <a:srgbClr val="2E2D62"/>
                </a:solidFill>
                <a:latin typeface="Arial"/>
                <a:ea typeface="Verdana"/>
                <a:cs typeface="Arial"/>
              </a:rPr>
              <a:t>1</a:t>
            </a:r>
            <a:r>
              <a:rPr lang="en-US" sz="3600" dirty="0">
                <a:solidFill>
                  <a:srgbClr val="2E2D62"/>
                </a:solidFill>
                <a:latin typeface="Arial"/>
                <a:ea typeface="Verdana"/>
                <a:cs typeface="Arial"/>
              </a:rPr>
              <a:t>, Jascha Achterberg</a:t>
            </a:r>
            <a:r>
              <a:rPr lang="en-US" sz="3600" baseline="30000" dirty="0">
                <a:solidFill>
                  <a:srgbClr val="2E2D62"/>
                </a:solidFill>
                <a:latin typeface="Arial"/>
                <a:ea typeface="Verdana"/>
                <a:cs typeface="Arial"/>
              </a:rPr>
              <a:t>1</a:t>
            </a:r>
          </a:p>
        </p:txBody>
      </p:sp>
      <p:sp>
        <p:nvSpPr>
          <p:cNvPr id="19" name="Rectangle 7">
            <a:extLst>
              <a:ext uri="{FF2B5EF4-FFF2-40B4-BE49-F238E27FC236}">
                <a16:creationId xmlns:a16="http://schemas.microsoft.com/office/drawing/2014/main" id="{BCD25B48-9FF6-384A-822B-4FFE8A8F4D6E}"/>
              </a:ext>
            </a:extLst>
          </p:cNvPr>
          <p:cNvSpPr>
            <a:spLocks noChangeArrowheads="1"/>
          </p:cNvSpPr>
          <p:nvPr/>
        </p:nvSpPr>
        <p:spPr bwMode="auto">
          <a:xfrm>
            <a:off x="527417" y="34052254"/>
            <a:ext cx="9360000" cy="8349695"/>
          </a:xfrm>
          <a:prstGeom prst="rect">
            <a:avLst/>
          </a:prstGeom>
          <a:solidFill>
            <a:schemeClr val="bg1"/>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3201" dirty="0">
                <a:solidFill>
                  <a:srgbClr val="676767"/>
                </a:solidFill>
                <a:latin typeface="Arial" panose="020B0604020202020204" pitchFamily="34" charset="0"/>
                <a:ea typeface="STIXGeneral" pitchFamily="2" charset="2"/>
                <a:cs typeface="Arial" panose="020B0604020202020204" pitchFamily="34" charset="0"/>
              </a:rPr>
              <a:t>Like the MD system [1], our “Mixture of Pathways” model learns to solve simpler tasks with simpler experts, and more complex tasks with more complex experts.</a:t>
            </a:r>
          </a:p>
        </p:txBody>
      </p:sp>
      <p:sp>
        <p:nvSpPr>
          <p:cNvPr id="20" name="Rectangle 38">
            <a:extLst>
              <a:ext uri="{FF2B5EF4-FFF2-40B4-BE49-F238E27FC236}">
                <a16:creationId xmlns:a16="http://schemas.microsoft.com/office/drawing/2014/main" id="{FEBE4574-8A84-5243-9748-9FB27D1BAB92}"/>
              </a:ext>
            </a:extLst>
          </p:cNvPr>
          <p:cNvSpPr>
            <a:spLocks noChangeArrowheads="1"/>
          </p:cNvSpPr>
          <p:nvPr/>
        </p:nvSpPr>
        <p:spPr bwMode="auto">
          <a:xfrm>
            <a:off x="527417" y="32255463"/>
            <a:ext cx="9360000" cy="1620000"/>
          </a:xfrm>
          <a:prstGeom prst="rect">
            <a:avLst/>
          </a:prstGeom>
          <a:solidFill>
            <a:schemeClr val="bg1"/>
          </a:solidFill>
          <a:ln w="12700">
            <a:noFill/>
            <a:miter lim="800000"/>
            <a:headEnd/>
            <a:tailEnd/>
          </a:ln>
          <a:effectLst>
            <a:outerShdw blurRad="50800" dist="38100" dir="5400000" algn="t" rotWithShape="0">
              <a:srgbClr val="ACC0D0">
                <a:alpha val="40000"/>
              </a:srgbClr>
            </a:outerShdw>
          </a:effectLst>
        </p:spPr>
        <p:txBody>
          <a:bodyPr lIns="342504" tIns="342504" rIns="342504" bIns="342504" anchor="ctr"/>
          <a:lstStyle/>
          <a:p>
            <a:pPr defTabSz="869995">
              <a:spcBef>
                <a:spcPct val="50000"/>
              </a:spcBef>
            </a:pPr>
            <a:r>
              <a:rPr lang="en-US" altLang="en-US" sz="4400" b="1" dirty="0">
                <a:solidFill>
                  <a:schemeClr val="bg1">
                    <a:lumMod val="50000"/>
                  </a:schemeClr>
                </a:solidFill>
                <a:latin typeface="Arial"/>
                <a:ea typeface="MS PGothic" pitchFamily="34" charset="-128"/>
                <a:cs typeface="Arial"/>
              </a:rPr>
              <a:t>5 | </a:t>
            </a:r>
            <a:r>
              <a:rPr lang="en-US" altLang="en-US" sz="4400" b="1" dirty="0">
                <a:solidFill>
                  <a:srgbClr val="03A789"/>
                </a:solidFill>
                <a:latin typeface="Arial"/>
                <a:ea typeface="MS PGothic" pitchFamily="34" charset="-128"/>
                <a:cs typeface="Arial"/>
              </a:rPr>
              <a:t>Brain-like learning with simple and complex pathways</a:t>
            </a:r>
          </a:p>
        </p:txBody>
      </p:sp>
      <p:sp>
        <p:nvSpPr>
          <p:cNvPr id="21" name="Rectangle 7">
            <a:extLst>
              <a:ext uri="{FF2B5EF4-FFF2-40B4-BE49-F238E27FC236}">
                <a16:creationId xmlns:a16="http://schemas.microsoft.com/office/drawing/2014/main" id="{BB9645E8-0655-DA4D-9C35-243D449EC394}"/>
              </a:ext>
            </a:extLst>
          </p:cNvPr>
          <p:cNvSpPr>
            <a:spLocks noChangeArrowheads="1"/>
          </p:cNvSpPr>
          <p:nvPr/>
        </p:nvSpPr>
        <p:spPr bwMode="auto">
          <a:xfrm>
            <a:off x="10420126" y="34052256"/>
            <a:ext cx="9360000" cy="8349694"/>
          </a:xfrm>
          <a:prstGeom prst="rect">
            <a:avLst/>
          </a:prstGeom>
          <a:solidFill>
            <a:schemeClr val="bg1"/>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3201" dirty="0">
                <a:solidFill>
                  <a:srgbClr val="676767"/>
                </a:solidFill>
                <a:latin typeface="Arial" panose="020B0604020202020204" pitchFamily="34" charset="0"/>
                <a:ea typeface="STIXGeneral" pitchFamily="2" charset="2"/>
                <a:cs typeface="Arial" panose="020B0604020202020204" pitchFamily="34" charset="0"/>
              </a:rPr>
              <a:t>During training, our model first learns to solve each task well before learning to solve it with simpler pathways, in a similar fashion to habit formation in cortical-subcortical networks [2].</a:t>
            </a:r>
          </a:p>
        </p:txBody>
      </p:sp>
      <p:sp>
        <p:nvSpPr>
          <p:cNvPr id="22" name="Rectangle 38">
            <a:extLst>
              <a:ext uri="{FF2B5EF4-FFF2-40B4-BE49-F238E27FC236}">
                <a16:creationId xmlns:a16="http://schemas.microsoft.com/office/drawing/2014/main" id="{B55E9E47-D474-5B48-B387-5B888754C547}"/>
              </a:ext>
            </a:extLst>
          </p:cNvPr>
          <p:cNvSpPr>
            <a:spLocks noChangeArrowheads="1"/>
          </p:cNvSpPr>
          <p:nvPr/>
        </p:nvSpPr>
        <p:spPr bwMode="auto">
          <a:xfrm>
            <a:off x="10420126" y="32255463"/>
            <a:ext cx="9360000" cy="1620000"/>
          </a:xfrm>
          <a:prstGeom prst="rect">
            <a:avLst/>
          </a:prstGeom>
          <a:solidFill>
            <a:schemeClr val="bg1"/>
          </a:solidFill>
          <a:ln w="12700">
            <a:noFill/>
            <a:miter lim="800000"/>
            <a:headEnd/>
            <a:tailEnd/>
          </a:ln>
          <a:effectLst>
            <a:outerShdw blurRad="50800" dist="38100" dir="5400000" algn="t" rotWithShape="0">
              <a:srgbClr val="ACC0D0">
                <a:alpha val="40000"/>
              </a:srgbClr>
            </a:outerShdw>
          </a:effectLst>
        </p:spPr>
        <p:txBody>
          <a:bodyPr lIns="342504" tIns="342504" rIns="342504" bIns="342504" anchor="ctr"/>
          <a:lstStyle/>
          <a:p>
            <a:pPr defTabSz="869995">
              <a:spcBef>
                <a:spcPct val="50000"/>
              </a:spcBef>
            </a:pPr>
            <a:r>
              <a:rPr lang="en-US" altLang="en-US" sz="4400" b="1" dirty="0">
                <a:solidFill>
                  <a:schemeClr val="bg1">
                    <a:lumMod val="50000"/>
                  </a:schemeClr>
                </a:solidFill>
                <a:latin typeface="Arial"/>
                <a:ea typeface="MS PGothic" pitchFamily="34" charset="-128"/>
                <a:cs typeface="Arial"/>
              </a:rPr>
              <a:t>6 | </a:t>
            </a:r>
            <a:r>
              <a:rPr lang="en-US" altLang="en-US" sz="4400" b="1" dirty="0">
                <a:solidFill>
                  <a:srgbClr val="E7AC84"/>
                </a:solidFill>
                <a:latin typeface="Arial"/>
                <a:ea typeface="MS PGothic" pitchFamily="34" charset="-128"/>
                <a:cs typeface="Arial"/>
              </a:rPr>
              <a:t>Brain-like usage of simple and complex pathways</a:t>
            </a:r>
          </a:p>
        </p:txBody>
      </p:sp>
      <p:sp>
        <p:nvSpPr>
          <p:cNvPr id="23" name="Rectangle 38">
            <a:extLst>
              <a:ext uri="{FF2B5EF4-FFF2-40B4-BE49-F238E27FC236}">
                <a16:creationId xmlns:a16="http://schemas.microsoft.com/office/drawing/2014/main" id="{2221246C-138A-E04F-89AA-7293209EFD4E}"/>
              </a:ext>
            </a:extLst>
          </p:cNvPr>
          <p:cNvSpPr>
            <a:spLocks noChangeArrowheads="1"/>
          </p:cNvSpPr>
          <p:nvPr/>
        </p:nvSpPr>
        <p:spPr bwMode="auto">
          <a:xfrm>
            <a:off x="20307480" y="32255463"/>
            <a:ext cx="9360000" cy="1620000"/>
          </a:xfrm>
          <a:prstGeom prst="rect">
            <a:avLst/>
          </a:prstGeom>
          <a:solidFill>
            <a:schemeClr val="bg1"/>
          </a:solidFill>
          <a:ln w="12700">
            <a:noFill/>
            <a:miter lim="800000"/>
            <a:headEnd/>
            <a:tailEnd/>
          </a:ln>
          <a:effectLst>
            <a:outerShdw blurRad="50800" dist="38100" dir="5400000" algn="t" rotWithShape="0">
              <a:srgbClr val="ACC0D0">
                <a:alpha val="40000"/>
              </a:srgbClr>
            </a:outerShdw>
          </a:effectLst>
        </p:spPr>
        <p:txBody>
          <a:bodyPr lIns="342504" tIns="342504" rIns="342504" bIns="342504" anchor="ctr"/>
          <a:lstStyle/>
          <a:p>
            <a:pPr defTabSz="869995">
              <a:spcBef>
                <a:spcPct val="50000"/>
              </a:spcBef>
            </a:pPr>
            <a:r>
              <a:rPr lang="en-US" altLang="en-US" sz="4400" b="1" dirty="0">
                <a:solidFill>
                  <a:schemeClr val="bg1">
                    <a:lumMod val="50000"/>
                  </a:schemeClr>
                </a:solidFill>
                <a:latin typeface="Arial"/>
                <a:ea typeface="MS PGothic" pitchFamily="34" charset="-128"/>
                <a:cs typeface="Arial"/>
              </a:rPr>
              <a:t>7 | </a:t>
            </a:r>
            <a:r>
              <a:rPr lang="en-US" altLang="en-US" sz="4400" b="1" dirty="0">
                <a:solidFill>
                  <a:srgbClr val="2E2D62"/>
                </a:solidFill>
                <a:latin typeface="Arial"/>
                <a:ea typeface="MS PGothic" pitchFamily="34" charset="-128"/>
                <a:cs typeface="Arial"/>
              </a:rPr>
              <a:t>Conclusions and outlook</a:t>
            </a:r>
          </a:p>
        </p:txBody>
      </p:sp>
      <p:grpSp>
        <p:nvGrpSpPr>
          <p:cNvPr id="43" name="Group 42">
            <a:extLst>
              <a:ext uri="{FF2B5EF4-FFF2-40B4-BE49-F238E27FC236}">
                <a16:creationId xmlns:a16="http://schemas.microsoft.com/office/drawing/2014/main" id="{5D5E3B51-C600-5674-ECD3-8B773F3078A5}"/>
              </a:ext>
            </a:extLst>
          </p:cNvPr>
          <p:cNvGrpSpPr/>
          <p:nvPr/>
        </p:nvGrpSpPr>
        <p:grpSpPr>
          <a:xfrm>
            <a:off x="687124" y="707563"/>
            <a:ext cx="3580076" cy="1739903"/>
            <a:chOff x="705431" y="634006"/>
            <a:chExt cx="3580076" cy="1739903"/>
          </a:xfrm>
        </p:grpSpPr>
        <p:sp>
          <p:nvSpPr>
            <p:cNvPr id="39" name="Rectangle 38">
              <a:extLst>
                <a:ext uri="{FF2B5EF4-FFF2-40B4-BE49-F238E27FC236}">
                  <a16:creationId xmlns:a16="http://schemas.microsoft.com/office/drawing/2014/main" id="{1961B31F-9ED9-F026-692F-B47FDCBDC4CF}"/>
                </a:ext>
              </a:extLst>
            </p:cNvPr>
            <p:cNvSpPr/>
            <p:nvPr/>
          </p:nvSpPr>
          <p:spPr>
            <a:xfrm>
              <a:off x="705431" y="634006"/>
              <a:ext cx="3580076" cy="1739903"/>
            </a:xfrm>
            <a:prstGeom prst="rect">
              <a:avLst/>
            </a:prstGeom>
            <a:solidFill>
              <a:srgbClr val="287EA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036D29DD-FC92-E2A3-0276-3785358E88D3}"/>
                </a:ext>
              </a:extLst>
            </p:cNvPr>
            <p:cNvPicPr>
              <a:picLocks noChangeAspect="1"/>
            </p:cNvPicPr>
            <p:nvPr/>
          </p:nvPicPr>
          <p:blipFill>
            <a:blip r:embed="rId2"/>
            <a:stretch>
              <a:fillRect/>
            </a:stretch>
          </p:blipFill>
          <p:spPr>
            <a:xfrm>
              <a:off x="841837" y="799464"/>
              <a:ext cx="1248875" cy="1466070"/>
            </a:xfrm>
            <a:prstGeom prst="rect">
              <a:avLst/>
            </a:prstGeom>
          </p:spPr>
        </p:pic>
        <p:sp>
          <p:nvSpPr>
            <p:cNvPr id="42" name="TextBox 41">
              <a:extLst>
                <a:ext uri="{FF2B5EF4-FFF2-40B4-BE49-F238E27FC236}">
                  <a16:creationId xmlns:a16="http://schemas.microsoft.com/office/drawing/2014/main" id="{AD84C96F-9FE7-FB72-340C-5140081FAFB6}"/>
                </a:ext>
              </a:extLst>
            </p:cNvPr>
            <p:cNvSpPr txBox="1"/>
            <p:nvPr/>
          </p:nvSpPr>
          <p:spPr>
            <a:xfrm>
              <a:off x="2227118" y="747669"/>
              <a:ext cx="1981811" cy="1569660"/>
            </a:xfrm>
            <a:prstGeom prst="rect">
              <a:avLst/>
            </a:prstGeom>
            <a:noFill/>
          </p:spPr>
          <p:txBody>
            <a:bodyPr wrap="square" rtlCol="0">
              <a:spAutoFit/>
            </a:bodyPr>
            <a:lstStyle/>
            <a:p>
              <a:r>
                <a:rPr lang="en-US" sz="2400" b="1" dirty="0">
                  <a:solidFill>
                    <a:schemeClr val="bg1"/>
                  </a:solidFill>
                  <a:latin typeface="Helvetica" pitchFamily="2" charset="0"/>
                </a:rPr>
                <a:t>Centre</a:t>
              </a:r>
            </a:p>
            <a:p>
              <a:r>
                <a:rPr lang="en-US" sz="2400" b="1" dirty="0">
                  <a:solidFill>
                    <a:schemeClr val="bg1"/>
                  </a:solidFill>
                  <a:latin typeface="Helvetica" pitchFamily="2" charset="0"/>
                </a:rPr>
                <a:t>for Neural</a:t>
              </a:r>
            </a:p>
            <a:p>
              <a:r>
                <a:rPr lang="en-US" sz="2400" b="1" dirty="0">
                  <a:solidFill>
                    <a:schemeClr val="bg1"/>
                  </a:solidFill>
                  <a:latin typeface="Helvetica" pitchFamily="2" charset="0"/>
                </a:rPr>
                <a:t>Circuits and</a:t>
              </a:r>
            </a:p>
            <a:p>
              <a:r>
                <a:rPr lang="en-US" sz="2400" b="1" dirty="0">
                  <a:solidFill>
                    <a:schemeClr val="bg1"/>
                  </a:solidFill>
                  <a:latin typeface="Helvetica" pitchFamily="2" charset="0"/>
                </a:rPr>
                <a:t>Behaviour</a:t>
              </a:r>
            </a:p>
          </p:txBody>
        </p:sp>
      </p:grpSp>
      <p:pic>
        <p:nvPicPr>
          <p:cNvPr id="48" name="Picture 47">
            <a:extLst>
              <a:ext uri="{FF2B5EF4-FFF2-40B4-BE49-F238E27FC236}">
                <a16:creationId xmlns:a16="http://schemas.microsoft.com/office/drawing/2014/main" id="{8C6ED39D-FA34-62BA-B478-BD6F95F82816}"/>
              </a:ext>
            </a:extLst>
          </p:cNvPr>
          <p:cNvPicPr>
            <a:picLocks noChangeAspect="1"/>
          </p:cNvPicPr>
          <p:nvPr/>
        </p:nvPicPr>
        <p:blipFill>
          <a:blip r:embed="rId3"/>
          <a:stretch>
            <a:fillRect/>
          </a:stretch>
        </p:blipFill>
        <p:spPr>
          <a:xfrm>
            <a:off x="4977913" y="585077"/>
            <a:ext cx="6525682" cy="1892808"/>
          </a:xfrm>
          <a:prstGeom prst="rect">
            <a:avLst/>
          </a:prstGeom>
        </p:spPr>
      </p:pic>
      <p:sp>
        <p:nvSpPr>
          <p:cNvPr id="33" name="Rectangle 7">
            <a:extLst>
              <a:ext uri="{FF2B5EF4-FFF2-40B4-BE49-F238E27FC236}">
                <a16:creationId xmlns:a16="http://schemas.microsoft.com/office/drawing/2014/main" id="{4B65D08B-E8A4-4E41-B8B6-4F21F416E65A}"/>
              </a:ext>
            </a:extLst>
          </p:cNvPr>
          <p:cNvSpPr>
            <a:spLocks noChangeArrowheads="1"/>
          </p:cNvSpPr>
          <p:nvPr/>
        </p:nvSpPr>
        <p:spPr bwMode="auto">
          <a:xfrm>
            <a:off x="23013298" y="2815709"/>
            <a:ext cx="6681022" cy="4308038"/>
          </a:xfrm>
          <a:prstGeom prst="rect">
            <a:avLst/>
          </a:prstGeom>
          <a:noFill/>
          <a:ln w="12700">
            <a:noFill/>
            <a:miter lim="800000"/>
            <a:headEnd/>
            <a:tailEnd/>
          </a:ln>
        </p:spPr>
        <p:txBody>
          <a:bodyPr lIns="342504" tIns="342504" rIns="342504" bIns="342504" anchor="t"/>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buAutoNum type="arabicPeriod"/>
            </a:pPr>
            <a:r>
              <a:rPr lang="en-US" dirty="0">
                <a:solidFill>
                  <a:srgbClr val="676767"/>
                </a:solidFill>
                <a:latin typeface="Arial"/>
                <a:ea typeface="STIXGeneral" pitchFamily="2" charset="2"/>
                <a:cs typeface="Arial"/>
              </a:rPr>
              <a:t>Neural &amp; Machine Learning Group, Department of Physiology, Anatomy and Genetics, University of Oxford</a:t>
            </a:r>
          </a:p>
          <a:p>
            <a:pPr marL="457200" indent="-457200">
              <a:buAutoNum type="arabicPeriod"/>
            </a:pPr>
            <a:r>
              <a:rPr lang="en-US" dirty="0">
                <a:solidFill>
                  <a:srgbClr val="676767"/>
                </a:solidFill>
                <a:latin typeface="Arial" panose="020B0604020202020204" pitchFamily="34" charset="0"/>
                <a:ea typeface="STIXGeneral" pitchFamily="2" charset="2"/>
                <a:cs typeface="Arial" panose="020B0604020202020204" pitchFamily="34" charset="0"/>
              </a:rPr>
              <a:t>Department of Electrical and Electronic Engineering, Imperial College London</a:t>
            </a:r>
            <a:br>
              <a:rPr lang="en-US" dirty="0">
                <a:solidFill>
                  <a:srgbClr val="676767"/>
                </a:solidFill>
                <a:latin typeface="Arial" panose="020B0604020202020204" pitchFamily="34" charset="0"/>
                <a:ea typeface="STIXGeneral" pitchFamily="2" charset="2"/>
                <a:cs typeface="Arial" panose="020B0604020202020204" pitchFamily="34" charset="0"/>
              </a:rPr>
            </a:br>
            <a:endParaRPr lang="en-US" dirty="0">
              <a:solidFill>
                <a:srgbClr val="676767"/>
              </a:solidFill>
              <a:latin typeface="Arial" panose="020B0604020202020204" pitchFamily="34" charset="0"/>
              <a:ea typeface="STIXGeneral" pitchFamily="2" charset="2"/>
              <a:cs typeface="Arial" panose="020B0604020202020204" pitchFamily="34" charset="0"/>
            </a:endParaRPr>
          </a:p>
          <a:p>
            <a:pPr algn="r"/>
            <a:r>
              <a:rPr lang="en-US" dirty="0">
                <a:solidFill>
                  <a:srgbClr val="676767"/>
                </a:solidFill>
                <a:latin typeface="Arial" panose="020B0604020202020204" pitchFamily="34" charset="0"/>
                <a:ea typeface="STIXGeneral" pitchFamily="2" charset="2"/>
                <a:cs typeface="Arial" panose="020B0604020202020204" pitchFamily="34" charset="0"/>
              </a:rPr>
              <a:t>Corresponding author: </a:t>
            </a:r>
            <a:br>
              <a:rPr lang="en-US" dirty="0">
                <a:solidFill>
                  <a:srgbClr val="676767"/>
                </a:solidFill>
                <a:latin typeface="Arial" panose="020B0604020202020204" pitchFamily="34" charset="0"/>
                <a:ea typeface="STIXGeneral" pitchFamily="2" charset="2"/>
                <a:cs typeface="Arial" panose="020B0604020202020204" pitchFamily="34" charset="0"/>
              </a:rPr>
            </a:br>
            <a:r>
              <a:rPr lang="en-US" b="1" dirty="0">
                <a:solidFill>
                  <a:srgbClr val="676767"/>
                </a:solidFill>
                <a:latin typeface="Arial" panose="020B0604020202020204" pitchFamily="34" charset="0"/>
                <a:ea typeface="STIXGeneral" pitchFamily="2" charset="2"/>
                <a:cs typeface="Arial" panose="020B0604020202020204" pitchFamily="34" charset="0"/>
              </a:rPr>
              <a:t>jack.cook@dpag.ox.ac.uk</a:t>
            </a:r>
            <a:endParaRPr lang="en-US" dirty="0">
              <a:solidFill>
                <a:srgbClr val="676767"/>
              </a:solidFill>
              <a:latin typeface="Arial" panose="020B0604020202020204" pitchFamily="34" charset="0"/>
              <a:ea typeface="STIXGeneral" pitchFamily="2" charset="2"/>
              <a:cs typeface="Arial" panose="020B0604020202020204" pitchFamily="34" charset="0"/>
            </a:endParaRPr>
          </a:p>
        </p:txBody>
      </p:sp>
      <p:grpSp>
        <p:nvGrpSpPr>
          <p:cNvPr id="2" name="Group 1">
            <a:extLst>
              <a:ext uri="{FF2B5EF4-FFF2-40B4-BE49-F238E27FC236}">
                <a16:creationId xmlns:a16="http://schemas.microsoft.com/office/drawing/2014/main" id="{0E0924BE-222F-57A9-AA02-3660A6564609}"/>
              </a:ext>
            </a:extLst>
          </p:cNvPr>
          <p:cNvGrpSpPr/>
          <p:nvPr/>
        </p:nvGrpSpPr>
        <p:grpSpPr>
          <a:xfrm>
            <a:off x="9211104" y="6771396"/>
            <a:ext cx="20435089" cy="11862521"/>
            <a:chOff x="9280516" y="7855690"/>
            <a:chExt cx="20435089" cy="11862521"/>
          </a:xfrm>
        </p:grpSpPr>
        <p:sp>
          <p:nvSpPr>
            <p:cNvPr id="18" name="Rectangle 7">
              <a:extLst>
                <a:ext uri="{FF2B5EF4-FFF2-40B4-BE49-F238E27FC236}">
                  <a16:creationId xmlns:a16="http://schemas.microsoft.com/office/drawing/2014/main" id="{DAAD3CB1-1401-BE40-8BA7-645A47227581}"/>
                </a:ext>
              </a:extLst>
            </p:cNvPr>
            <p:cNvSpPr>
              <a:spLocks noChangeArrowheads="1"/>
            </p:cNvSpPr>
            <p:nvPr/>
          </p:nvSpPr>
          <p:spPr bwMode="auto">
            <a:xfrm>
              <a:off x="10420126" y="7855690"/>
              <a:ext cx="19295479" cy="11862521"/>
            </a:xfrm>
            <a:prstGeom prst="rect">
              <a:avLst/>
            </a:prstGeom>
            <a:solidFill>
              <a:srgbClr val="2D2D62"/>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endParaRPr lang="en-US" altLang="en-US" sz="3201" dirty="0">
                <a:solidFill>
                  <a:srgbClr val="676767"/>
                </a:solidFill>
                <a:latin typeface="Arial"/>
                <a:cs typeface="Arial"/>
              </a:endParaRPr>
            </a:p>
          </p:txBody>
        </p:sp>
        <p:sp>
          <p:nvSpPr>
            <p:cNvPr id="30" name="Rectangle 29">
              <a:extLst>
                <a:ext uri="{FF2B5EF4-FFF2-40B4-BE49-F238E27FC236}">
                  <a16:creationId xmlns:a16="http://schemas.microsoft.com/office/drawing/2014/main" id="{24FBBE3D-B78B-7F44-B2CD-E9DD023E22CA}"/>
                </a:ext>
              </a:extLst>
            </p:cNvPr>
            <p:cNvSpPr/>
            <p:nvPr/>
          </p:nvSpPr>
          <p:spPr>
            <a:xfrm>
              <a:off x="11264010" y="8559613"/>
              <a:ext cx="17607710" cy="4801827"/>
            </a:xfrm>
            <a:prstGeom prst="rect">
              <a:avLst/>
            </a:prstGeom>
          </p:spPr>
          <p:txBody>
            <a:bodyPr wrap="square">
              <a:spAutoFit/>
            </a:bodyPr>
            <a:lstStyle/>
            <a:p>
              <a:pPr lvl="0" algn="ctr"/>
              <a:r>
                <a:rPr lang="en-US" sz="5501" b="1" dirty="0">
                  <a:solidFill>
                    <a:schemeClr val="bg1"/>
                  </a:solidFill>
                  <a:latin typeface="Arial" panose="020B0604020202020204" pitchFamily="34" charset="0"/>
                  <a:ea typeface="STIXGeneral" pitchFamily="2" charset="2"/>
                  <a:cs typeface="Arial" panose="020B0604020202020204" pitchFamily="34" charset="0"/>
                </a:rPr>
                <a:t>The brain has many processing pathways that reliably emerge during learning. We find that these pathways form due to specific architectural features in the brain, which we model in this work.</a:t>
              </a:r>
              <a:endParaRPr lang="en-US" sz="3600" b="1" dirty="0">
                <a:solidFill>
                  <a:schemeClr val="bg1"/>
                </a:solidFill>
                <a:latin typeface="Arial" panose="020B0604020202020204" pitchFamily="34" charset="0"/>
                <a:ea typeface="STIXGeneral" pitchFamily="2" charset="2"/>
                <a:cs typeface="Arial" panose="020B0604020202020204" pitchFamily="34" charset="0"/>
              </a:endParaRPr>
            </a:p>
            <a:p>
              <a:pPr lvl="0" algn="ctr"/>
              <a:br>
                <a:rPr lang="en-US" sz="3600" b="1" dirty="0">
                  <a:solidFill>
                    <a:schemeClr val="bg1"/>
                  </a:solidFill>
                  <a:latin typeface="Arial" panose="020B0604020202020204" pitchFamily="34" charset="0"/>
                  <a:ea typeface="STIXGeneral" pitchFamily="2" charset="2"/>
                  <a:cs typeface="Arial" panose="020B0604020202020204" pitchFamily="34" charset="0"/>
                </a:rPr>
              </a:br>
              <a:r>
                <a:rPr lang="en-US" sz="5000" dirty="0">
                  <a:solidFill>
                    <a:schemeClr val="bg1"/>
                  </a:solidFill>
                  <a:latin typeface="Arial" panose="020B0604020202020204" pitchFamily="34" charset="0"/>
                  <a:ea typeface="STIXGeneral" pitchFamily="2" charset="2"/>
                  <a:cs typeface="Arial" panose="020B0604020202020204" pitchFamily="34" charset="0"/>
                </a:rPr>
                <a:t>Our “Mixture of Pathways” model shows:</a:t>
              </a:r>
            </a:p>
          </p:txBody>
        </p:sp>
        <p:sp>
          <p:nvSpPr>
            <p:cNvPr id="32" name="Rectangle 7">
              <a:extLst>
                <a:ext uri="{FF2B5EF4-FFF2-40B4-BE49-F238E27FC236}">
                  <a16:creationId xmlns:a16="http://schemas.microsoft.com/office/drawing/2014/main" id="{F34397FB-8C48-764E-B434-A5EC321360A7}"/>
                </a:ext>
              </a:extLst>
            </p:cNvPr>
            <p:cNvSpPr>
              <a:spLocks noChangeArrowheads="1"/>
            </p:cNvSpPr>
            <p:nvPr/>
          </p:nvSpPr>
          <p:spPr bwMode="auto">
            <a:xfrm>
              <a:off x="23012107" y="17883423"/>
              <a:ext cx="2805655" cy="1340465"/>
            </a:xfrm>
            <a:prstGeom prst="rect">
              <a:avLst/>
            </a:prstGeom>
            <a:no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3201" dirty="0">
                  <a:solidFill>
                    <a:schemeClr val="bg1"/>
                  </a:solidFill>
                  <a:latin typeface="Arial" panose="020B0604020202020204" pitchFamily="34" charset="0"/>
                  <a:ea typeface="STIXGeneral" pitchFamily="2" charset="2"/>
                  <a:cs typeface="Arial" panose="020B0604020202020204" pitchFamily="34" charset="0"/>
                </a:rPr>
                <a:t>Scan to learn more:</a:t>
              </a:r>
            </a:p>
          </p:txBody>
        </p:sp>
        <p:sp>
          <p:nvSpPr>
            <p:cNvPr id="36" name="Rectangle 35">
              <a:extLst>
                <a:ext uri="{FF2B5EF4-FFF2-40B4-BE49-F238E27FC236}">
                  <a16:creationId xmlns:a16="http://schemas.microsoft.com/office/drawing/2014/main" id="{B485EA73-B6EC-6741-BCB2-082AADD18008}"/>
                </a:ext>
              </a:extLst>
            </p:cNvPr>
            <p:cNvSpPr/>
            <p:nvPr/>
          </p:nvSpPr>
          <p:spPr>
            <a:xfrm>
              <a:off x="9280516" y="13818148"/>
              <a:ext cx="19295478" cy="5262979"/>
            </a:xfrm>
            <a:prstGeom prst="rect">
              <a:avLst/>
            </a:prstGeom>
          </p:spPr>
          <p:txBody>
            <a:bodyPr wrap="square">
              <a:spAutoFit/>
            </a:bodyPr>
            <a:lstStyle/>
            <a:p>
              <a:pPr marL="2438921" lvl="1" indent="-685835">
                <a:buFont typeface="Arial" panose="020B0604020202020204" pitchFamily="34" charset="0"/>
                <a:buChar char="•"/>
              </a:pPr>
              <a:r>
                <a:rPr lang="en-US" sz="4800" dirty="0">
                  <a:solidFill>
                    <a:srgbClr val="FFABBA"/>
                  </a:solidFill>
                  <a:latin typeface="Arial" panose="020B0604020202020204" pitchFamily="34" charset="0"/>
                  <a:ea typeface="STIXGeneral" pitchFamily="2" charset="2"/>
                  <a:cs typeface="Arial" panose="020B0604020202020204" pitchFamily="34" charset="0"/>
                </a:rPr>
                <a:t>Consistency with three </a:t>
              </a:r>
              <a:r>
                <a:rPr lang="en-US" sz="4800" b="1" dirty="0">
                  <a:solidFill>
                    <a:srgbClr val="FFABBA"/>
                  </a:solidFill>
                  <a:latin typeface="Arial" panose="020B0604020202020204" pitchFamily="34" charset="0"/>
                  <a:ea typeface="STIXGeneral" pitchFamily="2" charset="2"/>
                  <a:cs typeface="Arial" panose="020B0604020202020204" pitchFamily="34" charset="0"/>
                </a:rPr>
                <a:t>key criteria</a:t>
              </a:r>
              <a:r>
                <a:rPr lang="en-US" sz="4800" dirty="0">
                  <a:solidFill>
                    <a:srgbClr val="FFABBA"/>
                  </a:solidFill>
                  <a:latin typeface="Arial" panose="020B0604020202020204" pitchFamily="34" charset="0"/>
                  <a:ea typeface="STIXGeneral" pitchFamily="2" charset="2"/>
                  <a:cs typeface="Arial" panose="020B0604020202020204" pitchFamily="34" charset="0"/>
                </a:rPr>
                <a:t> for pathway formation</a:t>
              </a:r>
            </a:p>
            <a:p>
              <a:pPr marL="2438921" lvl="1" indent="-685835">
                <a:buFont typeface="Arial" panose="020B0604020202020204" pitchFamily="34" charset="0"/>
                <a:buChar char="•"/>
              </a:pPr>
              <a:r>
                <a:rPr lang="en-US" sz="4800" b="1" dirty="0">
                  <a:solidFill>
                    <a:srgbClr val="00C0D5"/>
                  </a:solidFill>
                  <a:latin typeface="Arial" panose="020B0604020202020204" pitchFamily="34" charset="0"/>
                  <a:ea typeface="STIXGeneral" pitchFamily="2" charset="2"/>
                  <a:cs typeface="Arial" panose="020B0604020202020204" pitchFamily="34" charset="0"/>
                </a:rPr>
                <a:t>Biologically plausible architectural features</a:t>
              </a:r>
              <a:br>
                <a:rPr lang="en-US" sz="4800" b="1" dirty="0">
                  <a:solidFill>
                    <a:srgbClr val="00C0D5"/>
                  </a:solidFill>
                  <a:latin typeface="Arial" panose="020B0604020202020204" pitchFamily="34" charset="0"/>
                  <a:ea typeface="STIXGeneral" pitchFamily="2" charset="2"/>
                  <a:cs typeface="Arial" panose="020B0604020202020204" pitchFamily="34" charset="0"/>
                </a:rPr>
              </a:br>
              <a:r>
                <a:rPr lang="en-US" sz="4800" dirty="0">
                  <a:solidFill>
                    <a:srgbClr val="00C0D5"/>
                  </a:solidFill>
                  <a:latin typeface="Arial" panose="020B0604020202020204" pitchFamily="34" charset="0"/>
                  <a:ea typeface="STIXGeneral" pitchFamily="2" charset="2"/>
                  <a:cs typeface="Arial" panose="020B0604020202020204" pitchFamily="34" charset="0"/>
                </a:rPr>
                <a:t>required for pathways to emerge</a:t>
              </a:r>
            </a:p>
            <a:p>
              <a:pPr marL="2438921" lvl="1" indent="-685835">
                <a:buFont typeface="Arial" panose="020B0604020202020204" pitchFamily="34" charset="0"/>
                <a:buChar char="•"/>
              </a:pPr>
              <a:r>
                <a:rPr lang="en-US" sz="4800" dirty="0">
                  <a:solidFill>
                    <a:srgbClr val="03A789"/>
                  </a:solidFill>
                  <a:latin typeface="Arial" panose="020B0604020202020204" pitchFamily="34" charset="0"/>
                  <a:ea typeface="STIXGeneral" pitchFamily="2" charset="2"/>
                  <a:cs typeface="Arial" panose="020B0604020202020204" pitchFamily="34" charset="0"/>
                </a:rPr>
                <a:t>Tasks </a:t>
              </a:r>
              <a:r>
                <a:rPr lang="en-US" sz="4800" b="1" dirty="0">
                  <a:solidFill>
                    <a:srgbClr val="03A789"/>
                  </a:solidFill>
                  <a:latin typeface="Arial" panose="020B0604020202020204" pitchFamily="34" charset="0"/>
                  <a:ea typeface="STIXGeneral" pitchFamily="2" charset="2"/>
                  <a:cs typeface="Arial" panose="020B0604020202020204" pitchFamily="34" charset="0"/>
                </a:rPr>
                <a:t>progressively solved by simpler</a:t>
              </a:r>
              <a:br>
                <a:rPr lang="en-US" sz="4800" b="1" dirty="0">
                  <a:solidFill>
                    <a:srgbClr val="03A789"/>
                  </a:solidFill>
                  <a:latin typeface="Arial" panose="020B0604020202020204" pitchFamily="34" charset="0"/>
                  <a:ea typeface="STIXGeneral" pitchFamily="2" charset="2"/>
                  <a:cs typeface="Arial" panose="020B0604020202020204" pitchFamily="34" charset="0"/>
                </a:rPr>
              </a:br>
              <a:r>
                <a:rPr lang="en-US" sz="4800" b="1" dirty="0">
                  <a:solidFill>
                    <a:srgbClr val="03A789"/>
                  </a:solidFill>
                  <a:latin typeface="Arial" panose="020B0604020202020204" pitchFamily="34" charset="0"/>
                  <a:ea typeface="STIXGeneral" pitchFamily="2" charset="2"/>
                  <a:cs typeface="Arial" panose="020B0604020202020204" pitchFamily="34" charset="0"/>
                </a:rPr>
                <a:t>pathways</a:t>
              </a:r>
              <a:r>
                <a:rPr lang="en-US" sz="4800" dirty="0">
                  <a:solidFill>
                    <a:srgbClr val="03A789"/>
                  </a:solidFill>
                  <a:latin typeface="Arial" panose="020B0604020202020204" pitchFamily="34" charset="0"/>
                  <a:ea typeface="STIXGeneral" pitchFamily="2" charset="2"/>
                  <a:cs typeface="Arial" panose="020B0604020202020204" pitchFamily="34" charset="0"/>
                </a:rPr>
                <a:t> over the course of learning</a:t>
              </a:r>
            </a:p>
            <a:p>
              <a:pPr marL="2438921" lvl="1" indent="-685835">
                <a:buFont typeface="Arial" panose="020B0604020202020204" pitchFamily="34" charset="0"/>
                <a:buChar char="•"/>
              </a:pPr>
              <a:r>
                <a:rPr lang="en-US" sz="4800" dirty="0">
                  <a:solidFill>
                    <a:srgbClr val="E7AC84"/>
                  </a:solidFill>
                  <a:latin typeface="Arial" panose="020B0604020202020204" pitchFamily="34" charset="0"/>
                  <a:ea typeface="STIXGeneral" pitchFamily="2" charset="2"/>
                  <a:cs typeface="Arial" panose="020B0604020202020204" pitchFamily="34" charset="0"/>
                </a:rPr>
                <a:t>Simpler tasks solved by simpler</a:t>
              </a:r>
              <a:br>
                <a:rPr lang="en-US" sz="4800" dirty="0">
                  <a:solidFill>
                    <a:srgbClr val="E7AC84"/>
                  </a:solidFill>
                  <a:latin typeface="Arial" panose="020B0604020202020204" pitchFamily="34" charset="0"/>
                  <a:ea typeface="STIXGeneral" pitchFamily="2" charset="2"/>
                  <a:cs typeface="Arial" panose="020B0604020202020204" pitchFamily="34" charset="0"/>
                </a:rPr>
              </a:br>
              <a:r>
                <a:rPr lang="en-US" sz="4800" dirty="0">
                  <a:solidFill>
                    <a:srgbClr val="E7AC84"/>
                  </a:solidFill>
                  <a:latin typeface="Arial" panose="020B0604020202020204" pitchFamily="34" charset="0"/>
                  <a:ea typeface="STIXGeneral" pitchFamily="2" charset="2"/>
                  <a:cs typeface="Arial" panose="020B0604020202020204" pitchFamily="34" charset="0"/>
                </a:rPr>
                <a:t>pathways </a:t>
              </a:r>
              <a:r>
                <a:rPr lang="en-US" sz="4800">
                  <a:solidFill>
                    <a:srgbClr val="E7AC84"/>
                  </a:solidFill>
                  <a:latin typeface="Arial" panose="020B0604020202020204" pitchFamily="34" charset="0"/>
                  <a:ea typeface="STIXGeneral" pitchFamily="2" charset="2"/>
                  <a:cs typeface="Arial" panose="020B0604020202020204" pitchFamily="34" charset="0"/>
                </a:rPr>
                <a:t>at inference time</a:t>
              </a:r>
              <a:endParaRPr lang="en-US" sz="4800" dirty="0">
                <a:solidFill>
                  <a:srgbClr val="E7AC84"/>
                </a:solidFill>
                <a:latin typeface="Arial" panose="020B0604020202020204" pitchFamily="34" charset="0"/>
                <a:ea typeface="STIXGeneral" pitchFamily="2" charset="2"/>
                <a:cs typeface="Arial" panose="020B0604020202020204" pitchFamily="34" charset="0"/>
              </a:endParaRPr>
            </a:p>
          </p:txBody>
        </p:sp>
      </p:grpSp>
      <p:pic>
        <p:nvPicPr>
          <p:cNvPr id="50" name="Picture 49" descr="A logo for a machine learning group&#10;&#10;AI-generated content may be incorrect.">
            <a:extLst>
              <a:ext uri="{FF2B5EF4-FFF2-40B4-BE49-F238E27FC236}">
                <a16:creationId xmlns:a16="http://schemas.microsoft.com/office/drawing/2014/main" id="{9B1BEC52-8DB3-1B04-5064-3599566C84B8}"/>
              </a:ext>
            </a:extLst>
          </p:cNvPr>
          <p:cNvPicPr>
            <a:picLocks noChangeAspect="1"/>
          </p:cNvPicPr>
          <p:nvPr/>
        </p:nvPicPr>
        <p:blipFill>
          <a:blip r:embed="rId4"/>
          <a:stretch>
            <a:fillRect/>
          </a:stretch>
        </p:blipFill>
        <p:spPr>
          <a:xfrm>
            <a:off x="11939988" y="598828"/>
            <a:ext cx="2798522" cy="1957370"/>
          </a:xfrm>
          <a:prstGeom prst="rect">
            <a:avLst/>
          </a:prstGeom>
        </p:spPr>
      </p:pic>
      <p:pic>
        <p:nvPicPr>
          <p:cNvPr id="52" name="Picture 51" descr="A blue and white logo&#10;&#10;AI-generated content may be incorrect.">
            <a:extLst>
              <a:ext uri="{FF2B5EF4-FFF2-40B4-BE49-F238E27FC236}">
                <a16:creationId xmlns:a16="http://schemas.microsoft.com/office/drawing/2014/main" id="{DC4CF3CA-0857-96B0-120D-34D496B9E847}"/>
              </a:ext>
            </a:extLst>
          </p:cNvPr>
          <p:cNvPicPr>
            <a:picLocks noChangeAspect="1"/>
          </p:cNvPicPr>
          <p:nvPr/>
        </p:nvPicPr>
        <p:blipFill>
          <a:blip r:embed="rId5"/>
          <a:stretch>
            <a:fillRect/>
          </a:stretch>
        </p:blipFill>
        <p:spPr>
          <a:xfrm>
            <a:off x="15506224" y="627874"/>
            <a:ext cx="6244288" cy="1956364"/>
          </a:xfrm>
          <a:prstGeom prst="rect">
            <a:avLst/>
          </a:prstGeom>
        </p:spPr>
      </p:pic>
      <p:grpSp>
        <p:nvGrpSpPr>
          <p:cNvPr id="58" name="Group 57">
            <a:extLst>
              <a:ext uri="{FF2B5EF4-FFF2-40B4-BE49-F238E27FC236}">
                <a16:creationId xmlns:a16="http://schemas.microsoft.com/office/drawing/2014/main" id="{8500371E-7F1B-3F27-B3FC-CD88A5F5F4A2}"/>
              </a:ext>
            </a:extLst>
          </p:cNvPr>
          <p:cNvGrpSpPr/>
          <p:nvPr/>
        </p:nvGrpSpPr>
        <p:grpSpPr>
          <a:xfrm>
            <a:off x="527417" y="15903673"/>
            <a:ext cx="9360000" cy="15703653"/>
            <a:chOff x="527417" y="16057349"/>
            <a:chExt cx="9360000" cy="15703653"/>
          </a:xfrm>
        </p:grpSpPr>
        <p:sp>
          <p:nvSpPr>
            <p:cNvPr id="17" name="Rectangle 16">
              <a:extLst>
                <a:ext uri="{FF2B5EF4-FFF2-40B4-BE49-F238E27FC236}">
                  <a16:creationId xmlns:a16="http://schemas.microsoft.com/office/drawing/2014/main" id="{71A9DF40-FB16-784C-B635-0A2A4B926BBE}"/>
                </a:ext>
              </a:extLst>
            </p:cNvPr>
            <p:cNvSpPr>
              <a:spLocks noChangeArrowheads="1"/>
            </p:cNvSpPr>
            <p:nvPr/>
          </p:nvSpPr>
          <p:spPr bwMode="auto">
            <a:xfrm>
              <a:off x="527417" y="16057349"/>
              <a:ext cx="9360000" cy="1620000"/>
            </a:xfrm>
            <a:prstGeom prst="rect">
              <a:avLst/>
            </a:prstGeom>
            <a:solidFill>
              <a:schemeClr val="bg1"/>
            </a:solidFill>
            <a:ln w="9525">
              <a:noFill/>
              <a:miter lim="800000"/>
              <a:headEnd/>
              <a:tailEnd/>
            </a:ln>
            <a:effectLst>
              <a:outerShdw blurRad="50800" dist="38100" dir="5400000" algn="t" rotWithShape="0">
                <a:srgbClr val="ACC0D0">
                  <a:alpha val="40000"/>
                </a:srgbClr>
              </a:outerShdw>
            </a:effectLst>
          </p:spPr>
          <p:txBody>
            <a:bodyPr wrap="none" lIns="342000" tIns="342000" rIns="342000" bIns="342000" anchor="ctr"/>
            <a:lstStyle/>
            <a:p>
              <a:r>
                <a:rPr lang="en-US" altLang="en-US" sz="4400" b="1" dirty="0">
                  <a:solidFill>
                    <a:schemeClr val="bg1">
                      <a:lumMod val="50000"/>
                    </a:schemeClr>
                  </a:solidFill>
                  <a:latin typeface="Arial"/>
                  <a:ea typeface="Verdana" panose="020B0604030504040204" pitchFamily="34" charset="0"/>
                  <a:cs typeface="Arial"/>
                </a:rPr>
                <a:t>2 | </a:t>
              </a:r>
              <a:r>
                <a:rPr lang="en-US" altLang="en-US" sz="4400" b="1" dirty="0">
                  <a:solidFill>
                    <a:srgbClr val="2E2D62"/>
                  </a:solidFill>
                  <a:latin typeface="Arial"/>
                  <a:ea typeface="Verdana" panose="020B0604030504040204" pitchFamily="34" charset="0"/>
                  <a:cs typeface="Arial"/>
                </a:rPr>
                <a:t>Our approach</a:t>
              </a:r>
            </a:p>
          </p:txBody>
        </p:sp>
        <p:sp>
          <p:nvSpPr>
            <p:cNvPr id="16" name="Rectangle 15">
              <a:extLst>
                <a:ext uri="{FF2B5EF4-FFF2-40B4-BE49-F238E27FC236}">
                  <a16:creationId xmlns:a16="http://schemas.microsoft.com/office/drawing/2014/main" id="{C04477CC-A121-F548-A3EE-874A4F62BB82}"/>
                </a:ext>
              </a:extLst>
            </p:cNvPr>
            <p:cNvSpPr>
              <a:spLocks noChangeArrowheads="1"/>
            </p:cNvSpPr>
            <p:nvPr/>
          </p:nvSpPr>
          <p:spPr bwMode="auto">
            <a:xfrm>
              <a:off x="527417" y="17854140"/>
              <a:ext cx="9360000" cy="13906862"/>
            </a:xfrm>
            <a:prstGeom prst="rect">
              <a:avLst/>
            </a:prstGeom>
            <a:solidFill>
              <a:schemeClr val="bg1"/>
            </a:solidFill>
            <a:ln w="12700">
              <a:noFill/>
              <a:miter lim="800000"/>
              <a:headEnd/>
              <a:tailEnd/>
            </a:ln>
          </p:spPr>
          <p:txBody>
            <a:bodyPr lIns="342504" tIns="342504" rIns="342504" bIns="342504"/>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r>
                <a:rPr lang="en-US" sz="3201" b="1" dirty="0">
                  <a:solidFill>
                    <a:srgbClr val="676767"/>
                  </a:solidFill>
                  <a:latin typeface="Arial" panose="020B0604020202020204" pitchFamily="34" charset="0"/>
                  <a:ea typeface="STIXGeneral" pitchFamily="2" charset="2"/>
                  <a:cs typeface="Arial" panose="020B0604020202020204" pitchFamily="34" charset="0"/>
                </a:rPr>
                <a:t>Heterogeneous mixture-of-expert models </a:t>
              </a:r>
              <a:r>
                <a:rPr lang="en-US" sz="3201" dirty="0">
                  <a:solidFill>
                    <a:srgbClr val="676767"/>
                  </a:solidFill>
                  <a:latin typeface="Arial" panose="020B0604020202020204" pitchFamily="34" charset="0"/>
                  <a:ea typeface="STIXGeneral" pitchFamily="2" charset="2"/>
                  <a:cs typeface="Arial" panose="020B0604020202020204" pitchFamily="34" charset="0"/>
                </a:rPr>
                <a:t>[4] dynamically route information to heterogeneous experts at each layer of the network, enabling us to study the emergence of brain-like pathways.</a:t>
              </a: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endParaRPr lang="en-US" sz="3201" dirty="0">
                <a:solidFill>
                  <a:srgbClr val="676767"/>
                </a:solidFill>
                <a:latin typeface="Arial" panose="020B0604020202020204" pitchFamily="34" charset="0"/>
                <a:ea typeface="STIXGeneral" pitchFamily="2" charset="2"/>
                <a:cs typeface="Arial" panose="020B0604020202020204" pitchFamily="34" charset="0"/>
              </a:endParaRPr>
            </a:p>
            <a:p>
              <a:r>
                <a:rPr lang="en-US" sz="3201" dirty="0">
                  <a:solidFill>
                    <a:srgbClr val="676767"/>
                  </a:solidFill>
                  <a:latin typeface="Arial" panose="020B0604020202020204" pitchFamily="34" charset="0"/>
                  <a:ea typeface="STIXGeneral" pitchFamily="2" charset="2"/>
                  <a:cs typeface="Arial" panose="020B0604020202020204" pitchFamily="34" charset="0"/>
                </a:rPr>
                <a:t>We train and test these models on a suite of 82 foundational neuroscience tasks [5] to perform our analysis.</a:t>
              </a:r>
            </a:p>
          </p:txBody>
        </p:sp>
      </p:grpSp>
      <p:grpSp>
        <p:nvGrpSpPr>
          <p:cNvPr id="65" name="Group 64">
            <a:extLst>
              <a:ext uri="{FF2B5EF4-FFF2-40B4-BE49-F238E27FC236}">
                <a16:creationId xmlns:a16="http://schemas.microsoft.com/office/drawing/2014/main" id="{0110CD1F-9341-1CD2-3C70-26DF103DA960}"/>
              </a:ext>
            </a:extLst>
          </p:cNvPr>
          <p:cNvGrpSpPr/>
          <p:nvPr/>
        </p:nvGrpSpPr>
        <p:grpSpPr>
          <a:xfrm>
            <a:off x="20682374" y="25199602"/>
            <a:ext cx="8754876" cy="6273947"/>
            <a:chOff x="20640810" y="25199602"/>
            <a:chExt cx="8754876" cy="6273947"/>
          </a:xfrm>
        </p:grpSpPr>
        <p:pic>
          <p:nvPicPr>
            <p:cNvPr id="55" name="Graphic 54">
              <a:extLst>
                <a:ext uri="{FF2B5EF4-FFF2-40B4-BE49-F238E27FC236}">
                  <a16:creationId xmlns:a16="http://schemas.microsoft.com/office/drawing/2014/main" id="{DB0F1653-9702-4E8F-3995-B8521AA0FAB9}"/>
                </a:ext>
              </a:extLst>
            </p:cNvPr>
            <p:cNvPicPr>
              <a:picLocks noChangeAspect="1"/>
            </p:cNvPicPr>
            <p:nvPr/>
          </p:nvPicPr>
          <p:blipFill>
            <a:blip r:embed="rId6">
              <a:extLst>
                <a:ext uri="{96DAC541-7B7A-43D3-8B79-37D633B846F1}">
                  <asvg:svgBlip xmlns:asvg="http://schemas.microsoft.com/office/drawing/2016/SVG/main" r:embed="rId7"/>
                </a:ext>
              </a:extLst>
            </a:blip>
            <a:srcRect r="18584"/>
            <a:stretch/>
          </p:blipFill>
          <p:spPr>
            <a:xfrm>
              <a:off x="20640810" y="25199602"/>
              <a:ext cx="4086426" cy="6273947"/>
            </a:xfrm>
            <a:prstGeom prst="rect">
              <a:avLst/>
            </a:prstGeom>
          </p:spPr>
        </p:pic>
        <p:grpSp>
          <p:nvGrpSpPr>
            <p:cNvPr id="63" name="Group 62">
              <a:extLst>
                <a:ext uri="{FF2B5EF4-FFF2-40B4-BE49-F238E27FC236}">
                  <a16:creationId xmlns:a16="http://schemas.microsoft.com/office/drawing/2014/main" id="{DBD9E52B-C042-18AA-8A6A-BD7704221D2D}"/>
                </a:ext>
              </a:extLst>
            </p:cNvPr>
            <p:cNvGrpSpPr/>
            <p:nvPr/>
          </p:nvGrpSpPr>
          <p:grpSpPr>
            <a:xfrm>
              <a:off x="24851028" y="25199602"/>
              <a:ext cx="4544658" cy="6273947"/>
              <a:chOff x="24851028" y="25199602"/>
              <a:chExt cx="4544658" cy="6273947"/>
            </a:xfrm>
          </p:grpSpPr>
          <p:pic>
            <p:nvPicPr>
              <p:cNvPr id="57" name="Graphic 56">
                <a:extLst>
                  <a:ext uri="{FF2B5EF4-FFF2-40B4-BE49-F238E27FC236}">
                    <a16:creationId xmlns:a16="http://schemas.microsoft.com/office/drawing/2014/main" id="{C0FB1F7B-E066-A6F4-8F99-1661AECACC76}"/>
                  </a:ext>
                </a:extLst>
              </p:cNvPr>
              <p:cNvPicPr>
                <a:picLocks noChangeAspect="1"/>
              </p:cNvPicPr>
              <p:nvPr/>
            </p:nvPicPr>
            <p:blipFill>
              <a:blip r:embed="rId8">
                <a:extLst>
                  <a:ext uri="{96DAC541-7B7A-43D3-8B79-37D633B846F1}">
                    <asvg:svgBlip xmlns:asvg="http://schemas.microsoft.com/office/drawing/2016/SVG/main" r:embed="rId9"/>
                  </a:ext>
                </a:extLst>
              </a:blip>
              <a:srcRect l="10093"/>
              <a:stretch/>
            </p:blipFill>
            <p:spPr>
              <a:xfrm>
                <a:off x="24883094" y="25199602"/>
                <a:ext cx="4512592" cy="6273947"/>
              </a:xfrm>
              <a:prstGeom prst="rect">
                <a:avLst/>
              </a:prstGeom>
            </p:spPr>
          </p:pic>
          <p:sp>
            <p:nvSpPr>
              <p:cNvPr id="59" name="Rectangle 58">
                <a:extLst>
                  <a:ext uri="{FF2B5EF4-FFF2-40B4-BE49-F238E27FC236}">
                    <a16:creationId xmlns:a16="http://schemas.microsoft.com/office/drawing/2014/main" id="{1595E26F-473B-FC65-48FE-9B20F1DD0D0A}"/>
                  </a:ext>
                </a:extLst>
              </p:cNvPr>
              <p:cNvSpPr/>
              <p:nvPr/>
            </p:nvSpPr>
            <p:spPr>
              <a:xfrm>
                <a:off x="24854136" y="29498544"/>
                <a:ext cx="66278" cy="2011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33B1BAC-5F66-690A-30C7-6CDD1CA431F4}"/>
                  </a:ext>
                </a:extLst>
              </p:cNvPr>
              <p:cNvSpPr/>
              <p:nvPr/>
            </p:nvSpPr>
            <p:spPr>
              <a:xfrm>
                <a:off x="24851028" y="29999282"/>
                <a:ext cx="66278" cy="2011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71B462A-CB7D-D029-4FC3-63430227264C}"/>
                  </a:ext>
                </a:extLst>
              </p:cNvPr>
              <p:cNvSpPr/>
              <p:nvPr/>
            </p:nvSpPr>
            <p:spPr>
              <a:xfrm>
                <a:off x="24860362" y="30568445"/>
                <a:ext cx="66278" cy="2011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72" name="Graphic 71">
            <a:extLst>
              <a:ext uri="{FF2B5EF4-FFF2-40B4-BE49-F238E27FC236}">
                <a16:creationId xmlns:a16="http://schemas.microsoft.com/office/drawing/2014/main" id="{73D46033-84E2-4B99-D652-A2192CD8D73F}"/>
              </a:ext>
            </a:extLst>
          </p:cNvPr>
          <p:cNvPicPr>
            <a:picLocks noChangeAspect="1"/>
          </p:cNvPicPr>
          <p:nvPr/>
        </p:nvPicPr>
        <p:blipFill>
          <a:blip r:embed="rId10">
            <a:extLst>
              <a:ext uri="{96DAC541-7B7A-43D3-8B79-37D633B846F1}">
                <asvg:svgBlip xmlns:asvg="http://schemas.microsoft.com/office/drawing/2016/SVG/main" r:embed="rId11"/>
              </a:ext>
            </a:extLst>
          </a:blip>
          <a:srcRect r="4948"/>
          <a:stretch/>
        </p:blipFill>
        <p:spPr>
          <a:xfrm>
            <a:off x="855042" y="36706774"/>
            <a:ext cx="8682770" cy="5480866"/>
          </a:xfrm>
          <a:prstGeom prst="rect">
            <a:avLst/>
          </a:prstGeom>
        </p:spPr>
      </p:pic>
      <p:grpSp>
        <p:nvGrpSpPr>
          <p:cNvPr id="84" name="Group 83">
            <a:extLst>
              <a:ext uri="{FF2B5EF4-FFF2-40B4-BE49-F238E27FC236}">
                <a16:creationId xmlns:a16="http://schemas.microsoft.com/office/drawing/2014/main" id="{5CCE0313-1F60-099B-234D-9625CABDF310}"/>
              </a:ext>
            </a:extLst>
          </p:cNvPr>
          <p:cNvGrpSpPr/>
          <p:nvPr/>
        </p:nvGrpSpPr>
        <p:grpSpPr>
          <a:xfrm>
            <a:off x="25615555" y="14589478"/>
            <a:ext cx="3566160" cy="3566160"/>
            <a:chOff x="25550890" y="14624647"/>
            <a:chExt cx="3566160" cy="3566160"/>
          </a:xfrm>
        </p:grpSpPr>
        <p:sp>
          <p:nvSpPr>
            <p:cNvPr id="83" name="Rectangle 82">
              <a:extLst>
                <a:ext uri="{FF2B5EF4-FFF2-40B4-BE49-F238E27FC236}">
                  <a16:creationId xmlns:a16="http://schemas.microsoft.com/office/drawing/2014/main" id="{1A1126B9-2127-A4D9-132F-348A28496790}"/>
                </a:ext>
              </a:extLst>
            </p:cNvPr>
            <p:cNvSpPr/>
            <p:nvPr/>
          </p:nvSpPr>
          <p:spPr>
            <a:xfrm>
              <a:off x="25550890" y="14624647"/>
              <a:ext cx="3566160" cy="3566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a:extLst>
                <a:ext uri="{FF2B5EF4-FFF2-40B4-BE49-F238E27FC236}">
                  <a16:creationId xmlns:a16="http://schemas.microsoft.com/office/drawing/2014/main" id="{89F7D031-765B-306B-4F47-BD7651AD01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767300" y="14841057"/>
              <a:ext cx="3133339" cy="3133339"/>
            </a:xfrm>
            <a:prstGeom prst="rect">
              <a:avLst/>
            </a:prstGeom>
          </p:spPr>
        </p:pic>
      </p:grpSp>
      <p:pic>
        <p:nvPicPr>
          <p:cNvPr id="86" name="Graphic 85">
            <a:extLst>
              <a:ext uri="{FF2B5EF4-FFF2-40B4-BE49-F238E27FC236}">
                <a16:creationId xmlns:a16="http://schemas.microsoft.com/office/drawing/2014/main" id="{71E3BEF2-B5A7-58CA-8321-6CEEB129D4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26610" y="36737820"/>
            <a:ext cx="8578747" cy="5480866"/>
          </a:xfrm>
          <a:prstGeom prst="rect">
            <a:avLst/>
          </a:prstGeom>
        </p:spPr>
      </p:pic>
      <p:pic>
        <p:nvPicPr>
          <p:cNvPr id="5" name="Graphic 4">
            <a:extLst>
              <a:ext uri="{FF2B5EF4-FFF2-40B4-BE49-F238E27FC236}">
                <a16:creationId xmlns:a16="http://schemas.microsoft.com/office/drawing/2014/main" id="{6968BACD-6FF9-892B-9778-1CBCED48FE1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49944" y="20960162"/>
            <a:ext cx="8549768" cy="8212043"/>
          </a:xfrm>
          <a:prstGeom prst="rect">
            <a:avLst/>
          </a:prstGeom>
        </p:spPr>
      </p:pic>
      <p:pic>
        <p:nvPicPr>
          <p:cNvPr id="26" name="Graphic 25">
            <a:extLst>
              <a:ext uri="{FF2B5EF4-FFF2-40B4-BE49-F238E27FC236}">
                <a16:creationId xmlns:a16="http://schemas.microsoft.com/office/drawing/2014/main" id="{255F09E7-A255-0971-5C30-38FD27B084E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0979367" y="23663538"/>
            <a:ext cx="7578866" cy="1125846"/>
          </a:xfrm>
          <a:prstGeom prst="rect">
            <a:avLst/>
          </a:prstGeom>
        </p:spPr>
      </p:pic>
    </p:spTree>
    <p:extLst>
      <p:ext uri="{BB962C8B-B14F-4D97-AF65-F5344CB8AC3E}">
        <p14:creationId xmlns:p14="http://schemas.microsoft.com/office/powerpoint/2010/main" val="20312133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853</TotalTime>
  <Words>645</Words>
  <Application>Microsoft Macintosh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Jack Cook</cp:lastModifiedBy>
  <cp:revision>27</cp:revision>
  <cp:lastPrinted>2025-03-14T23:19:18Z</cp:lastPrinted>
  <dcterms:created xsi:type="dcterms:W3CDTF">2022-09-08T17:02:05Z</dcterms:created>
  <dcterms:modified xsi:type="dcterms:W3CDTF">2025-06-30T13:22:13Z</dcterms:modified>
</cp:coreProperties>
</file>